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1.xml" ContentType="application/vnd.openxmlformats-officedocument.wordprocessingml.header+xml"/>
  <Override PartName="/word/footer27.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4.xml" ContentType="application/vnd.openxmlformats-officedocument.wordprocessingml.header+xml"/>
  <Override PartName="/word/footer30.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27.xml" ContentType="application/vnd.openxmlformats-officedocument.wordprocessingml.header+xml"/>
  <Override PartName="/word/footer33.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0.xml" ContentType="application/vnd.openxmlformats-officedocument.wordprocessingml.header+xml"/>
  <Override PartName="/word/footer36.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footer51.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3.xml" ContentType="application/vnd.openxmlformats-officedocument.wordprocessingml.header+xml"/>
  <Override PartName="/word/footer54.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6.xml" ContentType="application/vnd.openxmlformats-officedocument.wordprocessingml.header+xml"/>
  <Override PartName="/word/footer57.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49.xml" ContentType="application/vnd.openxmlformats-officedocument.wordprocessingml.header+xml"/>
  <Override PartName="/word/footer60.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footer63.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header54.xml" ContentType="application/vnd.openxmlformats-officedocument.wordprocessingml.header+xml"/>
  <Override PartName="/word/footer66.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57.xml" ContentType="application/vnd.openxmlformats-officedocument.wordprocessingml.header+xml"/>
  <Override PartName="/word/footer69.xml" ContentType="application/vnd.openxmlformats-officedocument.wordprocessingml.footer+xml"/>
  <Override PartName="/word/header58.xml" ContentType="application/vnd.openxmlformats-officedocument.wordprocessingml.header+xml"/>
  <Override PartName="/word/header59.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footer72.xml" ContentType="application/vnd.openxmlformats-officedocument.wordprocessingml.footer+xml"/>
  <Override PartName="/word/header60.xml" ContentType="application/vnd.openxmlformats-officedocument.wordprocessingml.header+xml"/>
  <Override PartName="/word/header61.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footer75.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footer78.xml" ContentType="application/vnd.openxmlformats-officedocument.wordprocessingml.footer+xml"/>
  <Override PartName="/word/header64.xml" ContentType="application/vnd.openxmlformats-officedocument.wordprocessingml.header+xml"/>
  <Override PartName="/word/header65.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footer81.xml" ContentType="application/vnd.openxmlformats-officedocument.wordprocessingml.footer+xml"/>
  <Override PartName="/word/header66.xml" ContentType="application/vnd.openxmlformats-officedocument.wordprocessingml.header+xml"/>
  <Override PartName="/word/header67.xml" ContentType="application/vnd.openxmlformats-officedocument.wordprocessingml.header+xml"/>
  <Override PartName="/word/footer82.xml" ContentType="application/vnd.openxmlformats-officedocument.wordprocessingml.footer+xml"/>
  <Override PartName="/word/footer83.xml" ContentType="application/vnd.openxmlformats-officedocument.wordprocessingml.footer+xml"/>
  <Override PartName="/word/footer84.xml" ContentType="application/vnd.openxmlformats-officedocument.wordprocessingml.footer+xml"/>
  <Override PartName="/word/header68.xml" ContentType="application/vnd.openxmlformats-officedocument.wordprocessingml.header+xml"/>
  <Override PartName="/word/header69.xml" ContentType="application/vnd.openxmlformats-officedocument.wordprocessingml.header+xml"/>
  <Override PartName="/word/footer85.xml" ContentType="application/vnd.openxmlformats-officedocument.wordprocessingml.footer+xml"/>
  <Override PartName="/word/footer86.xml" ContentType="application/vnd.openxmlformats-officedocument.wordprocessingml.footer+xml"/>
  <Override PartName="/word/header70.xml" ContentType="application/vnd.openxmlformats-officedocument.wordprocessingml.header+xml"/>
  <Override PartName="/word/footer87.xml" ContentType="application/vnd.openxmlformats-officedocument.wordprocessingml.footer+xml"/>
  <Override PartName="/word/header71.xml" ContentType="application/vnd.openxmlformats-officedocument.wordprocessingml.header+xml"/>
  <Override PartName="/word/header72.xml" ContentType="application/vnd.openxmlformats-officedocument.wordprocessingml.header+xml"/>
  <Override PartName="/word/footer88.xml" ContentType="application/vnd.openxmlformats-officedocument.wordprocessingml.footer+xml"/>
  <Override PartName="/word/footer89.xml" ContentType="application/vnd.openxmlformats-officedocument.wordprocessingml.footer+xml"/>
  <Override PartName="/word/header73.xml" ContentType="application/vnd.openxmlformats-officedocument.wordprocessingml.header+xml"/>
  <Override PartName="/word/footer9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0AE64A4" w14:textId="77777777" w:rsidR="00B91E54" w:rsidRDefault="00B91E54" w:rsidP="00333C9D">
      <w:pPr>
        <w:pStyle w:val="Prophuvudrubrik"/>
      </w:pPr>
      <w:r>
        <w:t>Regeringens proposition</w:t>
      </w:r>
      <w:r>
        <w:rPr>
          <w:noProof/>
          <w:lang w:eastAsia="sv-SE"/>
        </w:rPr>
        <mc:AlternateContent>
          <mc:Choice Requires="wps">
            <w:drawing>
              <wp:anchor distT="0" distB="0" distL="114300" distR="114300" simplePos="0" relativeHeight="251661824" behindDoc="1" locked="0" layoutInCell="1" allowOverlap="1" wp14:anchorId="3A324F7C" wp14:editId="37200B1C">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0E5DB10" w14:textId="77777777" w:rsidR="00B91E54" w:rsidRPr="00811BB8" w:rsidRDefault="00B91E54" w:rsidP="00C37AA0">
                                <w:pPr>
                                  <w:pStyle w:val="Brdtext"/>
                                </w:pPr>
                                <w:r>
                                  <w:rPr>
                                    <w:noProof/>
                                    <w:lang w:eastAsia="sv-SE"/>
                                  </w:rPr>
                                  <w:drawing>
                                    <wp:inline distT="0" distB="0" distL="0" distR="0" wp14:anchorId="77DCA2CA" wp14:editId="665E09E4">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A324F7C"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4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0E5DB10" w14:textId="77777777" w:rsidR="00B91E54" w:rsidRPr="00811BB8" w:rsidRDefault="00B91E54" w:rsidP="00C37AA0">
                          <w:pPr>
                            <w:pStyle w:val="Brdtext"/>
                          </w:pPr>
                          <w:r>
                            <w:rPr>
                              <w:noProof/>
                              <w:lang w:eastAsia="sv-SE"/>
                            </w:rPr>
                            <w:drawing>
                              <wp:inline distT="0" distB="0" distL="0" distR="0" wp14:anchorId="77DCA2CA" wp14:editId="665E09E4">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7D57C83B" w14:textId="1FCE6434" w:rsidR="00B91E54" w:rsidRDefault="00EB77B3" w:rsidP="00333C9D">
          <w:pPr>
            <w:pStyle w:val="Prophuvudrubrik"/>
          </w:pPr>
          <w:r>
            <w:t>2021/22:166</w:t>
          </w:r>
        </w:p>
      </w:sdtContent>
    </w:sdt>
    <w:p w14:paraId="2BA98BC7" w14:textId="77777777" w:rsidR="00B91E54" w:rsidRPr="005F407A" w:rsidRDefault="00B91E54"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9349CA" w14:paraId="04ADFF25" w14:textId="77777777">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22640D03" w14:textId="56E2FBE6" w:rsidR="00B91E54" w:rsidRDefault="00A459F2" w:rsidP="00333C9D">
                <w:pPr>
                  <w:pStyle w:val="Proprubrik"/>
                  <w:spacing w:after="20"/>
                </w:pPr>
                <w:r>
                  <w:t>Genomförande av mobilitetspaketet</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7353FD02" w14:textId="08782806" w:rsidR="00B91E54" w:rsidRDefault="00A459F2"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781E3C85" w14:textId="15BF9583" w:rsidR="00B91E54" w:rsidRPr="00141F91" w:rsidRDefault="00EB77B3" w:rsidP="00333C9D">
                <w:pPr>
                  <w:pStyle w:val="Proprubrik"/>
                  <w:rPr>
                    <w:szCs w:val="26"/>
                  </w:rPr>
                </w:pPr>
                <w:r>
                  <w:rPr>
                    <w:szCs w:val="26"/>
                  </w:rPr>
                  <w:t>2021/22:166</w:t>
                </w:r>
              </w:p>
            </w:sdtContent>
          </w:sdt>
        </w:tc>
      </w:tr>
    </w:tbl>
    <w:p w14:paraId="3E26E111" w14:textId="77777777" w:rsidR="00B91E54" w:rsidRDefault="00B91E54" w:rsidP="00333C9D">
      <w:pPr>
        <w:pStyle w:val="Brdtext"/>
        <w:spacing w:before="60"/>
      </w:pPr>
    </w:p>
    <w:p w14:paraId="749514DA" w14:textId="77777777" w:rsidR="00B91E54" w:rsidRDefault="00B91E54" w:rsidP="00333C9D">
      <w:pPr>
        <w:pStyle w:val="Brdtext"/>
      </w:pPr>
      <w:r>
        <w:t>Regeringen överlämnar denna proposition till riksdagen.</w:t>
      </w:r>
    </w:p>
    <w:p w14:paraId="164DDA92" w14:textId="77777777" w:rsidR="00B91E54" w:rsidRDefault="00B91E54" w:rsidP="00333C9D">
      <w:pPr>
        <w:pStyle w:val="Brdtext"/>
      </w:pPr>
    </w:p>
    <w:p w14:paraId="43C6D1C1" w14:textId="7506BA72" w:rsidR="00B91E54" w:rsidRDefault="00B91E54" w:rsidP="00333C9D">
      <w:pPr>
        <w:pStyle w:val="Brdtext"/>
      </w:pPr>
      <w:r>
        <w:t xml:space="preserve">Stockholm </w:t>
      </w:r>
      <w:sdt>
        <w:sdtPr>
          <w:alias w:val="Datum"/>
          <w:tag w:val="Datum"/>
          <w:id w:val="-1894106154"/>
          <w:date w:fullDate="2022-03-17T00:00:00Z">
            <w:dateFormat w:val="'den' d MMMM yyyy"/>
            <w:lid w:val="sv-SE"/>
            <w:storeMappedDataAs w:val="dateTime"/>
            <w:calendar w:val="gregorian"/>
          </w:date>
        </w:sdtPr>
        <w:sdtEndPr/>
        <w:sdtContent>
          <w:r>
            <w:t>den 17 mars 2022</w:t>
          </w:r>
        </w:sdtContent>
      </w:sdt>
    </w:p>
    <w:p w14:paraId="3D69B43A" w14:textId="77777777" w:rsidR="00B91E54" w:rsidRDefault="00B91E54" w:rsidP="00333C9D">
      <w:pPr>
        <w:pStyle w:val="Brdtextmedindrag"/>
      </w:pPr>
    </w:p>
    <w:p w14:paraId="1B33EA1E" w14:textId="697E7448" w:rsidR="00B91E54" w:rsidRDefault="00B91E54" w:rsidP="00333C9D">
      <w:pPr>
        <w:pStyle w:val="Propnamnunderskrift1"/>
      </w:pPr>
      <w:r>
        <w:t>Magdalena Andersson</w:t>
      </w:r>
    </w:p>
    <w:p w14:paraId="31A93A98" w14:textId="31B3BD25" w:rsidR="00B91E54" w:rsidRDefault="00B91E54" w:rsidP="00333C9D">
      <w:pPr>
        <w:pStyle w:val="Propnamnunderskrift2"/>
        <w:tabs>
          <w:tab w:val="clear" w:pos="2693"/>
          <w:tab w:val="clear" w:pos="7474"/>
          <w:tab w:val="left" w:pos="2126"/>
        </w:tabs>
      </w:pPr>
      <w:r>
        <w:tab/>
        <w:t>Tomas Eneroth</w:t>
      </w:r>
    </w:p>
    <w:p w14:paraId="4439ADD0" w14:textId="0FFDAB88" w:rsidR="00B91E54" w:rsidRPr="008624B2" w:rsidRDefault="00B91E54"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A459F2">
            <w:rPr>
              <w:i w:val="0"/>
            </w:rPr>
            <w:t>Infrastrukturdepartementet</w:t>
          </w:r>
        </w:sdtContent>
      </w:sdt>
      <w:r w:rsidRPr="008F01E7">
        <w:rPr>
          <w:i w:val="0"/>
          <w:iCs w:val="0"/>
        </w:rPr>
        <w:t>)</w:t>
      </w:r>
    </w:p>
    <w:p w14:paraId="73CDE12C" w14:textId="77777777" w:rsidR="00B91E54" w:rsidRDefault="00B91E54" w:rsidP="00333C9D">
      <w:pPr>
        <w:pStyle w:val="Proprubrik"/>
        <w:spacing w:before="80" w:after="400"/>
      </w:pPr>
      <w:r>
        <w:t>Propositionens huvudsakliga innehåll</w:t>
      </w:r>
    </w:p>
    <w:p w14:paraId="63433CEB" w14:textId="134A6A25" w:rsidR="00B91E54" w:rsidRDefault="00B91E54" w:rsidP="00B91E54">
      <w:pPr>
        <w:pStyle w:val="Brdtext"/>
      </w:pPr>
      <w:r>
        <w:t>I propositionen föreslås lagändringar på yrkestrafikområdet som syftar till att genomföra och komplettera det s.k. mobilitetspaketet. Detta paket innehåller ett direktiv med särskilda regler för utstationering av förare i vägtransportsektorn och ändringar i EU:s förordning om villkor som ska uppfyllas av den som bedriver yrkesmässig trafik.</w:t>
      </w:r>
    </w:p>
    <w:p w14:paraId="2584DC2A" w14:textId="0D261F91" w:rsidR="00B91E54" w:rsidRDefault="005C6CF8" w:rsidP="00B91E54">
      <w:pPr>
        <w:pStyle w:val="Brdtextmedindrag"/>
      </w:pPr>
      <w:r>
        <w:t>Det</w:t>
      </w:r>
      <w:r w:rsidR="00B91E54">
        <w:t xml:space="preserve"> föreslås nya regler om utstationering av förare. Särskilda regler </w:t>
      </w:r>
      <w:r>
        <w:t>införs</w:t>
      </w:r>
      <w:r w:rsidR="00B91E54">
        <w:t xml:space="preserve"> om hur utstationering av förare ska anmälas och kontrolleras. </w:t>
      </w:r>
      <w:r w:rsidR="00B91E54" w:rsidRPr="00074227">
        <w:t>En arbetsgivare som utstationerar en förare till Sverige för att utföra en transport åt ett transportföretag som är etablerat i ett annat land ska lämna in en utstationeringsdeklaration senast när föraren påbörjar arbetet i Sverige.</w:t>
      </w:r>
      <w:r w:rsidR="00B91E54">
        <w:t xml:space="preserve"> Om en kopia av deklarationen inte kan visas upp vid en vägkontroll, ska transportföretaget påföras en sanktionsavgift. Vidare </w:t>
      </w:r>
      <w:r>
        <w:t>införs</w:t>
      </w:r>
      <w:r w:rsidR="00B91E54">
        <w:t xml:space="preserve"> ansvar för en beställare av en transport, om transporten utförs av en utstationerad förare utan att en deklaration har lämnats in. Det klargörs även att utstationering föreligger när en förare som åt ett transportföretag som är etablerat i ett annat land utför inrikestransporter, t.ex. cabotage</w:t>
      </w:r>
      <w:r w:rsidR="00B91E54">
        <w:softHyphen/>
        <w:t>transporter, i Sverige. Slutligen föreslås att förare inte ska anses vara utstationerade i vissa fall.</w:t>
      </w:r>
    </w:p>
    <w:p w14:paraId="74FEF419" w14:textId="77777777" w:rsidR="00B91E54" w:rsidRDefault="00B91E54" w:rsidP="00B91E54">
      <w:pPr>
        <w:pStyle w:val="Brdtextmedindrag"/>
      </w:pPr>
      <w:r>
        <w:t xml:space="preserve">Därutöver föreslås att reglerna om vilka villkor som ska vara uppfyllda för att få bedriva yrkesmässig trafik ska anpassas till den reviderade EU-förordningen. Det föreslås även att regeringen ska bemyndigas att meddela sanktionsavgifter vid överträdelser av vissa regler på yrkestrafik- och taxitrafikområdet. </w:t>
      </w:r>
    </w:p>
    <w:p w14:paraId="3C44424E" w14:textId="73E74FCD" w:rsidR="00B91E54" w:rsidRDefault="00B91E54" w:rsidP="005C6CF8">
      <w:pPr>
        <w:pStyle w:val="Brdtextmedindrag"/>
      </w:pPr>
      <w:r>
        <w:t>Lagändringarna föreslås i huvudsak träda i kraft den 15 juni 2022.</w:t>
      </w:r>
    </w:p>
    <w:p w14:paraId="21B084C7" w14:textId="77777777" w:rsidR="00B91E54" w:rsidRPr="008F2013" w:rsidRDefault="00B91E54" w:rsidP="005E3C60">
      <w:pPr>
        <w:pStyle w:val="Innehllsfrteckning"/>
        <w:pageBreakBefore/>
        <w:rPr>
          <w:sz w:val="30"/>
          <w:szCs w:val="30"/>
        </w:rPr>
      </w:pPr>
      <w:r>
        <w:rPr>
          <w:rFonts w:eastAsiaTheme="minorHAnsi"/>
        </w:rPr>
        <w:lastRenderedPageBreak/>
        <w:t>Innehållsförteckning</w:t>
      </w:r>
    </w:p>
    <w:p w14:paraId="68A7F25A" w14:textId="2E302A55" w:rsidR="0054712A" w:rsidRDefault="00B91E54">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98160691" w:history="1">
        <w:r w:rsidR="0054712A" w:rsidRPr="00217529">
          <w:rPr>
            <w:rStyle w:val="Hyperlnk"/>
          </w:rPr>
          <w:t>1</w:t>
        </w:r>
        <w:r w:rsidR="0054712A">
          <w:rPr>
            <w:rFonts w:asciiTheme="minorHAnsi" w:eastAsiaTheme="minorEastAsia" w:hAnsiTheme="minorHAnsi"/>
            <w:sz w:val="22"/>
            <w:lang w:eastAsia="sv-SE"/>
          </w:rPr>
          <w:tab/>
        </w:r>
        <w:r w:rsidR="0054712A" w:rsidRPr="00217529">
          <w:rPr>
            <w:rStyle w:val="Hyperlnk"/>
          </w:rPr>
          <w:t>Förslag till riksdagsbeslut</w:t>
        </w:r>
        <w:r w:rsidR="0054712A">
          <w:rPr>
            <w:webHidden/>
          </w:rPr>
          <w:tab/>
        </w:r>
        <w:r w:rsidR="0054712A">
          <w:rPr>
            <w:webHidden/>
          </w:rPr>
          <w:fldChar w:fldCharType="begin"/>
        </w:r>
        <w:r w:rsidR="0054712A">
          <w:rPr>
            <w:webHidden/>
          </w:rPr>
          <w:instrText xml:space="preserve"> PAGEREF _Toc98160691 \h </w:instrText>
        </w:r>
        <w:r w:rsidR="0054712A">
          <w:rPr>
            <w:webHidden/>
          </w:rPr>
        </w:r>
        <w:r w:rsidR="0054712A">
          <w:rPr>
            <w:webHidden/>
          </w:rPr>
          <w:fldChar w:fldCharType="separate"/>
        </w:r>
        <w:r w:rsidR="0054712A">
          <w:rPr>
            <w:webHidden/>
          </w:rPr>
          <w:t>5</w:t>
        </w:r>
        <w:r w:rsidR="0054712A">
          <w:rPr>
            <w:webHidden/>
          </w:rPr>
          <w:fldChar w:fldCharType="end"/>
        </w:r>
      </w:hyperlink>
    </w:p>
    <w:p w14:paraId="0E096028" w14:textId="39D9CA1D" w:rsidR="0054712A" w:rsidRDefault="00545EC1">
      <w:pPr>
        <w:pStyle w:val="Innehll1"/>
        <w:rPr>
          <w:rFonts w:asciiTheme="minorHAnsi" w:eastAsiaTheme="minorEastAsia" w:hAnsiTheme="minorHAnsi"/>
          <w:sz w:val="22"/>
          <w:lang w:eastAsia="sv-SE"/>
        </w:rPr>
      </w:pPr>
      <w:hyperlink w:anchor="_Toc98160692" w:history="1">
        <w:r w:rsidR="0054712A" w:rsidRPr="00217529">
          <w:rPr>
            <w:rStyle w:val="Hyperlnk"/>
          </w:rPr>
          <w:t>2</w:t>
        </w:r>
        <w:r w:rsidR="0054712A">
          <w:rPr>
            <w:rFonts w:asciiTheme="minorHAnsi" w:eastAsiaTheme="minorEastAsia" w:hAnsiTheme="minorHAnsi"/>
            <w:sz w:val="22"/>
            <w:lang w:eastAsia="sv-SE"/>
          </w:rPr>
          <w:tab/>
        </w:r>
        <w:r w:rsidR="0054712A" w:rsidRPr="00217529">
          <w:rPr>
            <w:rStyle w:val="Hyperlnk"/>
          </w:rPr>
          <w:t>Lagtext</w:t>
        </w:r>
        <w:r w:rsidR="0054712A">
          <w:rPr>
            <w:webHidden/>
          </w:rPr>
          <w:tab/>
        </w:r>
        <w:r w:rsidR="0054712A">
          <w:rPr>
            <w:webHidden/>
          </w:rPr>
          <w:fldChar w:fldCharType="begin"/>
        </w:r>
        <w:r w:rsidR="0054712A">
          <w:rPr>
            <w:webHidden/>
          </w:rPr>
          <w:instrText xml:space="preserve"> PAGEREF _Toc98160692 \h </w:instrText>
        </w:r>
        <w:r w:rsidR="0054712A">
          <w:rPr>
            <w:webHidden/>
          </w:rPr>
        </w:r>
        <w:r w:rsidR="0054712A">
          <w:rPr>
            <w:webHidden/>
          </w:rPr>
          <w:fldChar w:fldCharType="separate"/>
        </w:r>
        <w:r w:rsidR="0054712A">
          <w:rPr>
            <w:webHidden/>
          </w:rPr>
          <w:t>6</w:t>
        </w:r>
        <w:r w:rsidR="0054712A">
          <w:rPr>
            <w:webHidden/>
          </w:rPr>
          <w:fldChar w:fldCharType="end"/>
        </w:r>
      </w:hyperlink>
    </w:p>
    <w:p w14:paraId="18BAA2DE" w14:textId="068430F1" w:rsidR="0054712A" w:rsidRDefault="00545EC1">
      <w:pPr>
        <w:pStyle w:val="Innehll2"/>
        <w:rPr>
          <w:rFonts w:asciiTheme="minorHAnsi" w:eastAsiaTheme="minorEastAsia" w:hAnsiTheme="minorHAnsi" w:cstheme="minorBidi"/>
          <w:sz w:val="22"/>
          <w:szCs w:val="22"/>
          <w:lang w:eastAsia="sv-SE"/>
        </w:rPr>
      </w:pPr>
      <w:hyperlink w:anchor="_Toc98160693" w:history="1">
        <w:r w:rsidR="0054712A" w:rsidRPr="00217529">
          <w:rPr>
            <w:rStyle w:val="Hyperlnk"/>
            <w:rFonts w:eastAsiaTheme="majorEastAsia"/>
          </w:rPr>
          <w:t>2.1</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 till lag om ändring i lagen (1999:678) om utstationering av arbetstagare</w:t>
        </w:r>
        <w:r w:rsidR="0054712A">
          <w:rPr>
            <w:webHidden/>
          </w:rPr>
          <w:tab/>
        </w:r>
        <w:r w:rsidR="0054712A">
          <w:rPr>
            <w:webHidden/>
          </w:rPr>
          <w:fldChar w:fldCharType="begin"/>
        </w:r>
        <w:r w:rsidR="0054712A">
          <w:rPr>
            <w:webHidden/>
          </w:rPr>
          <w:instrText xml:space="preserve"> PAGEREF _Toc98160693 \h </w:instrText>
        </w:r>
        <w:r w:rsidR="0054712A">
          <w:rPr>
            <w:webHidden/>
          </w:rPr>
        </w:r>
        <w:r w:rsidR="0054712A">
          <w:rPr>
            <w:webHidden/>
          </w:rPr>
          <w:fldChar w:fldCharType="separate"/>
        </w:r>
        <w:r w:rsidR="0054712A">
          <w:rPr>
            <w:webHidden/>
          </w:rPr>
          <w:t>6</w:t>
        </w:r>
        <w:r w:rsidR="0054712A">
          <w:rPr>
            <w:webHidden/>
          </w:rPr>
          <w:fldChar w:fldCharType="end"/>
        </w:r>
      </w:hyperlink>
    </w:p>
    <w:p w14:paraId="4B06EB4D" w14:textId="197FBD82" w:rsidR="0054712A" w:rsidRDefault="00545EC1">
      <w:pPr>
        <w:pStyle w:val="Innehll2"/>
        <w:rPr>
          <w:rFonts w:asciiTheme="minorHAnsi" w:eastAsiaTheme="minorEastAsia" w:hAnsiTheme="minorHAnsi" w:cstheme="minorBidi"/>
          <w:sz w:val="22"/>
          <w:szCs w:val="22"/>
          <w:lang w:eastAsia="sv-SE"/>
        </w:rPr>
      </w:pPr>
      <w:hyperlink w:anchor="_Toc98160694" w:history="1">
        <w:r w:rsidR="0054712A" w:rsidRPr="00217529">
          <w:rPr>
            <w:rStyle w:val="Hyperlnk"/>
            <w:rFonts w:eastAsiaTheme="majorEastAsia"/>
          </w:rPr>
          <w:t>2.2</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 till lag om ändring i lagen (2004:629) om trängselskatt</w:t>
        </w:r>
        <w:r w:rsidR="0054712A">
          <w:rPr>
            <w:webHidden/>
          </w:rPr>
          <w:tab/>
        </w:r>
        <w:r w:rsidR="0054712A">
          <w:rPr>
            <w:webHidden/>
          </w:rPr>
          <w:fldChar w:fldCharType="begin"/>
        </w:r>
        <w:r w:rsidR="0054712A">
          <w:rPr>
            <w:webHidden/>
          </w:rPr>
          <w:instrText xml:space="preserve"> PAGEREF _Toc98160694 \h </w:instrText>
        </w:r>
        <w:r w:rsidR="0054712A">
          <w:rPr>
            <w:webHidden/>
          </w:rPr>
        </w:r>
        <w:r w:rsidR="0054712A">
          <w:rPr>
            <w:webHidden/>
          </w:rPr>
          <w:fldChar w:fldCharType="separate"/>
        </w:r>
        <w:r w:rsidR="0054712A">
          <w:rPr>
            <w:webHidden/>
          </w:rPr>
          <w:t>14</w:t>
        </w:r>
        <w:r w:rsidR="0054712A">
          <w:rPr>
            <w:webHidden/>
          </w:rPr>
          <w:fldChar w:fldCharType="end"/>
        </w:r>
      </w:hyperlink>
    </w:p>
    <w:p w14:paraId="637DBBD7" w14:textId="1E55EA53" w:rsidR="0054712A" w:rsidRDefault="00545EC1">
      <w:pPr>
        <w:pStyle w:val="Innehll2"/>
        <w:rPr>
          <w:rFonts w:asciiTheme="minorHAnsi" w:eastAsiaTheme="minorEastAsia" w:hAnsiTheme="minorHAnsi" w:cstheme="minorBidi"/>
          <w:sz w:val="22"/>
          <w:szCs w:val="22"/>
          <w:lang w:eastAsia="sv-SE"/>
        </w:rPr>
      </w:pPr>
      <w:hyperlink w:anchor="_Toc98160695" w:history="1">
        <w:r w:rsidR="0054712A" w:rsidRPr="00217529">
          <w:rPr>
            <w:rStyle w:val="Hyperlnk"/>
            <w:rFonts w:eastAsiaTheme="majorEastAsia"/>
          </w:rPr>
          <w:t>2.3</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 till lag om ändring i lagen (2005:395) om arbetstid vid visst vägtransportarbete</w:t>
        </w:r>
        <w:r w:rsidR="0054712A">
          <w:rPr>
            <w:webHidden/>
          </w:rPr>
          <w:tab/>
        </w:r>
        <w:r w:rsidR="0054712A">
          <w:rPr>
            <w:webHidden/>
          </w:rPr>
          <w:fldChar w:fldCharType="begin"/>
        </w:r>
        <w:r w:rsidR="0054712A">
          <w:rPr>
            <w:webHidden/>
          </w:rPr>
          <w:instrText xml:space="preserve"> PAGEREF _Toc98160695 \h </w:instrText>
        </w:r>
        <w:r w:rsidR="0054712A">
          <w:rPr>
            <w:webHidden/>
          </w:rPr>
        </w:r>
        <w:r w:rsidR="0054712A">
          <w:rPr>
            <w:webHidden/>
          </w:rPr>
          <w:fldChar w:fldCharType="separate"/>
        </w:r>
        <w:r w:rsidR="0054712A">
          <w:rPr>
            <w:webHidden/>
          </w:rPr>
          <w:t>15</w:t>
        </w:r>
        <w:r w:rsidR="0054712A">
          <w:rPr>
            <w:webHidden/>
          </w:rPr>
          <w:fldChar w:fldCharType="end"/>
        </w:r>
      </w:hyperlink>
    </w:p>
    <w:p w14:paraId="699C2342" w14:textId="0A29E410" w:rsidR="0054712A" w:rsidRDefault="00545EC1">
      <w:pPr>
        <w:pStyle w:val="Innehll2"/>
        <w:rPr>
          <w:rFonts w:asciiTheme="minorHAnsi" w:eastAsiaTheme="minorEastAsia" w:hAnsiTheme="minorHAnsi" w:cstheme="minorBidi"/>
          <w:sz w:val="22"/>
          <w:szCs w:val="22"/>
          <w:lang w:eastAsia="sv-SE"/>
        </w:rPr>
      </w:pPr>
      <w:hyperlink w:anchor="_Toc98160696" w:history="1">
        <w:r w:rsidR="0054712A" w:rsidRPr="00217529">
          <w:rPr>
            <w:rStyle w:val="Hyperlnk"/>
            <w:rFonts w:eastAsiaTheme="majorEastAsia"/>
          </w:rPr>
          <w:t>2.4</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 till lag om ändring i yrkestrafiklagen (2012:210)</w:t>
        </w:r>
        <w:r w:rsidR="0054712A">
          <w:rPr>
            <w:webHidden/>
          </w:rPr>
          <w:tab/>
        </w:r>
        <w:r w:rsidR="0054712A">
          <w:rPr>
            <w:webHidden/>
          </w:rPr>
          <w:fldChar w:fldCharType="begin"/>
        </w:r>
        <w:r w:rsidR="0054712A">
          <w:rPr>
            <w:webHidden/>
          </w:rPr>
          <w:instrText xml:space="preserve"> PAGEREF _Toc98160696 \h </w:instrText>
        </w:r>
        <w:r w:rsidR="0054712A">
          <w:rPr>
            <w:webHidden/>
          </w:rPr>
        </w:r>
        <w:r w:rsidR="0054712A">
          <w:rPr>
            <w:webHidden/>
          </w:rPr>
          <w:fldChar w:fldCharType="separate"/>
        </w:r>
        <w:r w:rsidR="0054712A">
          <w:rPr>
            <w:webHidden/>
          </w:rPr>
          <w:t>16</w:t>
        </w:r>
        <w:r w:rsidR="0054712A">
          <w:rPr>
            <w:webHidden/>
          </w:rPr>
          <w:fldChar w:fldCharType="end"/>
        </w:r>
      </w:hyperlink>
    </w:p>
    <w:p w14:paraId="26019A5B" w14:textId="28BBFABC" w:rsidR="0054712A" w:rsidRDefault="00545EC1">
      <w:pPr>
        <w:pStyle w:val="Innehll2"/>
        <w:rPr>
          <w:rFonts w:asciiTheme="minorHAnsi" w:eastAsiaTheme="minorEastAsia" w:hAnsiTheme="minorHAnsi" w:cstheme="minorBidi"/>
          <w:sz w:val="22"/>
          <w:szCs w:val="22"/>
          <w:lang w:eastAsia="sv-SE"/>
        </w:rPr>
      </w:pPr>
      <w:hyperlink w:anchor="_Toc98160697" w:history="1">
        <w:r w:rsidR="0054712A" w:rsidRPr="00217529">
          <w:rPr>
            <w:rStyle w:val="Hyperlnk"/>
            <w:rFonts w:eastAsiaTheme="majorEastAsia"/>
          </w:rPr>
          <w:t>2.5</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 till lag om ändring i taxitrafiklagen (2012:211)</w:t>
        </w:r>
        <w:r w:rsidR="0054712A">
          <w:rPr>
            <w:webHidden/>
          </w:rPr>
          <w:tab/>
        </w:r>
        <w:r w:rsidR="0054712A">
          <w:rPr>
            <w:webHidden/>
          </w:rPr>
          <w:fldChar w:fldCharType="begin"/>
        </w:r>
        <w:r w:rsidR="0054712A">
          <w:rPr>
            <w:webHidden/>
          </w:rPr>
          <w:instrText xml:space="preserve"> PAGEREF _Toc98160697 \h </w:instrText>
        </w:r>
        <w:r w:rsidR="0054712A">
          <w:rPr>
            <w:webHidden/>
          </w:rPr>
        </w:r>
        <w:r w:rsidR="0054712A">
          <w:rPr>
            <w:webHidden/>
          </w:rPr>
          <w:fldChar w:fldCharType="separate"/>
        </w:r>
        <w:r w:rsidR="0054712A">
          <w:rPr>
            <w:webHidden/>
          </w:rPr>
          <w:t>21</w:t>
        </w:r>
        <w:r w:rsidR="0054712A">
          <w:rPr>
            <w:webHidden/>
          </w:rPr>
          <w:fldChar w:fldCharType="end"/>
        </w:r>
      </w:hyperlink>
    </w:p>
    <w:p w14:paraId="268B66CF" w14:textId="649E284C" w:rsidR="0054712A" w:rsidRDefault="00545EC1">
      <w:pPr>
        <w:pStyle w:val="Innehll2"/>
        <w:rPr>
          <w:rFonts w:asciiTheme="minorHAnsi" w:eastAsiaTheme="minorEastAsia" w:hAnsiTheme="minorHAnsi" w:cstheme="minorBidi"/>
          <w:sz w:val="22"/>
          <w:szCs w:val="22"/>
          <w:lang w:eastAsia="sv-SE"/>
        </w:rPr>
      </w:pPr>
      <w:hyperlink w:anchor="_Toc98160698" w:history="1">
        <w:r w:rsidR="0054712A" w:rsidRPr="00217529">
          <w:rPr>
            <w:rStyle w:val="Hyperlnk"/>
            <w:rFonts w:eastAsiaTheme="majorEastAsia"/>
          </w:rPr>
          <w:t>2.6</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 till lag om ändring i vägtrafikdatalagen (2019:369)</w:t>
        </w:r>
        <w:r w:rsidR="0054712A">
          <w:rPr>
            <w:webHidden/>
          </w:rPr>
          <w:tab/>
        </w:r>
        <w:r w:rsidR="0054712A">
          <w:rPr>
            <w:webHidden/>
          </w:rPr>
          <w:fldChar w:fldCharType="begin"/>
        </w:r>
        <w:r w:rsidR="0054712A">
          <w:rPr>
            <w:webHidden/>
          </w:rPr>
          <w:instrText xml:space="preserve"> PAGEREF _Toc98160698 \h </w:instrText>
        </w:r>
        <w:r w:rsidR="0054712A">
          <w:rPr>
            <w:webHidden/>
          </w:rPr>
        </w:r>
        <w:r w:rsidR="0054712A">
          <w:rPr>
            <w:webHidden/>
          </w:rPr>
          <w:fldChar w:fldCharType="separate"/>
        </w:r>
        <w:r w:rsidR="0054712A">
          <w:rPr>
            <w:webHidden/>
          </w:rPr>
          <w:t>22</w:t>
        </w:r>
        <w:r w:rsidR="0054712A">
          <w:rPr>
            <w:webHidden/>
          </w:rPr>
          <w:fldChar w:fldCharType="end"/>
        </w:r>
      </w:hyperlink>
    </w:p>
    <w:p w14:paraId="4CF3CD31" w14:textId="21C77310" w:rsidR="0054712A" w:rsidRDefault="00545EC1">
      <w:pPr>
        <w:pStyle w:val="Innehll1"/>
        <w:rPr>
          <w:rFonts w:asciiTheme="minorHAnsi" w:eastAsiaTheme="minorEastAsia" w:hAnsiTheme="minorHAnsi"/>
          <w:sz w:val="22"/>
          <w:lang w:eastAsia="sv-SE"/>
        </w:rPr>
      </w:pPr>
      <w:hyperlink w:anchor="_Toc98160699" w:history="1">
        <w:r w:rsidR="0054712A" w:rsidRPr="00217529">
          <w:rPr>
            <w:rStyle w:val="Hyperlnk"/>
          </w:rPr>
          <w:t>3</w:t>
        </w:r>
        <w:r w:rsidR="0054712A">
          <w:rPr>
            <w:rFonts w:asciiTheme="minorHAnsi" w:eastAsiaTheme="minorEastAsia" w:hAnsiTheme="minorHAnsi"/>
            <w:sz w:val="22"/>
            <w:lang w:eastAsia="sv-SE"/>
          </w:rPr>
          <w:tab/>
        </w:r>
        <w:r w:rsidR="0054712A" w:rsidRPr="00217529">
          <w:rPr>
            <w:rStyle w:val="Hyperlnk"/>
          </w:rPr>
          <w:t>Ärendet och dess beredning</w:t>
        </w:r>
        <w:r w:rsidR="0054712A">
          <w:rPr>
            <w:webHidden/>
          </w:rPr>
          <w:tab/>
        </w:r>
        <w:r w:rsidR="0054712A">
          <w:rPr>
            <w:webHidden/>
          </w:rPr>
          <w:fldChar w:fldCharType="begin"/>
        </w:r>
        <w:r w:rsidR="0054712A">
          <w:rPr>
            <w:webHidden/>
          </w:rPr>
          <w:instrText xml:space="preserve"> PAGEREF _Toc98160699 \h </w:instrText>
        </w:r>
        <w:r w:rsidR="0054712A">
          <w:rPr>
            <w:webHidden/>
          </w:rPr>
        </w:r>
        <w:r w:rsidR="0054712A">
          <w:rPr>
            <w:webHidden/>
          </w:rPr>
          <w:fldChar w:fldCharType="separate"/>
        </w:r>
        <w:r w:rsidR="0054712A">
          <w:rPr>
            <w:webHidden/>
          </w:rPr>
          <w:t>23</w:t>
        </w:r>
        <w:r w:rsidR="0054712A">
          <w:rPr>
            <w:webHidden/>
          </w:rPr>
          <w:fldChar w:fldCharType="end"/>
        </w:r>
      </w:hyperlink>
    </w:p>
    <w:p w14:paraId="4013C145" w14:textId="6C69735B" w:rsidR="0054712A" w:rsidRDefault="00545EC1">
      <w:pPr>
        <w:pStyle w:val="Innehll1"/>
        <w:rPr>
          <w:rFonts w:asciiTheme="minorHAnsi" w:eastAsiaTheme="minorEastAsia" w:hAnsiTheme="minorHAnsi"/>
          <w:sz w:val="22"/>
          <w:lang w:eastAsia="sv-SE"/>
        </w:rPr>
      </w:pPr>
      <w:hyperlink w:anchor="_Toc98160700" w:history="1">
        <w:r w:rsidR="0054712A" w:rsidRPr="00217529">
          <w:rPr>
            <w:rStyle w:val="Hyperlnk"/>
          </w:rPr>
          <w:t>4</w:t>
        </w:r>
        <w:r w:rsidR="0054712A">
          <w:rPr>
            <w:rFonts w:asciiTheme="minorHAnsi" w:eastAsiaTheme="minorEastAsia" w:hAnsiTheme="minorHAnsi"/>
            <w:sz w:val="22"/>
            <w:lang w:eastAsia="sv-SE"/>
          </w:rPr>
          <w:tab/>
        </w:r>
        <w:r w:rsidR="0054712A" w:rsidRPr="00217529">
          <w:rPr>
            <w:rStyle w:val="Hyperlnk"/>
          </w:rPr>
          <w:t>Mobilitetspaketet</w:t>
        </w:r>
        <w:r w:rsidR="0054712A">
          <w:rPr>
            <w:webHidden/>
          </w:rPr>
          <w:tab/>
        </w:r>
        <w:r w:rsidR="0054712A">
          <w:rPr>
            <w:webHidden/>
          </w:rPr>
          <w:fldChar w:fldCharType="begin"/>
        </w:r>
        <w:r w:rsidR="0054712A">
          <w:rPr>
            <w:webHidden/>
          </w:rPr>
          <w:instrText xml:space="preserve"> PAGEREF _Toc98160700 \h </w:instrText>
        </w:r>
        <w:r w:rsidR="0054712A">
          <w:rPr>
            <w:webHidden/>
          </w:rPr>
        </w:r>
        <w:r w:rsidR="0054712A">
          <w:rPr>
            <w:webHidden/>
          </w:rPr>
          <w:fldChar w:fldCharType="separate"/>
        </w:r>
        <w:r w:rsidR="0054712A">
          <w:rPr>
            <w:webHidden/>
          </w:rPr>
          <w:t>23</w:t>
        </w:r>
        <w:r w:rsidR="0054712A">
          <w:rPr>
            <w:webHidden/>
          </w:rPr>
          <w:fldChar w:fldCharType="end"/>
        </w:r>
      </w:hyperlink>
    </w:p>
    <w:p w14:paraId="50EA4031" w14:textId="1D5CB196" w:rsidR="0054712A" w:rsidRDefault="00545EC1">
      <w:pPr>
        <w:pStyle w:val="Innehll1"/>
        <w:rPr>
          <w:rFonts w:asciiTheme="minorHAnsi" w:eastAsiaTheme="minorEastAsia" w:hAnsiTheme="minorHAnsi"/>
          <w:sz w:val="22"/>
          <w:lang w:eastAsia="sv-SE"/>
        </w:rPr>
      </w:pPr>
      <w:hyperlink w:anchor="_Toc98160701" w:history="1">
        <w:r w:rsidR="0054712A" w:rsidRPr="00217529">
          <w:rPr>
            <w:rStyle w:val="Hyperlnk"/>
          </w:rPr>
          <w:t>5</w:t>
        </w:r>
        <w:r w:rsidR="0054712A">
          <w:rPr>
            <w:rFonts w:asciiTheme="minorHAnsi" w:eastAsiaTheme="minorEastAsia" w:hAnsiTheme="minorHAnsi"/>
            <w:sz w:val="22"/>
            <w:lang w:eastAsia="sv-SE"/>
          </w:rPr>
          <w:tab/>
        </w:r>
        <w:r w:rsidR="0054712A" w:rsidRPr="00217529">
          <w:rPr>
            <w:rStyle w:val="Hyperlnk"/>
          </w:rPr>
          <w:t>Förutsättningar för att bedriva yrkesmässig trafik</w:t>
        </w:r>
        <w:r w:rsidR="0054712A">
          <w:rPr>
            <w:webHidden/>
          </w:rPr>
          <w:tab/>
        </w:r>
        <w:r w:rsidR="0054712A">
          <w:rPr>
            <w:webHidden/>
          </w:rPr>
          <w:fldChar w:fldCharType="begin"/>
        </w:r>
        <w:r w:rsidR="0054712A">
          <w:rPr>
            <w:webHidden/>
          </w:rPr>
          <w:instrText xml:space="preserve"> PAGEREF _Toc98160701 \h </w:instrText>
        </w:r>
        <w:r w:rsidR="0054712A">
          <w:rPr>
            <w:webHidden/>
          </w:rPr>
        </w:r>
        <w:r w:rsidR="0054712A">
          <w:rPr>
            <w:webHidden/>
          </w:rPr>
          <w:fldChar w:fldCharType="separate"/>
        </w:r>
        <w:r w:rsidR="0054712A">
          <w:rPr>
            <w:webHidden/>
          </w:rPr>
          <w:t>24</w:t>
        </w:r>
        <w:r w:rsidR="0054712A">
          <w:rPr>
            <w:webHidden/>
          </w:rPr>
          <w:fldChar w:fldCharType="end"/>
        </w:r>
      </w:hyperlink>
    </w:p>
    <w:p w14:paraId="45AD869F" w14:textId="75377356" w:rsidR="0054712A" w:rsidRDefault="00545EC1">
      <w:pPr>
        <w:pStyle w:val="Innehll2"/>
        <w:rPr>
          <w:rFonts w:asciiTheme="minorHAnsi" w:eastAsiaTheme="minorEastAsia" w:hAnsiTheme="minorHAnsi" w:cstheme="minorBidi"/>
          <w:sz w:val="22"/>
          <w:szCs w:val="22"/>
          <w:lang w:eastAsia="sv-SE"/>
        </w:rPr>
      </w:pPr>
      <w:hyperlink w:anchor="_Toc98160702" w:history="1">
        <w:r w:rsidR="0054712A" w:rsidRPr="00217529">
          <w:rPr>
            <w:rStyle w:val="Hyperlnk"/>
            <w:rFonts w:eastAsiaTheme="majorEastAsia"/>
          </w:rPr>
          <w:t>5.1</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EU:s trafiktillståndsförordning och yrkestrafiklagen</w:t>
        </w:r>
        <w:r w:rsidR="0054712A">
          <w:rPr>
            <w:webHidden/>
          </w:rPr>
          <w:tab/>
        </w:r>
        <w:r w:rsidR="0054712A">
          <w:rPr>
            <w:webHidden/>
          </w:rPr>
          <w:fldChar w:fldCharType="begin"/>
        </w:r>
        <w:r w:rsidR="0054712A">
          <w:rPr>
            <w:webHidden/>
          </w:rPr>
          <w:instrText xml:space="preserve"> PAGEREF _Toc98160702 \h </w:instrText>
        </w:r>
        <w:r w:rsidR="0054712A">
          <w:rPr>
            <w:webHidden/>
          </w:rPr>
        </w:r>
        <w:r w:rsidR="0054712A">
          <w:rPr>
            <w:webHidden/>
          </w:rPr>
          <w:fldChar w:fldCharType="separate"/>
        </w:r>
        <w:r w:rsidR="0054712A">
          <w:rPr>
            <w:webHidden/>
          </w:rPr>
          <w:t>24</w:t>
        </w:r>
        <w:r w:rsidR="0054712A">
          <w:rPr>
            <w:webHidden/>
          </w:rPr>
          <w:fldChar w:fldCharType="end"/>
        </w:r>
      </w:hyperlink>
    </w:p>
    <w:p w14:paraId="2D124E0A" w14:textId="749289F1" w:rsidR="0054712A" w:rsidRDefault="00545EC1">
      <w:pPr>
        <w:pStyle w:val="Innehll2"/>
        <w:rPr>
          <w:rFonts w:asciiTheme="minorHAnsi" w:eastAsiaTheme="minorEastAsia" w:hAnsiTheme="minorHAnsi" w:cstheme="minorBidi"/>
          <w:sz w:val="22"/>
          <w:szCs w:val="22"/>
          <w:lang w:eastAsia="sv-SE"/>
        </w:rPr>
      </w:pPr>
      <w:hyperlink w:anchor="_Toc98160703" w:history="1">
        <w:r w:rsidR="0054712A" w:rsidRPr="00217529">
          <w:rPr>
            <w:rStyle w:val="Hyperlnk"/>
            <w:rFonts w:eastAsiaTheme="majorEastAsia"/>
          </w:rPr>
          <w:t>5.2</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Reglerna om tillstånd anpassas</w:t>
        </w:r>
        <w:r w:rsidR="0054712A">
          <w:rPr>
            <w:webHidden/>
          </w:rPr>
          <w:tab/>
        </w:r>
        <w:r w:rsidR="0054712A">
          <w:rPr>
            <w:webHidden/>
          </w:rPr>
          <w:fldChar w:fldCharType="begin"/>
        </w:r>
        <w:r w:rsidR="0054712A">
          <w:rPr>
            <w:webHidden/>
          </w:rPr>
          <w:instrText xml:space="preserve"> PAGEREF _Toc98160703 \h </w:instrText>
        </w:r>
        <w:r w:rsidR="0054712A">
          <w:rPr>
            <w:webHidden/>
          </w:rPr>
        </w:r>
        <w:r w:rsidR="0054712A">
          <w:rPr>
            <w:webHidden/>
          </w:rPr>
          <w:fldChar w:fldCharType="separate"/>
        </w:r>
        <w:r w:rsidR="0054712A">
          <w:rPr>
            <w:webHidden/>
          </w:rPr>
          <w:t>25</w:t>
        </w:r>
        <w:r w:rsidR="0054712A">
          <w:rPr>
            <w:webHidden/>
          </w:rPr>
          <w:fldChar w:fldCharType="end"/>
        </w:r>
      </w:hyperlink>
    </w:p>
    <w:p w14:paraId="3248AC07" w14:textId="435FEF25" w:rsidR="0054712A" w:rsidRDefault="00545EC1">
      <w:pPr>
        <w:pStyle w:val="Innehll2"/>
        <w:rPr>
          <w:rFonts w:asciiTheme="minorHAnsi" w:eastAsiaTheme="minorEastAsia" w:hAnsiTheme="minorHAnsi" w:cstheme="minorBidi"/>
          <w:sz w:val="22"/>
          <w:szCs w:val="22"/>
          <w:lang w:eastAsia="sv-SE"/>
        </w:rPr>
      </w:pPr>
      <w:hyperlink w:anchor="_Toc98160704" w:history="1">
        <w:r w:rsidR="0054712A" w:rsidRPr="00217529">
          <w:rPr>
            <w:rStyle w:val="Hyperlnk"/>
            <w:rFonts w:eastAsiaTheme="majorEastAsia"/>
          </w:rPr>
          <w:t>5.3</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Övriga anpassningar</w:t>
        </w:r>
        <w:r w:rsidR="0054712A">
          <w:rPr>
            <w:webHidden/>
          </w:rPr>
          <w:tab/>
        </w:r>
        <w:r w:rsidR="0054712A">
          <w:rPr>
            <w:webHidden/>
          </w:rPr>
          <w:fldChar w:fldCharType="begin"/>
        </w:r>
        <w:r w:rsidR="0054712A">
          <w:rPr>
            <w:webHidden/>
          </w:rPr>
          <w:instrText xml:space="preserve"> PAGEREF _Toc98160704 \h </w:instrText>
        </w:r>
        <w:r w:rsidR="0054712A">
          <w:rPr>
            <w:webHidden/>
          </w:rPr>
        </w:r>
        <w:r w:rsidR="0054712A">
          <w:rPr>
            <w:webHidden/>
          </w:rPr>
          <w:fldChar w:fldCharType="separate"/>
        </w:r>
        <w:r w:rsidR="0054712A">
          <w:rPr>
            <w:webHidden/>
          </w:rPr>
          <w:t>29</w:t>
        </w:r>
        <w:r w:rsidR="0054712A">
          <w:rPr>
            <w:webHidden/>
          </w:rPr>
          <w:fldChar w:fldCharType="end"/>
        </w:r>
      </w:hyperlink>
    </w:p>
    <w:p w14:paraId="28FC4C94" w14:textId="6CCC622F" w:rsidR="0054712A" w:rsidRDefault="00545EC1">
      <w:pPr>
        <w:pStyle w:val="Innehll2"/>
        <w:rPr>
          <w:rFonts w:asciiTheme="minorHAnsi" w:eastAsiaTheme="minorEastAsia" w:hAnsiTheme="minorHAnsi" w:cstheme="minorBidi"/>
          <w:sz w:val="22"/>
          <w:szCs w:val="22"/>
          <w:lang w:eastAsia="sv-SE"/>
        </w:rPr>
      </w:pPr>
      <w:hyperlink w:anchor="_Toc98160705" w:history="1">
        <w:r w:rsidR="0054712A" w:rsidRPr="00217529">
          <w:rPr>
            <w:rStyle w:val="Hyperlnk"/>
            <w:rFonts w:eastAsiaTheme="majorEastAsia"/>
          </w:rPr>
          <w:t>5.4</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Sanktionsväxling</w:t>
        </w:r>
        <w:r w:rsidR="0054712A">
          <w:rPr>
            <w:webHidden/>
          </w:rPr>
          <w:tab/>
        </w:r>
        <w:r w:rsidR="0054712A">
          <w:rPr>
            <w:webHidden/>
          </w:rPr>
          <w:fldChar w:fldCharType="begin"/>
        </w:r>
        <w:r w:rsidR="0054712A">
          <w:rPr>
            <w:webHidden/>
          </w:rPr>
          <w:instrText xml:space="preserve"> PAGEREF _Toc98160705 \h </w:instrText>
        </w:r>
        <w:r w:rsidR="0054712A">
          <w:rPr>
            <w:webHidden/>
          </w:rPr>
        </w:r>
        <w:r w:rsidR="0054712A">
          <w:rPr>
            <w:webHidden/>
          </w:rPr>
          <w:fldChar w:fldCharType="separate"/>
        </w:r>
        <w:r w:rsidR="0054712A">
          <w:rPr>
            <w:webHidden/>
          </w:rPr>
          <w:t>32</w:t>
        </w:r>
        <w:r w:rsidR="0054712A">
          <w:rPr>
            <w:webHidden/>
          </w:rPr>
          <w:fldChar w:fldCharType="end"/>
        </w:r>
      </w:hyperlink>
    </w:p>
    <w:p w14:paraId="7212A0E8" w14:textId="5DF4108F" w:rsidR="0054712A" w:rsidRDefault="00545EC1">
      <w:pPr>
        <w:pStyle w:val="Innehll1"/>
        <w:rPr>
          <w:rFonts w:asciiTheme="minorHAnsi" w:eastAsiaTheme="minorEastAsia" w:hAnsiTheme="minorHAnsi"/>
          <w:sz w:val="22"/>
          <w:lang w:eastAsia="sv-SE"/>
        </w:rPr>
      </w:pPr>
      <w:hyperlink w:anchor="_Toc98160706" w:history="1">
        <w:r w:rsidR="0054712A" w:rsidRPr="00217529">
          <w:rPr>
            <w:rStyle w:val="Hyperlnk"/>
          </w:rPr>
          <w:t>6</w:t>
        </w:r>
        <w:r w:rsidR="0054712A">
          <w:rPr>
            <w:rFonts w:asciiTheme="minorHAnsi" w:eastAsiaTheme="minorEastAsia" w:hAnsiTheme="minorHAnsi"/>
            <w:sz w:val="22"/>
            <w:lang w:eastAsia="sv-SE"/>
          </w:rPr>
          <w:tab/>
        </w:r>
        <w:r w:rsidR="0054712A" w:rsidRPr="00217529">
          <w:rPr>
            <w:rStyle w:val="Hyperlnk"/>
          </w:rPr>
          <w:t>Utstationering inom vägtransportsektorn</w:t>
        </w:r>
        <w:r w:rsidR="0054712A">
          <w:rPr>
            <w:webHidden/>
          </w:rPr>
          <w:tab/>
        </w:r>
        <w:r w:rsidR="0054712A">
          <w:rPr>
            <w:webHidden/>
          </w:rPr>
          <w:fldChar w:fldCharType="begin"/>
        </w:r>
        <w:r w:rsidR="0054712A">
          <w:rPr>
            <w:webHidden/>
          </w:rPr>
          <w:instrText xml:space="preserve"> PAGEREF _Toc98160706 \h </w:instrText>
        </w:r>
        <w:r w:rsidR="0054712A">
          <w:rPr>
            <w:webHidden/>
          </w:rPr>
        </w:r>
        <w:r w:rsidR="0054712A">
          <w:rPr>
            <w:webHidden/>
          </w:rPr>
          <w:fldChar w:fldCharType="separate"/>
        </w:r>
        <w:r w:rsidR="0054712A">
          <w:rPr>
            <w:webHidden/>
          </w:rPr>
          <w:t>34</w:t>
        </w:r>
        <w:r w:rsidR="0054712A">
          <w:rPr>
            <w:webHidden/>
          </w:rPr>
          <w:fldChar w:fldCharType="end"/>
        </w:r>
      </w:hyperlink>
    </w:p>
    <w:p w14:paraId="4FB3C7A3" w14:textId="335A2A4A" w:rsidR="0054712A" w:rsidRDefault="00545EC1">
      <w:pPr>
        <w:pStyle w:val="Innehll2"/>
        <w:rPr>
          <w:rFonts w:asciiTheme="minorHAnsi" w:eastAsiaTheme="minorEastAsia" w:hAnsiTheme="minorHAnsi" w:cstheme="minorBidi"/>
          <w:sz w:val="22"/>
          <w:szCs w:val="22"/>
          <w:lang w:eastAsia="sv-SE"/>
        </w:rPr>
      </w:pPr>
      <w:hyperlink w:anchor="_Toc98160707" w:history="1">
        <w:r w:rsidR="0054712A" w:rsidRPr="00217529">
          <w:rPr>
            <w:rStyle w:val="Hyperlnk"/>
            <w:rFonts w:eastAsiaTheme="majorEastAsia"/>
          </w:rPr>
          <w:t>6.1</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Utstationeringsregelverket</w:t>
        </w:r>
        <w:r w:rsidR="0054712A">
          <w:rPr>
            <w:webHidden/>
          </w:rPr>
          <w:tab/>
        </w:r>
        <w:r w:rsidR="0054712A">
          <w:rPr>
            <w:webHidden/>
          </w:rPr>
          <w:fldChar w:fldCharType="begin"/>
        </w:r>
        <w:r w:rsidR="0054712A">
          <w:rPr>
            <w:webHidden/>
          </w:rPr>
          <w:instrText xml:space="preserve"> PAGEREF _Toc98160707 \h </w:instrText>
        </w:r>
        <w:r w:rsidR="0054712A">
          <w:rPr>
            <w:webHidden/>
          </w:rPr>
        </w:r>
        <w:r w:rsidR="0054712A">
          <w:rPr>
            <w:webHidden/>
          </w:rPr>
          <w:fldChar w:fldCharType="separate"/>
        </w:r>
        <w:r w:rsidR="0054712A">
          <w:rPr>
            <w:webHidden/>
          </w:rPr>
          <w:t>34</w:t>
        </w:r>
        <w:r w:rsidR="0054712A">
          <w:rPr>
            <w:webHidden/>
          </w:rPr>
          <w:fldChar w:fldCharType="end"/>
        </w:r>
      </w:hyperlink>
    </w:p>
    <w:p w14:paraId="3EFE8CA9" w14:textId="69E8A89A" w:rsidR="0054712A" w:rsidRDefault="00545EC1">
      <w:pPr>
        <w:pStyle w:val="Innehll2"/>
        <w:rPr>
          <w:rFonts w:asciiTheme="minorHAnsi" w:eastAsiaTheme="minorEastAsia" w:hAnsiTheme="minorHAnsi" w:cstheme="minorBidi"/>
          <w:sz w:val="22"/>
          <w:szCs w:val="22"/>
          <w:lang w:eastAsia="sv-SE"/>
        </w:rPr>
      </w:pPr>
      <w:hyperlink w:anchor="_Toc98160708" w:history="1">
        <w:r w:rsidR="0054712A" w:rsidRPr="00217529">
          <w:rPr>
            <w:rStyle w:val="Hyperlnk"/>
            <w:rFonts w:eastAsiaTheme="majorEastAsia"/>
          </w:rPr>
          <w:t>6.2</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Marknaden för nationella och internationella transporter</w:t>
        </w:r>
        <w:r w:rsidR="0054712A">
          <w:rPr>
            <w:webHidden/>
          </w:rPr>
          <w:tab/>
        </w:r>
        <w:r w:rsidR="0054712A">
          <w:rPr>
            <w:webHidden/>
          </w:rPr>
          <w:fldChar w:fldCharType="begin"/>
        </w:r>
        <w:r w:rsidR="0054712A">
          <w:rPr>
            <w:webHidden/>
          </w:rPr>
          <w:instrText xml:space="preserve"> PAGEREF _Toc98160708 \h </w:instrText>
        </w:r>
        <w:r w:rsidR="0054712A">
          <w:rPr>
            <w:webHidden/>
          </w:rPr>
        </w:r>
        <w:r w:rsidR="0054712A">
          <w:rPr>
            <w:webHidden/>
          </w:rPr>
          <w:fldChar w:fldCharType="separate"/>
        </w:r>
        <w:r w:rsidR="0054712A">
          <w:rPr>
            <w:webHidden/>
          </w:rPr>
          <w:t>35</w:t>
        </w:r>
        <w:r w:rsidR="0054712A">
          <w:rPr>
            <w:webHidden/>
          </w:rPr>
          <w:fldChar w:fldCharType="end"/>
        </w:r>
      </w:hyperlink>
    </w:p>
    <w:p w14:paraId="4666FE12" w14:textId="0B153185" w:rsidR="0054712A" w:rsidRDefault="00545EC1">
      <w:pPr>
        <w:pStyle w:val="Innehll2"/>
        <w:rPr>
          <w:rFonts w:asciiTheme="minorHAnsi" w:eastAsiaTheme="minorEastAsia" w:hAnsiTheme="minorHAnsi" w:cstheme="minorBidi"/>
          <w:sz w:val="22"/>
          <w:szCs w:val="22"/>
          <w:lang w:eastAsia="sv-SE"/>
        </w:rPr>
      </w:pPr>
      <w:hyperlink w:anchor="_Toc98160709" w:history="1">
        <w:r w:rsidR="0054712A" w:rsidRPr="00217529">
          <w:rPr>
            <w:rStyle w:val="Hyperlnk"/>
            <w:rFonts w:eastAsiaTheme="majorEastAsia"/>
          </w:rPr>
          <w:t>6.3</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När kan utstationering anses föreligga i vägtransportsektorn?</w:t>
        </w:r>
        <w:r w:rsidR="0054712A">
          <w:rPr>
            <w:webHidden/>
          </w:rPr>
          <w:tab/>
        </w:r>
        <w:r w:rsidR="0054712A">
          <w:rPr>
            <w:webHidden/>
          </w:rPr>
          <w:fldChar w:fldCharType="begin"/>
        </w:r>
        <w:r w:rsidR="0054712A">
          <w:rPr>
            <w:webHidden/>
          </w:rPr>
          <w:instrText xml:space="preserve"> PAGEREF _Toc98160709 \h </w:instrText>
        </w:r>
        <w:r w:rsidR="0054712A">
          <w:rPr>
            <w:webHidden/>
          </w:rPr>
        </w:r>
        <w:r w:rsidR="0054712A">
          <w:rPr>
            <w:webHidden/>
          </w:rPr>
          <w:fldChar w:fldCharType="separate"/>
        </w:r>
        <w:r w:rsidR="0054712A">
          <w:rPr>
            <w:webHidden/>
          </w:rPr>
          <w:t>37</w:t>
        </w:r>
        <w:r w:rsidR="0054712A">
          <w:rPr>
            <w:webHidden/>
          </w:rPr>
          <w:fldChar w:fldCharType="end"/>
        </w:r>
      </w:hyperlink>
    </w:p>
    <w:p w14:paraId="782DC7BC" w14:textId="7354A882" w:rsidR="0054712A" w:rsidRDefault="00545EC1">
      <w:pPr>
        <w:pStyle w:val="Innehll2"/>
        <w:rPr>
          <w:rFonts w:asciiTheme="minorHAnsi" w:eastAsiaTheme="minorEastAsia" w:hAnsiTheme="minorHAnsi" w:cstheme="minorBidi"/>
          <w:sz w:val="22"/>
          <w:szCs w:val="22"/>
          <w:lang w:eastAsia="sv-SE"/>
        </w:rPr>
      </w:pPr>
      <w:hyperlink w:anchor="_Toc98160710" w:history="1">
        <w:r w:rsidR="0054712A" w:rsidRPr="00217529">
          <w:rPr>
            <w:rStyle w:val="Hyperlnk"/>
            <w:rFonts w:eastAsiaTheme="majorEastAsia"/>
          </w:rPr>
          <w:t>6.4</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Bestämmelserna om utstationering av förare bör placeras i utstationeringslagen</w:t>
        </w:r>
        <w:r w:rsidR="0054712A">
          <w:rPr>
            <w:webHidden/>
          </w:rPr>
          <w:tab/>
        </w:r>
        <w:r w:rsidR="0054712A">
          <w:rPr>
            <w:webHidden/>
          </w:rPr>
          <w:fldChar w:fldCharType="begin"/>
        </w:r>
        <w:r w:rsidR="0054712A">
          <w:rPr>
            <w:webHidden/>
          </w:rPr>
          <w:instrText xml:space="preserve"> PAGEREF _Toc98160710 \h </w:instrText>
        </w:r>
        <w:r w:rsidR="0054712A">
          <w:rPr>
            <w:webHidden/>
          </w:rPr>
        </w:r>
        <w:r w:rsidR="0054712A">
          <w:rPr>
            <w:webHidden/>
          </w:rPr>
          <w:fldChar w:fldCharType="separate"/>
        </w:r>
        <w:r w:rsidR="0054712A">
          <w:rPr>
            <w:webHidden/>
          </w:rPr>
          <w:t>43</w:t>
        </w:r>
        <w:r w:rsidR="0054712A">
          <w:rPr>
            <w:webHidden/>
          </w:rPr>
          <w:fldChar w:fldCharType="end"/>
        </w:r>
      </w:hyperlink>
    </w:p>
    <w:p w14:paraId="0F547747" w14:textId="6DA9694B" w:rsidR="0054712A" w:rsidRDefault="00545EC1">
      <w:pPr>
        <w:pStyle w:val="Innehll2"/>
        <w:rPr>
          <w:rFonts w:asciiTheme="minorHAnsi" w:eastAsiaTheme="minorEastAsia" w:hAnsiTheme="minorHAnsi" w:cstheme="minorBidi"/>
          <w:sz w:val="22"/>
          <w:szCs w:val="22"/>
          <w:lang w:eastAsia="sv-SE"/>
        </w:rPr>
      </w:pPr>
      <w:hyperlink w:anchor="_Toc98160711" w:history="1">
        <w:r w:rsidR="0054712A" w:rsidRPr="00217529">
          <w:rPr>
            <w:rStyle w:val="Hyperlnk"/>
            <w:rFonts w:eastAsiaTheme="majorEastAsia"/>
          </w:rPr>
          <w:t>6.5</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Utstationering föreligger när inrikestransporter utförs av utlandsetablerade transportföretag</w:t>
        </w:r>
        <w:r w:rsidR="0054712A">
          <w:rPr>
            <w:webHidden/>
          </w:rPr>
          <w:tab/>
        </w:r>
        <w:r w:rsidR="0054712A">
          <w:rPr>
            <w:webHidden/>
          </w:rPr>
          <w:fldChar w:fldCharType="begin"/>
        </w:r>
        <w:r w:rsidR="0054712A">
          <w:rPr>
            <w:webHidden/>
          </w:rPr>
          <w:instrText xml:space="preserve"> PAGEREF _Toc98160711 \h </w:instrText>
        </w:r>
        <w:r w:rsidR="0054712A">
          <w:rPr>
            <w:webHidden/>
          </w:rPr>
        </w:r>
        <w:r w:rsidR="0054712A">
          <w:rPr>
            <w:webHidden/>
          </w:rPr>
          <w:fldChar w:fldCharType="separate"/>
        </w:r>
        <w:r w:rsidR="0054712A">
          <w:rPr>
            <w:webHidden/>
          </w:rPr>
          <w:t>45</w:t>
        </w:r>
        <w:r w:rsidR="0054712A">
          <w:rPr>
            <w:webHidden/>
          </w:rPr>
          <w:fldChar w:fldCharType="end"/>
        </w:r>
      </w:hyperlink>
    </w:p>
    <w:p w14:paraId="36709B90" w14:textId="5A8E11F1" w:rsidR="0054712A" w:rsidRDefault="00545EC1">
      <w:pPr>
        <w:pStyle w:val="Innehll2"/>
        <w:rPr>
          <w:rFonts w:asciiTheme="minorHAnsi" w:eastAsiaTheme="minorEastAsia" w:hAnsiTheme="minorHAnsi" w:cstheme="minorBidi"/>
          <w:sz w:val="22"/>
          <w:szCs w:val="22"/>
          <w:lang w:eastAsia="sv-SE"/>
        </w:rPr>
      </w:pPr>
      <w:hyperlink w:anchor="_Toc98160712" w:history="1">
        <w:r w:rsidR="0054712A" w:rsidRPr="00217529">
          <w:rPr>
            <w:rStyle w:val="Hyperlnk"/>
            <w:rFonts w:eastAsiaTheme="majorEastAsia"/>
          </w:rPr>
          <w:t>6.6</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Undantag från utstationering</w:t>
        </w:r>
        <w:r w:rsidR="0054712A">
          <w:rPr>
            <w:webHidden/>
          </w:rPr>
          <w:tab/>
        </w:r>
        <w:r w:rsidR="0054712A">
          <w:rPr>
            <w:webHidden/>
          </w:rPr>
          <w:fldChar w:fldCharType="begin"/>
        </w:r>
        <w:r w:rsidR="0054712A">
          <w:rPr>
            <w:webHidden/>
          </w:rPr>
          <w:instrText xml:space="preserve"> PAGEREF _Toc98160712 \h </w:instrText>
        </w:r>
        <w:r w:rsidR="0054712A">
          <w:rPr>
            <w:webHidden/>
          </w:rPr>
        </w:r>
        <w:r w:rsidR="0054712A">
          <w:rPr>
            <w:webHidden/>
          </w:rPr>
          <w:fldChar w:fldCharType="separate"/>
        </w:r>
        <w:r w:rsidR="0054712A">
          <w:rPr>
            <w:webHidden/>
          </w:rPr>
          <w:t>49</w:t>
        </w:r>
        <w:r w:rsidR="0054712A">
          <w:rPr>
            <w:webHidden/>
          </w:rPr>
          <w:fldChar w:fldCharType="end"/>
        </w:r>
      </w:hyperlink>
    </w:p>
    <w:p w14:paraId="190CA2B4" w14:textId="33300149"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13" w:history="1">
        <w:r w:rsidR="0054712A" w:rsidRPr="00217529">
          <w:rPr>
            <w:rStyle w:val="Hyperlnk"/>
            <w:rFonts w:eastAsiaTheme="majorEastAsia"/>
          </w:rPr>
          <w:t>6.6.1</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Undantagen gäller i tjänsteavtalsfallet</w:t>
        </w:r>
        <w:r w:rsidR="0054712A">
          <w:rPr>
            <w:webHidden/>
          </w:rPr>
          <w:tab/>
        </w:r>
        <w:r w:rsidR="0054712A">
          <w:rPr>
            <w:webHidden/>
          </w:rPr>
          <w:fldChar w:fldCharType="begin"/>
        </w:r>
        <w:r w:rsidR="0054712A">
          <w:rPr>
            <w:webHidden/>
          </w:rPr>
          <w:instrText xml:space="preserve"> PAGEREF _Toc98160713 \h </w:instrText>
        </w:r>
        <w:r w:rsidR="0054712A">
          <w:rPr>
            <w:webHidden/>
          </w:rPr>
        </w:r>
        <w:r w:rsidR="0054712A">
          <w:rPr>
            <w:webHidden/>
          </w:rPr>
          <w:fldChar w:fldCharType="separate"/>
        </w:r>
        <w:r w:rsidR="0054712A">
          <w:rPr>
            <w:webHidden/>
          </w:rPr>
          <w:t>49</w:t>
        </w:r>
        <w:r w:rsidR="0054712A">
          <w:rPr>
            <w:webHidden/>
          </w:rPr>
          <w:fldChar w:fldCharType="end"/>
        </w:r>
      </w:hyperlink>
    </w:p>
    <w:p w14:paraId="14CAA07F" w14:textId="2091E9BA"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14" w:history="1">
        <w:r w:rsidR="0054712A" w:rsidRPr="00217529">
          <w:rPr>
            <w:rStyle w:val="Hyperlnk"/>
            <w:rFonts w:eastAsiaTheme="majorEastAsia"/>
          </w:rPr>
          <w:t>6.6.2</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Transittransporter</w:t>
        </w:r>
        <w:r w:rsidR="0054712A">
          <w:rPr>
            <w:webHidden/>
          </w:rPr>
          <w:tab/>
        </w:r>
        <w:r w:rsidR="0054712A">
          <w:rPr>
            <w:webHidden/>
          </w:rPr>
          <w:fldChar w:fldCharType="begin"/>
        </w:r>
        <w:r w:rsidR="0054712A">
          <w:rPr>
            <w:webHidden/>
          </w:rPr>
          <w:instrText xml:space="preserve"> PAGEREF _Toc98160714 \h </w:instrText>
        </w:r>
        <w:r w:rsidR="0054712A">
          <w:rPr>
            <w:webHidden/>
          </w:rPr>
        </w:r>
        <w:r w:rsidR="0054712A">
          <w:rPr>
            <w:webHidden/>
          </w:rPr>
          <w:fldChar w:fldCharType="separate"/>
        </w:r>
        <w:r w:rsidR="0054712A">
          <w:rPr>
            <w:webHidden/>
          </w:rPr>
          <w:t>50</w:t>
        </w:r>
        <w:r w:rsidR="0054712A">
          <w:rPr>
            <w:webHidden/>
          </w:rPr>
          <w:fldChar w:fldCharType="end"/>
        </w:r>
      </w:hyperlink>
    </w:p>
    <w:p w14:paraId="3C7BD817" w14:textId="14D9AC67"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15" w:history="1">
        <w:r w:rsidR="0054712A" w:rsidRPr="00217529">
          <w:rPr>
            <w:rStyle w:val="Hyperlnk"/>
            <w:rFonts w:eastAsiaTheme="majorEastAsia"/>
          </w:rPr>
          <w:t>6.6.3</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Bilaterala transporter</w:t>
        </w:r>
        <w:r w:rsidR="0054712A">
          <w:rPr>
            <w:webHidden/>
          </w:rPr>
          <w:tab/>
        </w:r>
        <w:r w:rsidR="0054712A">
          <w:rPr>
            <w:webHidden/>
          </w:rPr>
          <w:fldChar w:fldCharType="begin"/>
        </w:r>
        <w:r w:rsidR="0054712A">
          <w:rPr>
            <w:webHidden/>
          </w:rPr>
          <w:instrText xml:space="preserve"> PAGEREF _Toc98160715 \h </w:instrText>
        </w:r>
        <w:r w:rsidR="0054712A">
          <w:rPr>
            <w:webHidden/>
          </w:rPr>
        </w:r>
        <w:r w:rsidR="0054712A">
          <w:rPr>
            <w:webHidden/>
          </w:rPr>
          <w:fldChar w:fldCharType="separate"/>
        </w:r>
        <w:r w:rsidR="0054712A">
          <w:rPr>
            <w:webHidden/>
          </w:rPr>
          <w:t>50</w:t>
        </w:r>
        <w:r w:rsidR="0054712A">
          <w:rPr>
            <w:webHidden/>
          </w:rPr>
          <w:fldChar w:fldCharType="end"/>
        </w:r>
      </w:hyperlink>
    </w:p>
    <w:p w14:paraId="761DCDC8" w14:textId="720FF70A"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16" w:history="1">
        <w:r w:rsidR="0054712A" w:rsidRPr="00217529">
          <w:rPr>
            <w:rStyle w:val="Hyperlnk"/>
            <w:rFonts w:eastAsiaTheme="majorEastAsia"/>
          </w:rPr>
          <w:t>6.6.4</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Bilaterala transporter med ytterligare aktiviteter</w:t>
        </w:r>
        <w:r w:rsidR="0054712A">
          <w:rPr>
            <w:webHidden/>
          </w:rPr>
          <w:tab/>
        </w:r>
        <w:r w:rsidR="0054712A">
          <w:rPr>
            <w:webHidden/>
          </w:rPr>
          <w:fldChar w:fldCharType="begin"/>
        </w:r>
        <w:r w:rsidR="0054712A">
          <w:rPr>
            <w:webHidden/>
          </w:rPr>
          <w:instrText xml:space="preserve"> PAGEREF _Toc98160716 \h </w:instrText>
        </w:r>
        <w:r w:rsidR="0054712A">
          <w:rPr>
            <w:webHidden/>
          </w:rPr>
        </w:r>
        <w:r w:rsidR="0054712A">
          <w:rPr>
            <w:webHidden/>
          </w:rPr>
          <w:fldChar w:fldCharType="separate"/>
        </w:r>
        <w:r w:rsidR="0054712A">
          <w:rPr>
            <w:webHidden/>
          </w:rPr>
          <w:t>53</w:t>
        </w:r>
        <w:r w:rsidR="0054712A">
          <w:rPr>
            <w:webHidden/>
          </w:rPr>
          <w:fldChar w:fldCharType="end"/>
        </w:r>
      </w:hyperlink>
    </w:p>
    <w:p w14:paraId="706C7348" w14:textId="09CCA572" w:rsidR="0054712A" w:rsidRDefault="00545EC1">
      <w:pPr>
        <w:pStyle w:val="Innehll2"/>
        <w:rPr>
          <w:rFonts w:asciiTheme="minorHAnsi" w:eastAsiaTheme="minorEastAsia" w:hAnsiTheme="minorHAnsi" w:cstheme="minorBidi"/>
          <w:sz w:val="22"/>
          <w:szCs w:val="22"/>
          <w:lang w:eastAsia="sv-SE"/>
        </w:rPr>
      </w:pPr>
      <w:hyperlink w:anchor="_Toc98160717" w:history="1">
        <w:r w:rsidR="0054712A" w:rsidRPr="00217529">
          <w:rPr>
            <w:rStyle w:val="Hyperlnk"/>
            <w:rFonts w:eastAsiaTheme="majorEastAsia"/>
          </w:rPr>
          <w:t>6.7</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Kontroll av utstationering</w:t>
        </w:r>
        <w:r w:rsidR="0054712A">
          <w:rPr>
            <w:webHidden/>
          </w:rPr>
          <w:tab/>
        </w:r>
        <w:r w:rsidR="0054712A">
          <w:rPr>
            <w:webHidden/>
          </w:rPr>
          <w:fldChar w:fldCharType="begin"/>
        </w:r>
        <w:r w:rsidR="0054712A">
          <w:rPr>
            <w:webHidden/>
          </w:rPr>
          <w:instrText xml:space="preserve"> PAGEREF _Toc98160717 \h </w:instrText>
        </w:r>
        <w:r w:rsidR="0054712A">
          <w:rPr>
            <w:webHidden/>
          </w:rPr>
        </w:r>
        <w:r w:rsidR="0054712A">
          <w:rPr>
            <w:webHidden/>
          </w:rPr>
          <w:fldChar w:fldCharType="separate"/>
        </w:r>
        <w:r w:rsidR="0054712A">
          <w:rPr>
            <w:webHidden/>
          </w:rPr>
          <w:t>55</w:t>
        </w:r>
        <w:r w:rsidR="0054712A">
          <w:rPr>
            <w:webHidden/>
          </w:rPr>
          <w:fldChar w:fldCharType="end"/>
        </w:r>
      </w:hyperlink>
    </w:p>
    <w:p w14:paraId="0B8F744A" w14:textId="0343EE40"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18" w:history="1">
        <w:r w:rsidR="0054712A" w:rsidRPr="00217529">
          <w:rPr>
            <w:rStyle w:val="Hyperlnk"/>
            <w:rFonts w:eastAsiaTheme="majorEastAsia"/>
          </w:rPr>
          <w:t>6.7.1</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Särskilda bestämmelser om skyldigheter vid utstationering av förare</w:t>
        </w:r>
        <w:r w:rsidR="0054712A">
          <w:rPr>
            <w:webHidden/>
          </w:rPr>
          <w:tab/>
        </w:r>
        <w:r w:rsidR="0054712A">
          <w:rPr>
            <w:webHidden/>
          </w:rPr>
          <w:fldChar w:fldCharType="begin"/>
        </w:r>
        <w:r w:rsidR="0054712A">
          <w:rPr>
            <w:webHidden/>
          </w:rPr>
          <w:instrText xml:space="preserve"> PAGEREF _Toc98160718 \h </w:instrText>
        </w:r>
        <w:r w:rsidR="0054712A">
          <w:rPr>
            <w:webHidden/>
          </w:rPr>
        </w:r>
        <w:r w:rsidR="0054712A">
          <w:rPr>
            <w:webHidden/>
          </w:rPr>
          <w:fldChar w:fldCharType="separate"/>
        </w:r>
        <w:r w:rsidR="0054712A">
          <w:rPr>
            <w:webHidden/>
          </w:rPr>
          <w:t>55</w:t>
        </w:r>
        <w:r w:rsidR="0054712A">
          <w:rPr>
            <w:webHidden/>
          </w:rPr>
          <w:fldChar w:fldCharType="end"/>
        </w:r>
      </w:hyperlink>
    </w:p>
    <w:p w14:paraId="196CFA5A" w14:textId="0369B115"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19" w:history="1">
        <w:r w:rsidR="0054712A" w:rsidRPr="00217529">
          <w:rPr>
            <w:rStyle w:val="Hyperlnk"/>
            <w:rFonts w:eastAsiaTheme="majorEastAsia"/>
          </w:rPr>
          <w:t>6.7.2</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Skyldighet att ge in en utstationeringsdeklaration</w:t>
        </w:r>
        <w:r w:rsidR="0054712A">
          <w:rPr>
            <w:webHidden/>
          </w:rPr>
          <w:tab/>
        </w:r>
        <w:r w:rsidR="0054712A">
          <w:rPr>
            <w:webHidden/>
          </w:rPr>
          <w:fldChar w:fldCharType="begin"/>
        </w:r>
        <w:r w:rsidR="0054712A">
          <w:rPr>
            <w:webHidden/>
          </w:rPr>
          <w:instrText xml:space="preserve"> PAGEREF _Toc98160719 \h </w:instrText>
        </w:r>
        <w:r w:rsidR="0054712A">
          <w:rPr>
            <w:webHidden/>
          </w:rPr>
        </w:r>
        <w:r w:rsidR="0054712A">
          <w:rPr>
            <w:webHidden/>
          </w:rPr>
          <w:fldChar w:fldCharType="separate"/>
        </w:r>
        <w:r w:rsidR="0054712A">
          <w:rPr>
            <w:webHidden/>
          </w:rPr>
          <w:t>58</w:t>
        </w:r>
        <w:r w:rsidR="0054712A">
          <w:rPr>
            <w:webHidden/>
          </w:rPr>
          <w:fldChar w:fldCharType="end"/>
        </w:r>
      </w:hyperlink>
    </w:p>
    <w:p w14:paraId="04CCFC68" w14:textId="06251A62"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20" w:history="1">
        <w:r w:rsidR="0054712A" w:rsidRPr="00217529">
          <w:rPr>
            <w:rStyle w:val="Hyperlnk"/>
            <w:rFonts w:eastAsiaTheme="majorEastAsia"/>
          </w:rPr>
          <w:t>6.7.3</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Skyldighet att ge in dokumentation efter en utstationering</w:t>
        </w:r>
        <w:r w:rsidR="0054712A">
          <w:rPr>
            <w:webHidden/>
          </w:rPr>
          <w:tab/>
        </w:r>
        <w:r w:rsidR="0054712A">
          <w:rPr>
            <w:webHidden/>
          </w:rPr>
          <w:fldChar w:fldCharType="begin"/>
        </w:r>
        <w:r w:rsidR="0054712A">
          <w:rPr>
            <w:webHidden/>
          </w:rPr>
          <w:instrText xml:space="preserve"> PAGEREF _Toc98160720 \h </w:instrText>
        </w:r>
        <w:r w:rsidR="0054712A">
          <w:rPr>
            <w:webHidden/>
          </w:rPr>
        </w:r>
        <w:r w:rsidR="0054712A">
          <w:rPr>
            <w:webHidden/>
          </w:rPr>
          <w:fldChar w:fldCharType="separate"/>
        </w:r>
        <w:r w:rsidR="0054712A">
          <w:rPr>
            <w:webHidden/>
          </w:rPr>
          <w:t>61</w:t>
        </w:r>
        <w:r w:rsidR="0054712A">
          <w:rPr>
            <w:webHidden/>
          </w:rPr>
          <w:fldChar w:fldCharType="end"/>
        </w:r>
      </w:hyperlink>
    </w:p>
    <w:p w14:paraId="46FBCD9D" w14:textId="1E6EFB84"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21" w:history="1">
        <w:r w:rsidR="0054712A" w:rsidRPr="00217529">
          <w:rPr>
            <w:rStyle w:val="Hyperlnk"/>
            <w:rFonts w:eastAsiaTheme="majorEastAsia"/>
          </w:rPr>
          <w:t>6.7.4</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Skyldighet att tillhandahålla dokumentation vid vägkontroll</w:t>
        </w:r>
        <w:r w:rsidR="0054712A">
          <w:rPr>
            <w:webHidden/>
          </w:rPr>
          <w:tab/>
        </w:r>
        <w:r w:rsidR="0054712A">
          <w:rPr>
            <w:webHidden/>
          </w:rPr>
          <w:fldChar w:fldCharType="begin"/>
        </w:r>
        <w:r w:rsidR="0054712A">
          <w:rPr>
            <w:webHidden/>
          </w:rPr>
          <w:instrText xml:space="preserve"> PAGEREF _Toc98160721 \h </w:instrText>
        </w:r>
        <w:r w:rsidR="0054712A">
          <w:rPr>
            <w:webHidden/>
          </w:rPr>
        </w:r>
        <w:r w:rsidR="0054712A">
          <w:rPr>
            <w:webHidden/>
          </w:rPr>
          <w:fldChar w:fldCharType="separate"/>
        </w:r>
        <w:r w:rsidR="0054712A">
          <w:rPr>
            <w:webHidden/>
          </w:rPr>
          <w:t>63</w:t>
        </w:r>
        <w:r w:rsidR="0054712A">
          <w:rPr>
            <w:webHidden/>
          </w:rPr>
          <w:fldChar w:fldCharType="end"/>
        </w:r>
      </w:hyperlink>
    </w:p>
    <w:p w14:paraId="450BE3D7" w14:textId="4960FB47"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22" w:history="1">
        <w:r w:rsidR="0054712A" w:rsidRPr="00217529">
          <w:rPr>
            <w:rStyle w:val="Hyperlnk"/>
            <w:rFonts w:eastAsiaTheme="majorEastAsia"/>
          </w:rPr>
          <w:t>6.7.5</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Sanktionsavgift</w:t>
        </w:r>
        <w:r w:rsidR="0054712A">
          <w:rPr>
            <w:webHidden/>
          </w:rPr>
          <w:tab/>
        </w:r>
        <w:r w:rsidR="0054712A">
          <w:rPr>
            <w:webHidden/>
          </w:rPr>
          <w:fldChar w:fldCharType="begin"/>
        </w:r>
        <w:r w:rsidR="0054712A">
          <w:rPr>
            <w:webHidden/>
          </w:rPr>
          <w:instrText xml:space="preserve"> PAGEREF _Toc98160722 \h </w:instrText>
        </w:r>
        <w:r w:rsidR="0054712A">
          <w:rPr>
            <w:webHidden/>
          </w:rPr>
        </w:r>
        <w:r w:rsidR="0054712A">
          <w:rPr>
            <w:webHidden/>
          </w:rPr>
          <w:fldChar w:fldCharType="separate"/>
        </w:r>
        <w:r w:rsidR="0054712A">
          <w:rPr>
            <w:webHidden/>
          </w:rPr>
          <w:t>66</w:t>
        </w:r>
        <w:r w:rsidR="0054712A">
          <w:rPr>
            <w:webHidden/>
          </w:rPr>
          <w:fldChar w:fldCharType="end"/>
        </w:r>
      </w:hyperlink>
    </w:p>
    <w:p w14:paraId="743086D8" w14:textId="170B9630"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23" w:history="1">
        <w:r w:rsidR="0054712A" w:rsidRPr="00217529">
          <w:rPr>
            <w:rStyle w:val="Hyperlnk"/>
            <w:rFonts w:eastAsiaTheme="majorEastAsia"/>
          </w:rPr>
          <w:t>6.7.6</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Beställaransvar</w:t>
        </w:r>
        <w:r w:rsidR="0054712A">
          <w:rPr>
            <w:webHidden/>
          </w:rPr>
          <w:tab/>
        </w:r>
        <w:r w:rsidR="0054712A">
          <w:rPr>
            <w:webHidden/>
          </w:rPr>
          <w:fldChar w:fldCharType="begin"/>
        </w:r>
        <w:r w:rsidR="0054712A">
          <w:rPr>
            <w:webHidden/>
          </w:rPr>
          <w:instrText xml:space="preserve"> PAGEREF _Toc98160723 \h </w:instrText>
        </w:r>
        <w:r w:rsidR="0054712A">
          <w:rPr>
            <w:webHidden/>
          </w:rPr>
        </w:r>
        <w:r w:rsidR="0054712A">
          <w:rPr>
            <w:webHidden/>
          </w:rPr>
          <w:fldChar w:fldCharType="separate"/>
        </w:r>
        <w:r w:rsidR="0054712A">
          <w:rPr>
            <w:webHidden/>
          </w:rPr>
          <w:t>69</w:t>
        </w:r>
        <w:r w:rsidR="0054712A">
          <w:rPr>
            <w:webHidden/>
          </w:rPr>
          <w:fldChar w:fldCharType="end"/>
        </w:r>
      </w:hyperlink>
    </w:p>
    <w:p w14:paraId="04B20136" w14:textId="0A1653B3"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24" w:history="1">
        <w:r w:rsidR="0054712A" w:rsidRPr="00217529">
          <w:rPr>
            <w:rStyle w:val="Hyperlnk"/>
            <w:rFonts w:eastAsiaTheme="majorEastAsia"/>
          </w:rPr>
          <w:t>6.7.7</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Proportionalitetsbedömning enligt tillämpningsdirektivet</w:t>
        </w:r>
        <w:r w:rsidR="0054712A">
          <w:rPr>
            <w:webHidden/>
          </w:rPr>
          <w:tab/>
        </w:r>
        <w:r w:rsidR="0054712A">
          <w:rPr>
            <w:webHidden/>
          </w:rPr>
          <w:fldChar w:fldCharType="begin"/>
        </w:r>
        <w:r w:rsidR="0054712A">
          <w:rPr>
            <w:webHidden/>
          </w:rPr>
          <w:instrText xml:space="preserve"> PAGEREF _Toc98160724 \h </w:instrText>
        </w:r>
        <w:r w:rsidR="0054712A">
          <w:rPr>
            <w:webHidden/>
          </w:rPr>
        </w:r>
        <w:r w:rsidR="0054712A">
          <w:rPr>
            <w:webHidden/>
          </w:rPr>
          <w:fldChar w:fldCharType="separate"/>
        </w:r>
        <w:r w:rsidR="0054712A">
          <w:rPr>
            <w:webHidden/>
          </w:rPr>
          <w:t>77</w:t>
        </w:r>
        <w:r w:rsidR="0054712A">
          <w:rPr>
            <w:webHidden/>
          </w:rPr>
          <w:fldChar w:fldCharType="end"/>
        </w:r>
      </w:hyperlink>
    </w:p>
    <w:p w14:paraId="3BE52818" w14:textId="584F38FF" w:rsidR="0054712A" w:rsidRDefault="00545EC1">
      <w:pPr>
        <w:pStyle w:val="Innehll2"/>
        <w:rPr>
          <w:rFonts w:asciiTheme="minorHAnsi" w:eastAsiaTheme="minorEastAsia" w:hAnsiTheme="minorHAnsi" w:cstheme="minorBidi"/>
          <w:sz w:val="22"/>
          <w:szCs w:val="22"/>
          <w:lang w:eastAsia="sv-SE"/>
        </w:rPr>
      </w:pPr>
      <w:hyperlink w:anchor="_Toc98160725" w:history="1">
        <w:r w:rsidR="0054712A" w:rsidRPr="00217529">
          <w:rPr>
            <w:rStyle w:val="Hyperlnk"/>
            <w:rFonts w:eastAsiaTheme="majorEastAsia"/>
          </w:rPr>
          <w:t>6.8</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Ömsesidigt bistånd</w:t>
        </w:r>
        <w:r w:rsidR="0054712A">
          <w:rPr>
            <w:webHidden/>
          </w:rPr>
          <w:tab/>
        </w:r>
        <w:r w:rsidR="0054712A">
          <w:rPr>
            <w:webHidden/>
          </w:rPr>
          <w:fldChar w:fldCharType="begin"/>
        </w:r>
        <w:r w:rsidR="0054712A">
          <w:rPr>
            <w:webHidden/>
          </w:rPr>
          <w:instrText xml:space="preserve"> PAGEREF _Toc98160725 \h </w:instrText>
        </w:r>
        <w:r w:rsidR="0054712A">
          <w:rPr>
            <w:webHidden/>
          </w:rPr>
        </w:r>
        <w:r w:rsidR="0054712A">
          <w:rPr>
            <w:webHidden/>
          </w:rPr>
          <w:fldChar w:fldCharType="separate"/>
        </w:r>
        <w:r w:rsidR="0054712A">
          <w:rPr>
            <w:webHidden/>
          </w:rPr>
          <w:t>78</w:t>
        </w:r>
        <w:r w:rsidR="0054712A">
          <w:rPr>
            <w:webHidden/>
          </w:rPr>
          <w:fldChar w:fldCharType="end"/>
        </w:r>
      </w:hyperlink>
    </w:p>
    <w:p w14:paraId="613FF264" w14:textId="3D0A9CB4" w:rsidR="0054712A" w:rsidRDefault="00545EC1">
      <w:pPr>
        <w:pStyle w:val="Innehll2"/>
        <w:rPr>
          <w:rFonts w:asciiTheme="minorHAnsi" w:eastAsiaTheme="minorEastAsia" w:hAnsiTheme="minorHAnsi" w:cstheme="minorBidi"/>
          <w:sz w:val="22"/>
          <w:szCs w:val="22"/>
          <w:lang w:eastAsia="sv-SE"/>
        </w:rPr>
      </w:pPr>
      <w:hyperlink w:anchor="_Toc98160726" w:history="1">
        <w:r w:rsidR="0054712A" w:rsidRPr="00217529">
          <w:rPr>
            <w:rStyle w:val="Hyperlnk"/>
            <w:rFonts w:eastAsiaTheme="majorEastAsia"/>
          </w:rPr>
          <w:t>6.9</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Arbetsmarknadens parters tillgång till uppgifter</w:t>
        </w:r>
        <w:r w:rsidR="0054712A">
          <w:rPr>
            <w:webHidden/>
          </w:rPr>
          <w:tab/>
        </w:r>
        <w:r w:rsidR="0054712A">
          <w:rPr>
            <w:webHidden/>
          </w:rPr>
          <w:fldChar w:fldCharType="begin"/>
        </w:r>
        <w:r w:rsidR="0054712A">
          <w:rPr>
            <w:webHidden/>
          </w:rPr>
          <w:instrText xml:space="preserve"> PAGEREF _Toc98160726 \h </w:instrText>
        </w:r>
        <w:r w:rsidR="0054712A">
          <w:rPr>
            <w:webHidden/>
          </w:rPr>
        </w:r>
        <w:r w:rsidR="0054712A">
          <w:rPr>
            <w:webHidden/>
          </w:rPr>
          <w:fldChar w:fldCharType="separate"/>
        </w:r>
        <w:r w:rsidR="0054712A">
          <w:rPr>
            <w:webHidden/>
          </w:rPr>
          <w:t>80</w:t>
        </w:r>
        <w:r w:rsidR="0054712A">
          <w:rPr>
            <w:webHidden/>
          </w:rPr>
          <w:fldChar w:fldCharType="end"/>
        </w:r>
      </w:hyperlink>
    </w:p>
    <w:p w14:paraId="6D42BFB7" w14:textId="7110DF64" w:rsidR="0054712A" w:rsidRDefault="00545EC1">
      <w:pPr>
        <w:pStyle w:val="Innehll2"/>
        <w:tabs>
          <w:tab w:val="left" w:pos="1134"/>
        </w:tabs>
        <w:rPr>
          <w:rFonts w:asciiTheme="minorHAnsi" w:eastAsiaTheme="minorEastAsia" w:hAnsiTheme="minorHAnsi" w:cstheme="minorBidi"/>
          <w:sz w:val="22"/>
          <w:szCs w:val="22"/>
          <w:lang w:eastAsia="sv-SE"/>
        </w:rPr>
      </w:pPr>
      <w:hyperlink w:anchor="_Toc98160727" w:history="1">
        <w:r w:rsidR="0054712A" w:rsidRPr="00217529">
          <w:rPr>
            <w:rStyle w:val="Hyperlnk"/>
            <w:rFonts w:eastAsiaTheme="majorEastAsia"/>
          </w:rPr>
          <w:t>6.10</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Långvarig utstationering</w:t>
        </w:r>
        <w:r w:rsidR="0054712A">
          <w:rPr>
            <w:webHidden/>
          </w:rPr>
          <w:tab/>
        </w:r>
        <w:r w:rsidR="0054712A">
          <w:rPr>
            <w:webHidden/>
          </w:rPr>
          <w:fldChar w:fldCharType="begin"/>
        </w:r>
        <w:r w:rsidR="0054712A">
          <w:rPr>
            <w:webHidden/>
          </w:rPr>
          <w:instrText xml:space="preserve"> PAGEREF _Toc98160727 \h </w:instrText>
        </w:r>
        <w:r w:rsidR="0054712A">
          <w:rPr>
            <w:webHidden/>
          </w:rPr>
        </w:r>
        <w:r w:rsidR="0054712A">
          <w:rPr>
            <w:webHidden/>
          </w:rPr>
          <w:fldChar w:fldCharType="separate"/>
        </w:r>
        <w:r w:rsidR="0054712A">
          <w:rPr>
            <w:webHidden/>
          </w:rPr>
          <w:t>82</w:t>
        </w:r>
        <w:r w:rsidR="0054712A">
          <w:rPr>
            <w:webHidden/>
          </w:rPr>
          <w:fldChar w:fldCharType="end"/>
        </w:r>
      </w:hyperlink>
    </w:p>
    <w:p w14:paraId="34C1C412" w14:textId="199DF7B1" w:rsidR="0054712A" w:rsidRDefault="00545EC1">
      <w:pPr>
        <w:pStyle w:val="Innehll2"/>
        <w:tabs>
          <w:tab w:val="left" w:pos="1134"/>
        </w:tabs>
        <w:rPr>
          <w:rFonts w:asciiTheme="minorHAnsi" w:eastAsiaTheme="minorEastAsia" w:hAnsiTheme="minorHAnsi" w:cstheme="minorBidi"/>
          <w:sz w:val="22"/>
          <w:szCs w:val="22"/>
          <w:lang w:eastAsia="sv-SE"/>
        </w:rPr>
      </w:pPr>
      <w:hyperlink w:anchor="_Toc98160728" w:history="1">
        <w:r w:rsidR="0054712A" w:rsidRPr="00217529">
          <w:rPr>
            <w:rStyle w:val="Hyperlnk"/>
            <w:rFonts w:eastAsiaTheme="majorEastAsia"/>
          </w:rPr>
          <w:t>6.11</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Vissa bestämmelser som genomför ändringsdirektivet</w:t>
        </w:r>
        <w:r w:rsidR="0054712A">
          <w:rPr>
            <w:webHidden/>
          </w:rPr>
          <w:tab/>
        </w:r>
        <w:r w:rsidR="0054712A">
          <w:rPr>
            <w:webHidden/>
          </w:rPr>
          <w:fldChar w:fldCharType="begin"/>
        </w:r>
        <w:r w:rsidR="0054712A">
          <w:rPr>
            <w:webHidden/>
          </w:rPr>
          <w:instrText xml:space="preserve"> PAGEREF _Toc98160728 \h </w:instrText>
        </w:r>
        <w:r w:rsidR="0054712A">
          <w:rPr>
            <w:webHidden/>
          </w:rPr>
        </w:r>
        <w:r w:rsidR="0054712A">
          <w:rPr>
            <w:webHidden/>
          </w:rPr>
          <w:fldChar w:fldCharType="separate"/>
        </w:r>
        <w:r w:rsidR="0054712A">
          <w:rPr>
            <w:webHidden/>
          </w:rPr>
          <w:t>84</w:t>
        </w:r>
        <w:r w:rsidR="0054712A">
          <w:rPr>
            <w:webHidden/>
          </w:rPr>
          <w:fldChar w:fldCharType="end"/>
        </w:r>
      </w:hyperlink>
    </w:p>
    <w:p w14:paraId="088BB24C" w14:textId="2BC1F918" w:rsidR="0054712A" w:rsidRDefault="00545EC1">
      <w:pPr>
        <w:pStyle w:val="Innehll1"/>
        <w:rPr>
          <w:rFonts w:asciiTheme="minorHAnsi" w:eastAsiaTheme="minorEastAsia" w:hAnsiTheme="minorHAnsi"/>
          <w:sz w:val="22"/>
          <w:lang w:eastAsia="sv-SE"/>
        </w:rPr>
      </w:pPr>
      <w:hyperlink w:anchor="_Toc98160729" w:history="1">
        <w:r w:rsidR="0054712A" w:rsidRPr="00217529">
          <w:rPr>
            <w:rStyle w:val="Hyperlnk"/>
          </w:rPr>
          <w:t>7</w:t>
        </w:r>
        <w:r w:rsidR="0054712A">
          <w:rPr>
            <w:rFonts w:asciiTheme="minorHAnsi" w:eastAsiaTheme="minorEastAsia" w:hAnsiTheme="minorHAnsi"/>
            <w:sz w:val="22"/>
            <w:lang w:eastAsia="sv-SE"/>
          </w:rPr>
          <w:tab/>
        </w:r>
        <w:r w:rsidR="0054712A" w:rsidRPr="00217529">
          <w:rPr>
            <w:rStyle w:val="Hyperlnk"/>
          </w:rPr>
          <w:t>Registrering av vägarbetstid</w:t>
        </w:r>
        <w:r w:rsidR="0054712A">
          <w:rPr>
            <w:webHidden/>
          </w:rPr>
          <w:tab/>
        </w:r>
        <w:r w:rsidR="0054712A">
          <w:rPr>
            <w:webHidden/>
          </w:rPr>
          <w:fldChar w:fldCharType="begin"/>
        </w:r>
        <w:r w:rsidR="0054712A">
          <w:rPr>
            <w:webHidden/>
          </w:rPr>
          <w:instrText xml:space="preserve"> PAGEREF _Toc98160729 \h </w:instrText>
        </w:r>
        <w:r w:rsidR="0054712A">
          <w:rPr>
            <w:webHidden/>
          </w:rPr>
        </w:r>
        <w:r w:rsidR="0054712A">
          <w:rPr>
            <w:webHidden/>
          </w:rPr>
          <w:fldChar w:fldCharType="separate"/>
        </w:r>
        <w:r w:rsidR="0054712A">
          <w:rPr>
            <w:webHidden/>
          </w:rPr>
          <w:t>85</w:t>
        </w:r>
        <w:r w:rsidR="0054712A">
          <w:rPr>
            <w:webHidden/>
          </w:rPr>
          <w:fldChar w:fldCharType="end"/>
        </w:r>
      </w:hyperlink>
    </w:p>
    <w:p w14:paraId="7243B338" w14:textId="487EE2F3" w:rsidR="0054712A" w:rsidRDefault="00545EC1">
      <w:pPr>
        <w:pStyle w:val="Innehll1"/>
        <w:rPr>
          <w:rFonts w:asciiTheme="minorHAnsi" w:eastAsiaTheme="minorEastAsia" w:hAnsiTheme="minorHAnsi"/>
          <w:sz w:val="22"/>
          <w:lang w:eastAsia="sv-SE"/>
        </w:rPr>
      </w:pPr>
      <w:hyperlink w:anchor="_Toc98160730" w:history="1">
        <w:r w:rsidR="0054712A" w:rsidRPr="00217529">
          <w:rPr>
            <w:rStyle w:val="Hyperlnk"/>
          </w:rPr>
          <w:t>8</w:t>
        </w:r>
        <w:r w:rsidR="0054712A">
          <w:rPr>
            <w:rFonts w:asciiTheme="minorHAnsi" w:eastAsiaTheme="minorEastAsia" w:hAnsiTheme="minorHAnsi"/>
            <w:sz w:val="22"/>
            <w:lang w:eastAsia="sv-SE"/>
          </w:rPr>
          <w:tab/>
        </w:r>
        <w:r w:rsidR="0054712A" w:rsidRPr="00217529">
          <w:rPr>
            <w:rStyle w:val="Hyperlnk"/>
          </w:rPr>
          <w:t>Ikraftträdande- och övergångsbestämmelser</w:t>
        </w:r>
        <w:r w:rsidR="0054712A">
          <w:rPr>
            <w:webHidden/>
          </w:rPr>
          <w:tab/>
        </w:r>
        <w:r w:rsidR="0054712A">
          <w:rPr>
            <w:webHidden/>
          </w:rPr>
          <w:fldChar w:fldCharType="begin"/>
        </w:r>
        <w:r w:rsidR="0054712A">
          <w:rPr>
            <w:webHidden/>
          </w:rPr>
          <w:instrText xml:space="preserve"> PAGEREF _Toc98160730 \h </w:instrText>
        </w:r>
        <w:r w:rsidR="0054712A">
          <w:rPr>
            <w:webHidden/>
          </w:rPr>
        </w:r>
        <w:r w:rsidR="0054712A">
          <w:rPr>
            <w:webHidden/>
          </w:rPr>
          <w:fldChar w:fldCharType="separate"/>
        </w:r>
        <w:r w:rsidR="0054712A">
          <w:rPr>
            <w:webHidden/>
          </w:rPr>
          <w:t>86</w:t>
        </w:r>
        <w:r w:rsidR="0054712A">
          <w:rPr>
            <w:webHidden/>
          </w:rPr>
          <w:fldChar w:fldCharType="end"/>
        </w:r>
      </w:hyperlink>
    </w:p>
    <w:p w14:paraId="2A3F7297" w14:textId="1B4BA99A" w:rsidR="0054712A" w:rsidRDefault="00545EC1">
      <w:pPr>
        <w:pStyle w:val="Innehll1"/>
        <w:rPr>
          <w:rFonts w:asciiTheme="minorHAnsi" w:eastAsiaTheme="minorEastAsia" w:hAnsiTheme="minorHAnsi"/>
          <w:sz w:val="22"/>
          <w:lang w:eastAsia="sv-SE"/>
        </w:rPr>
      </w:pPr>
      <w:hyperlink w:anchor="_Toc98160731" w:history="1">
        <w:r w:rsidR="0054712A" w:rsidRPr="00217529">
          <w:rPr>
            <w:rStyle w:val="Hyperlnk"/>
          </w:rPr>
          <w:t>9</w:t>
        </w:r>
        <w:r w:rsidR="0054712A">
          <w:rPr>
            <w:rFonts w:asciiTheme="minorHAnsi" w:eastAsiaTheme="minorEastAsia" w:hAnsiTheme="minorHAnsi"/>
            <w:sz w:val="22"/>
            <w:lang w:eastAsia="sv-SE"/>
          </w:rPr>
          <w:tab/>
        </w:r>
        <w:r w:rsidR="0054712A" w:rsidRPr="00217529">
          <w:rPr>
            <w:rStyle w:val="Hyperlnk"/>
          </w:rPr>
          <w:t>Konsekvenser</w:t>
        </w:r>
        <w:r w:rsidR="0054712A">
          <w:rPr>
            <w:webHidden/>
          </w:rPr>
          <w:tab/>
        </w:r>
        <w:r w:rsidR="0054712A">
          <w:rPr>
            <w:webHidden/>
          </w:rPr>
          <w:fldChar w:fldCharType="begin"/>
        </w:r>
        <w:r w:rsidR="0054712A">
          <w:rPr>
            <w:webHidden/>
          </w:rPr>
          <w:instrText xml:space="preserve"> PAGEREF _Toc98160731 \h </w:instrText>
        </w:r>
        <w:r w:rsidR="0054712A">
          <w:rPr>
            <w:webHidden/>
          </w:rPr>
        </w:r>
        <w:r w:rsidR="0054712A">
          <w:rPr>
            <w:webHidden/>
          </w:rPr>
          <w:fldChar w:fldCharType="separate"/>
        </w:r>
        <w:r w:rsidR="0054712A">
          <w:rPr>
            <w:webHidden/>
          </w:rPr>
          <w:t>88</w:t>
        </w:r>
        <w:r w:rsidR="0054712A">
          <w:rPr>
            <w:webHidden/>
          </w:rPr>
          <w:fldChar w:fldCharType="end"/>
        </w:r>
      </w:hyperlink>
    </w:p>
    <w:p w14:paraId="5F1BDF73" w14:textId="5134B1DD" w:rsidR="0054712A" w:rsidRDefault="00545EC1">
      <w:pPr>
        <w:pStyle w:val="Innehll2"/>
        <w:rPr>
          <w:rFonts w:asciiTheme="minorHAnsi" w:eastAsiaTheme="minorEastAsia" w:hAnsiTheme="minorHAnsi" w:cstheme="minorBidi"/>
          <w:sz w:val="22"/>
          <w:szCs w:val="22"/>
          <w:lang w:eastAsia="sv-SE"/>
        </w:rPr>
      </w:pPr>
      <w:hyperlink w:anchor="_Toc98160732" w:history="1">
        <w:r w:rsidR="0054712A" w:rsidRPr="00217529">
          <w:rPr>
            <w:rStyle w:val="Hyperlnk"/>
            <w:rFonts w:eastAsiaTheme="majorEastAsia"/>
          </w:rPr>
          <w:t>9.1</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Vilka berörs av regleringen</w:t>
        </w:r>
        <w:r w:rsidR="0054712A">
          <w:rPr>
            <w:webHidden/>
          </w:rPr>
          <w:tab/>
        </w:r>
        <w:r w:rsidR="0054712A">
          <w:rPr>
            <w:webHidden/>
          </w:rPr>
          <w:fldChar w:fldCharType="begin"/>
        </w:r>
        <w:r w:rsidR="0054712A">
          <w:rPr>
            <w:webHidden/>
          </w:rPr>
          <w:instrText xml:space="preserve"> PAGEREF _Toc98160732 \h </w:instrText>
        </w:r>
        <w:r w:rsidR="0054712A">
          <w:rPr>
            <w:webHidden/>
          </w:rPr>
        </w:r>
        <w:r w:rsidR="0054712A">
          <w:rPr>
            <w:webHidden/>
          </w:rPr>
          <w:fldChar w:fldCharType="separate"/>
        </w:r>
        <w:r w:rsidR="0054712A">
          <w:rPr>
            <w:webHidden/>
          </w:rPr>
          <w:t>88</w:t>
        </w:r>
        <w:r w:rsidR="0054712A">
          <w:rPr>
            <w:webHidden/>
          </w:rPr>
          <w:fldChar w:fldCharType="end"/>
        </w:r>
      </w:hyperlink>
    </w:p>
    <w:p w14:paraId="4B581B63" w14:textId="697BA73C"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33" w:history="1">
        <w:r w:rsidR="0054712A" w:rsidRPr="00217529">
          <w:rPr>
            <w:rStyle w:val="Hyperlnk"/>
            <w:rFonts w:eastAsiaTheme="majorEastAsia"/>
          </w:rPr>
          <w:t>9.1.1</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Godstransporter med svenskregistrerade och utlandsregistrerade fordon till, från och inom Sverige</w:t>
        </w:r>
        <w:r w:rsidR="0054712A">
          <w:rPr>
            <w:webHidden/>
          </w:rPr>
          <w:tab/>
        </w:r>
        <w:r w:rsidR="0054712A">
          <w:rPr>
            <w:webHidden/>
          </w:rPr>
          <w:fldChar w:fldCharType="begin"/>
        </w:r>
        <w:r w:rsidR="0054712A">
          <w:rPr>
            <w:webHidden/>
          </w:rPr>
          <w:instrText xml:space="preserve"> PAGEREF _Toc98160733 \h </w:instrText>
        </w:r>
        <w:r w:rsidR="0054712A">
          <w:rPr>
            <w:webHidden/>
          </w:rPr>
        </w:r>
        <w:r w:rsidR="0054712A">
          <w:rPr>
            <w:webHidden/>
          </w:rPr>
          <w:fldChar w:fldCharType="separate"/>
        </w:r>
        <w:r w:rsidR="0054712A">
          <w:rPr>
            <w:webHidden/>
          </w:rPr>
          <w:t>88</w:t>
        </w:r>
        <w:r w:rsidR="0054712A">
          <w:rPr>
            <w:webHidden/>
          </w:rPr>
          <w:fldChar w:fldCharType="end"/>
        </w:r>
      </w:hyperlink>
    </w:p>
    <w:p w14:paraId="0E1F924A" w14:textId="3C310529"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34" w:history="1">
        <w:r w:rsidR="0054712A" w:rsidRPr="00217529">
          <w:rPr>
            <w:rStyle w:val="Hyperlnk"/>
            <w:rFonts w:eastAsiaTheme="majorEastAsia"/>
          </w:rPr>
          <w:t>9.1.2</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Busstransporter</w:t>
        </w:r>
        <w:r w:rsidR="0054712A">
          <w:rPr>
            <w:webHidden/>
          </w:rPr>
          <w:tab/>
        </w:r>
        <w:r w:rsidR="0054712A">
          <w:rPr>
            <w:webHidden/>
          </w:rPr>
          <w:fldChar w:fldCharType="begin"/>
        </w:r>
        <w:r w:rsidR="0054712A">
          <w:rPr>
            <w:webHidden/>
          </w:rPr>
          <w:instrText xml:space="preserve"> PAGEREF _Toc98160734 \h </w:instrText>
        </w:r>
        <w:r w:rsidR="0054712A">
          <w:rPr>
            <w:webHidden/>
          </w:rPr>
        </w:r>
        <w:r w:rsidR="0054712A">
          <w:rPr>
            <w:webHidden/>
          </w:rPr>
          <w:fldChar w:fldCharType="separate"/>
        </w:r>
        <w:r w:rsidR="0054712A">
          <w:rPr>
            <w:webHidden/>
          </w:rPr>
          <w:t>88</w:t>
        </w:r>
        <w:r w:rsidR="0054712A">
          <w:rPr>
            <w:webHidden/>
          </w:rPr>
          <w:fldChar w:fldCharType="end"/>
        </w:r>
      </w:hyperlink>
    </w:p>
    <w:p w14:paraId="6C3BD4E1" w14:textId="2EED049D"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35" w:history="1">
        <w:r w:rsidR="0054712A" w:rsidRPr="00217529">
          <w:rPr>
            <w:rStyle w:val="Hyperlnk"/>
            <w:rFonts w:eastAsiaTheme="majorEastAsia"/>
          </w:rPr>
          <w:t>9.1.3</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Tillståndshavare i Sverige</w:t>
        </w:r>
        <w:r w:rsidR="0054712A">
          <w:rPr>
            <w:webHidden/>
          </w:rPr>
          <w:tab/>
        </w:r>
        <w:r w:rsidR="0054712A">
          <w:rPr>
            <w:webHidden/>
          </w:rPr>
          <w:fldChar w:fldCharType="begin"/>
        </w:r>
        <w:r w:rsidR="0054712A">
          <w:rPr>
            <w:webHidden/>
          </w:rPr>
          <w:instrText xml:space="preserve"> PAGEREF _Toc98160735 \h </w:instrText>
        </w:r>
        <w:r w:rsidR="0054712A">
          <w:rPr>
            <w:webHidden/>
          </w:rPr>
        </w:r>
        <w:r w:rsidR="0054712A">
          <w:rPr>
            <w:webHidden/>
          </w:rPr>
          <w:fldChar w:fldCharType="separate"/>
        </w:r>
        <w:r w:rsidR="0054712A">
          <w:rPr>
            <w:webHidden/>
          </w:rPr>
          <w:t>89</w:t>
        </w:r>
        <w:r w:rsidR="0054712A">
          <w:rPr>
            <w:webHidden/>
          </w:rPr>
          <w:fldChar w:fldCharType="end"/>
        </w:r>
      </w:hyperlink>
    </w:p>
    <w:p w14:paraId="4E62BE30" w14:textId="2A7B0424"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36" w:history="1">
        <w:r w:rsidR="0054712A" w:rsidRPr="00217529">
          <w:rPr>
            <w:rStyle w:val="Hyperlnk"/>
            <w:rFonts w:eastAsiaTheme="majorEastAsia"/>
          </w:rPr>
          <w:t>9.1.4</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Övriga berörda</w:t>
        </w:r>
        <w:r w:rsidR="0054712A">
          <w:rPr>
            <w:webHidden/>
          </w:rPr>
          <w:tab/>
        </w:r>
        <w:r w:rsidR="0054712A">
          <w:rPr>
            <w:webHidden/>
          </w:rPr>
          <w:fldChar w:fldCharType="begin"/>
        </w:r>
        <w:r w:rsidR="0054712A">
          <w:rPr>
            <w:webHidden/>
          </w:rPr>
          <w:instrText xml:space="preserve"> PAGEREF _Toc98160736 \h </w:instrText>
        </w:r>
        <w:r w:rsidR="0054712A">
          <w:rPr>
            <w:webHidden/>
          </w:rPr>
        </w:r>
        <w:r w:rsidR="0054712A">
          <w:rPr>
            <w:webHidden/>
          </w:rPr>
          <w:fldChar w:fldCharType="separate"/>
        </w:r>
        <w:r w:rsidR="0054712A">
          <w:rPr>
            <w:webHidden/>
          </w:rPr>
          <w:t>89</w:t>
        </w:r>
        <w:r w:rsidR="0054712A">
          <w:rPr>
            <w:webHidden/>
          </w:rPr>
          <w:fldChar w:fldCharType="end"/>
        </w:r>
      </w:hyperlink>
    </w:p>
    <w:p w14:paraId="3D271A6B" w14:textId="3844D7A3" w:rsidR="0054712A" w:rsidRDefault="00545EC1">
      <w:pPr>
        <w:pStyle w:val="Innehll3"/>
        <w:tabs>
          <w:tab w:val="left" w:pos="1985"/>
        </w:tabs>
        <w:rPr>
          <w:rFonts w:asciiTheme="minorHAnsi" w:eastAsiaTheme="minorEastAsia" w:hAnsiTheme="minorHAnsi" w:cstheme="minorBidi"/>
          <w:sz w:val="22"/>
          <w:szCs w:val="22"/>
          <w:lang w:eastAsia="sv-SE"/>
        </w:rPr>
      </w:pPr>
      <w:hyperlink w:anchor="_Toc98160737" w:history="1">
        <w:r w:rsidR="0054712A" w:rsidRPr="00217529">
          <w:rPr>
            <w:rStyle w:val="Hyperlnk"/>
            <w:rFonts w:eastAsiaTheme="majorEastAsia"/>
          </w:rPr>
          <w:t>9.1.5</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Berörda myndigheter</w:t>
        </w:r>
        <w:r w:rsidR="0054712A">
          <w:rPr>
            <w:webHidden/>
          </w:rPr>
          <w:tab/>
        </w:r>
        <w:r w:rsidR="0054712A">
          <w:rPr>
            <w:webHidden/>
          </w:rPr>
          <w:fldChar w:fldCharType="begin"/>
        </w:r>
        <w:r w:rsidR="0054712A">
          <w:rPr>
            <w:webHidden/>
          </w:rPr>
          <w:instrText xml:space="preserve"> PAGEREF _Toc98160737 \h </w:instrText>
        </w:r>
        <w:r w:rsidR="0054712A">
          <w:rPr>
            <w:webHidden/>
          </w:rPr>
        </w:r>
        <w:r w:rsidR="0054712A">
          <w:rPr>
            <w:webHidden/>
          </w:rPr>
          <w:fldChar w:fldCharType="separate"/>
        </w:r>
        <w:r w:rsidR="0054712A">
          <w:rPr>
            <w:webHidden/>
          </w:rPr>
          <w:t>90</w:t>
        </w:r>
        <w:r w:rsidR="0054712A">
          <w:rPr>
            <w:webHidden/>
          </w:rPr>
          <w:fldChar w:fldCharType="end"/>
        </w:r>
      </w:hyperlink>
    </w:p>
    <w:p w14:paraId="202D52B0" w14:textId="39D28AFB" w:rsidR="0054712A" w:rsidRDefault="00545EC1">
      <w:pPr>
        <w:pStyle w:val="Innehll2"/>
        <w:rPr>
          <w:rFonts w:asciiTheme="minorHAnsi" w:eastAsiaTheme="minorEastAsia" w:hAnsiTheme="minorHAnsi" w:cstheme="minorBidi"/>
          <w:sz w:val="22"/>
          <w:szCs w:val="22"/>
          <w:lang w:eastAsia="sv-SE"/>
        </w:rPr>
      </w:pPr>
      <w:hyperlink w:anchor="_Toc98160738" w:history="1">
        <w:r w:rsidR="0054712A" w:rsidRPr="00217529">
          <w:rPr>
            <w:rStyle w:val="Hyperlnk"/>
            <w:rFonts w:eastAsiaTheme="majorEastAsia"/>
          </w:rPr>
          <w:t>9.2</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Konsekvenser för företag</w:t>
        </w:r>
        <w:r w:rsidR="0054712A">
          <w:rPr>
            <w:webHidden/>
          </w:rPr>
          <w:tab/>
        </w:r>
        <w:r w:rsidR="0054712A">
          <w:rPr>
            <w:webHidden/>
          </w:rPr>
          <w:fldChar w:fldCharType="begin"/>
        </w:r>
        <w:r w:rsidR="0054712A">
          <w:rPr>
            <w:webHidden/>
          </w:rPr>
          <w:instrText xml:space="preserve"> PAGEREF _Toc98160738 \h </w:instrText>
        </w:r>
        <w:r w:rsidR="0054712A">
          <w:rPr>
            <w:webHidden/>
          </w:rPr>
        </w:r>
        <w:r w:rsidR="0054712A">
          <w:rPr>
            <w:webHidden/>
          </w:rPr>
          <w:fldChar w:fldCharType="separate"/>
        </w:r>
        <w:r w:rsidR="0054712A">
          <w:rPr>
            <w:webHidden/>
          </w:rPr>
          <w:t>90</w:t>
        </w:r>
        <w:r w:rsidR="0054712A">
          <w:rPr>
            <w:webHidden/>
          </w:rPr>
          <w:fldChar w:fldCharType="end"/>
        </w:r>
      </w:hyperlink>
    </w:p>
    <w:p w14:paraId="05C9FF49" w14:textId="156BF732" w:rsidR="0054712A" w:rsidRDefault="00545EC1">
      <w:pPr>
        <w:pStyle w:val="Innehll2"/>
        <w:rPr>
          <w:rFonts w:asciiTheme="minorHAnsi" w:eastAsiaTheme="minorEastAsia" w:hAnsiTheme="minorHAnsi" w:cstheme="minorBidi"/>
          <w:sz w:val="22"/>
          <w:szCs w:val="22"/>
          <w:lang w:eastAsia="sv-SE"/>
        </w:rPr>
      </w:pPr>
      <w:hyperlink w:anchor="_Toc98160739" w:history="1">
        <w:r w:rsidR="0054712A" w:rsidRPr="00217529">
          <w:rPr>
            <w:rStyle w:val="Hyperlnk"/>
            <w:rFonts w:eastAsiaTheme="majorEastAsia"/>
          </w:rPr>
          <w:t>9.3</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Konsekvenser för förare</w:t>
        </w:r>
        <w:r w:rsidR="0054712A">
          <w:rPr>
            <w:webHidden/>
          </w:rPr>
          <w:tab/>
        </w:r>
        <w:r w:rsidR="0054712A">
          <w:rPr>
            <w:webHidden/>
          </w:rPr>
          <w:fldChar w:fldCharType="begin"/>
        </w:r>
        <w:r w:rsidR="0054712A">
          <w:rPr>
            <w:webHidden/>
          </w:rPr>
          <w:instrText xml:space="preserve"> PAGEREF _Toc98160739 \h </w:instrText>
        </w:r>
        <w:r w:rsidR="0054712A">
          <w:rPr>
            <w:webHidden/>
          </w:rPr>
        </w:r>
        <w:r w:rsidR="0054712A">
          <w:rPr>
            <w:webHidden/>
          </w:rPr>
          <w:fldChar w:fldCharType="separate"/>
        </w:r>
        <w:r w:rsidR="0054712A">
          <w:rPr>
            <w:webHidden/>
          </w:rPr>
          <w:t>93</w:t>
        </w:r>
        <w:r w:rsidR="0054712A">
          <w:rPr>
            <w:webHidden/>
          </w:rPr>
          <w:fldChar w:fldCharType="end"/>
        </w:r>
      </w:hyperlink>
    </w:p>
    <w:p w14:paraId="315342BA" w14:textId="2BF150B6" w:rsidR="0054712A" w:rsidRDefault="00545EC1">
      <w:pPr>
        <w:pStyle w:val="Innehll2"/>
        <w:rPr>
          <w:rFonts w:asciiTheme="minorHAnsi" w:eastAsiaTheme="minorEastAsia" w:hAnsiTheme="minorHAnsi" w:cstheme="minorBidi"/>
          <w:sz w:val="22"/>
          <w:szCs w:val="22"/>
          <w:lang w:eastAsia="sv-SE"/>
        </w:rPr>
      </w:pPr>
      <w:hyperlink w:anchor="_Toc98160740" w:history="1">
        <w:r w:rsidR="0054712A" w:rsidRPr="00217529">
          <w:rPr>
            <w:rStyle w:val="Hyperlnk"/>
            <w:rFonts w:eastAsiaTheme="majorEastAsia"/>
          </w:rPr>
          <w:t>9.4</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Konsekvenser för myndigheter</w:t>
        </w:r>
        <w:r w:rsidR="0054712A">
          <w:rPr>
            <w:webHidden/>
          </w:rPr>
          <w:tab/>
        </w:r>
        <w:r w:rsidR="0054712A">
          <w:rPr>
            <w:webHidden/>
          </w:rPr>
          <w:fldChar w:fldCharType="begin"/>
        </w:r>
        <w:r w:rsidR="0054712A">
          <w:rPr>
            <w:webHidden/>
          </w:rPr>
          <w:instrText xml:space="preserve"> PAGEREF _Toc98160740 \h </w:instrText>
        </w:r>
        <w:r w:rsidR="0054712A">
          <w:rPr>
            <w:webHidden/>
          </w:rPr>
        </w:r>
        <w:r w:rsidR="0054712A">
          <w:rPr>
            <w:webHidden/>
          </w:rPr>
          <w:fldChar w:fldCharType="separate"/>
        </w:r>
        <w:r w:rsidR="0054712A">
          <w:rPr>
            <w:webHidden/>
          </w:rPr>
          <w:t>93</w:t>
        </w:r>
        <w:r w:rsidR="0054712A">
          <w:rPr>
            <w:webHidden/>
          </w:rPr>
          <w:fldChar w:fldCharType="end"/>
        </w:r>
      </w:hyperlink>
    </w:p>
    <w:p w14:paraId="62339DAE" w14:textId="78AF301D" w:rsidR="0054712A" w:rsidRDefault="00545EC1">
      <w:pPr>
        <w:pStyle w:val="Innehll2"/>
        <w:rPr>
          <w:rFonts w:asciiTheme="minorHAnsi" w:eastAsiaTheme="minorEastAsia" w:hAnsiTheme="minorHAnsi" w:cstheme="minorBidi"/>
          <w:sz w:val="22"/>
          <w:szCs w:val="22"/>
          <w:lang w:eastAsia="sv-SE"/>
        </w:rPr>
      </w:pPr>
      <w:hyperlink w:anchor="_Toc98160741" w:history="1">
        <w:r w:rsidR="0054712A" w:rsidRPr="00217529">
          <w:rPr>
            <w:rStyle w:val="Hyperlnk"/>
            <w:rFonts w:eastAsiaTheme="majorEastAsia"/>
          </w:rPr>
          <w:t>9.5</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Övrigt</w:t>
        </w:r>
        <w:r w:rsidR="0054712A">
          <w:rPr>
            <w:webHidden/>
          </w:rPr>
          <w:tab/>
        </w:r>
        <w:r w:rsidR="0054712A">
          <w:rPr>
            <w:webHidden/>
          </w:rPr>
          <w:fldChar w:fldCharType="begin"/>
        </w:r>
        <w:r w:rsidR="0054712A">
          <w:rPr>
            <w:webHidden/>
          </w:rPr>
          <w:instrText xml:space="preserve"> PAGEREF _Toc98160741 \h </w:instrText>
        </w:r>
        <w:r w:rsidR="0054712A">
          <w:rPr>
            <w:webHidden/>
          </w:rPr>
        </w:r>
        <w:r w:rsidR="0054712A">
          <w:rPr>
            <w:webHidden/>
          </w:rPr>
          <w:fldChar w:fldCharType="separate"/>
        </w:r>
        <w:r w:rsidR="0054712A">
          <w:rPr>
            <w:webHidden/>
          </w:rPr>
          <w:t>97</w:t>
        </w:r>
        <w:r w:rsidR="0054712A">
          <w:rPr>
            <w:webHidden/>
          </w:rPr>
          <w:fldChar w:fldCharType="end"/>
        </w:r>
      </w:hyperlink>
    </w:p>
    <w:p w14:paraId="7134FA51" w14:textId="71C36289" w:rsidR="0054712A" w:rsidRDefault="00545EC1">
      <w:pPr>
        <w:pStyle w:val="Innehll1"/>
        <w:rPr>
          <w:rFonts w:asciiTheme="minorHAnsi" w:eastAsiaTheme="minorEastAsia" w:hAnsiTheme="minorHAnsi"/>
          <w:sz w:val="22"/>
          <w:lang w:eastAsia="sv-SE"/>
        </w:rPr>
      </w:pPr>
      <w:hyperlink w:anchor="_Toc98160742" w:history="1">
        <w:r w:rsidR="0054712A" w:rsidRPr="00217529">
          <w:rPr>
            <w:rStyle w:val="Hyperlnk"/>
          </w:rPr>
          <w:t>10</w:t>
        </w:r>
        <w:r w:rsidR="0054712A">
          <w:rPr>
            <w:rFonts w:asciiTheme="minorHAnsi" w:eastAsiaTheme="minorEastAsia" w:hAnsiTheme="minorHAnsi"/>
            <w:sz w:val="22"/>
            <w:lang w:eastAsia="sv-SE"/>
          </w:rPr>
          <w:tab/>
        </w:r>
        <w:r w:rsidR="0054712A" w:rsidRPr="00217529">
          <w:rPr>
            <w:rStyle w:val="Hyperlnk"/>
          </w:rPr>
          <w:t>Författningskommentar</w:t>
        </w:r>
        <w:r w:rsidR="0054712A">
          <w:rPr>
            <w:webHidden/>
          </w:rPr>
          <w:tab/>
        </w:r>
        <w:r w:rsidR="0054712A">
          <w:rPr>
            <w:webHidden/>
          </w:rPr>
          <w:fldChar w:fldCharType="begin"/>
        </w:r>
        <w:r w:rsidR="0054712A">
          <w:rPr>
            <w:webHidden/>
          </w:rPr>
          <w:instrText xml:space="preserve"> PAGEREF _Toc98160742 \h </w:instrText>
        </w:r>
        <w:r w:rsidR="0054712A">
          <w:rPr>
            <w:webHidden/>
          </w:rPr>
        </w:r>
        <w:r w:rsidR="0054712A">
          <w:rPr>
            <w:webHidden/>
          </w:rPr>
          <w:fldChar w:fldCharType="separate"/>
        </w:r>
        <w:r w:rsidR="0054712A">
          <w:rPr>
            <w:webHidden/>
          </w:rPr>
          <w:t>98</w:t>
        </w:r>
        <w:r w:rsidR="0054712A">
          <w:rPr>
            <w:webHidden/>
          </w:rPr>
          <w:fldChar w:fldCharType="end"/>
        </w:r>
      </w:hyperlink>
    </w:p>
    <w:p w14:paraId="1873FB07" w14:textId="55435A2C" w:rsidR="0054712A" w:rsidRDefault="00545EC1">
      <w:pPr>
        <w:pStyle w:val="Innehll2"/>
        <w:tabs>
          <w:tab w:val="left" w:pos="1134"/>
        </w:tabs>
        <w:rPr>
          <w:rFonts w:asciiTheme="minorHAnsi" w:eastAsiaTheme="minorEastAsia" w:hAnsiTheme="minorHAnsi" w:cstheme="minorBidi"/>
          <w:sz w:val="22"/>
          <w:szCs w:val="22"/>
          <w:lang w:eastAsia="sv-SE"/>
        </w:rPr>
      </w:pPr>
      <w:hyperlink w:anchor="_Toc98160743" w:history="1">
        <w:r w:rsidR="0054712A" w:rsidRPr="00217529">
          <w:rPr>
            <w:rStyle w:val="Hyperlnk"/>
            <w:rFonts w:eastAsiaTheme="majorEastAsia"/>
          </w:rPr>
          <w:t>10.1</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Förslaget till lag om ändring i lagen (1999:678) om utstationering av arbetstagare</w:t>
        </w:r>
        <w:r w:rsidR="0054712A">
          <w:rPr>
            <w:webHidden/>
          </w:rPr>
          <w:tab/>
        </w:r>
        <w:r w:rsidR="0054712A">
          <w:rPr>
            <w:webHidden/>
          </w:rPr>
          <w:fldChar w:fldCharType="begin"/>
        </w:r>
        <w:r w:rsidR="0054712A">
          <w:rPr>
            <w:webHidden/>
          </w:rPr>
          <w:instrText xml:space="preserve"> PAGEREF _Toc98160743 \h </w:instrText>
        </w:r>
        <w:r w:rsidR="0054712A">
          <w:rPr>
            <w:webHidden/>
          </w:rPr>
        </w:r>
        <w:r w:rsidR="0054712A">
          <w:rPr>
            <w:webHidden/>
          </w:rPr>
          <w:fldChar w:fldCharType="separate"/>
        </w:r>
        <w:r w:rsidR="0054712A">
          <w:rPr>
            <w:webHidden/>
          </w:rPr>
          <w:t>98</w:t>
        </w:r>
        <w:r w:rsidR="0054712A">
          <w:rPr>
            <w:webHidden/>
          </w:rPr>
          <w:fldChar w:fldCharType="end"/>
        </w:r>
      </w:hyperlink>
    </w:p>
    <w:p w14:paraId="3471E9ED" w14:textId="400C5788" w:rsidR="0054712A" w:rsidRDefault="00545EC1">
      <w:pPr>
        <w:pStyle w:val="Innehll2"/>
        <w:tabs>
          <w:tab w:val="left" w:pos="1134"/>
        </w:tabs>
        <w:rPr>
          <w:rFonts w:asciiTheme="minorHAnsi" w:eastAsiaTheme="minorEastAsia" w:hAnsiTheme="minorHAnsi" w:cstheme="minorBidi"/>
          <w:sz w:val="22"/>
          <w:szCs w:val="22"/>
          <w:lang w:eastAsia="sv-SE"/>
        </w:rPr>
      </w:pPr>
      <w:hyperlink w:anchor="_Toc98160744" w:history="1">
        <w:r w:rsidR="0054712A" w:rsidRPr="00217529">
          <w:rPr>
            <w:rStyle w:val="Hyperlnk"/>
            <w:rFonts w:eastAsiaTheme="majorEastAsia"/>
          </w:rPr>
          <w:t>10.2</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Förslaget till lag om ändring i lagen (2004:629) om trängselskatt</w:t>
        </w:r>
        <w:r w:rsidR="0054712A">
          <w:rPr>
            <w:webHidden/>
          </w:rPr>
          <w:tab/>
        </w:r>
        <w:r w:rsidR="0054712A">
          <w:rPr>
            <w:webHidden/>
          </w:rPr>
          <w:fldChar w:fldCharType="begin"/>
        </w:r>
        <w:r w:rsidR="0054712A">
          <w:rPr>
            <w:webHidden/>
          </w:rPr>
          <w:instrText xml:space="preserve"> PAGEREF _Toc98160744 \h </w:instrText>
        </w:r>
        <w:r w:rsidR="0054712A">
          <w:rPr>
            <w:webHidden/>
          </w:rPr>
        </w:r>
        <w:r w:rsidR="0054712A">
          <w:rPr>
            <w:webHidden/>
          </w:rPr>
          <w:fldChar w:fldCharType="separate"/>
        </w:r>
        <w:r w:rsidR="0054712A">
          <w:rPr>
            <w:webHidden/>
          </w:rPr>
          <w:t>113</w:t>
        </w:r>
        <w:r w:rsidR="0054712A">
          <w:rPr>
            <w:webHidden/>
          </w:rPr>
          <w:fldChar w:fldCharType="end"/>
        </w:r>
      </w:hyperlink>
    </w:p>
    <w:p w14:paraId="1127ED49" w14:textId="4DF0F9FC" w:rsidR="0054712A" w:rsidRDefault="00545EC1">
      <w:pPr>
        <w:pStyle w:val="Innehll2"/>
        <w:tabs>
          <w:tab w:val="left" w:pos="1134"/>
        </w:tabs>
        <w:rPr>
          <w:rFonts w:asciiTheme="minorHAnsi" w:eastAsiaTheme="minorEastAsia" w:hAnsiTheme="minorHAnsi" w:cstheme="minorBidi"/>
          <w:sz w:val="22"/>
          <w:szCs w:val="22"/>
          <w:lang w:eastAsia="sv-SE"/>
        </w:rPr>
      </w:pPr>
      <w:hyperlink w:anchor="_Toc98160745" w:history="1">
        <w:r w:rsidR="0054712A" w:rsidRPr="00217529">
          <w:rPr>
            <w:rStyle w:val="Hyperlnk"/>
            <w:rFonts w:eastAsiaTheme="majorEastAsia"/>
          </w:rPr>
          <w:t>10.3</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Förslaget till lag om ändring i lagen (2005:395) om arbetstid vid visst vägtransportarbete</w:t>
        </w:r>
        <w:r w:rsidR="0054712A">
          <w:rPr>
            <w:webHidden/>
          </w:rPr>
          <w:tab/>
        </w:r>
        <w:r w:rsidR="0054712A">
          <w:rPr>
            <w:webHidden/>
          </w:rPr>
          <w:fldChar w:fldCharType="begin"/>
        </w:r>
        <w:r w:rsidR="0054712A">
          <w:rPr>
            <w:webHidden/>
          </w:rPr>
          <w:instrText xml:space="preserve"> PAGEREF _Toc98160745 \h </w:instrText>
        </w:r>
        <w:r w:rsidR="0054712A">
          <w:rPr>
            <w:webHidden/>
          </w:rPr>
        </w:r>
        <w:r w:rsidR="0054712A">
          <w:rPr>
            <w:webHidden/>
          </w:rPr>
          <w:fldChar w:fldCharType="separate"/>
        </w:r>
        <w:r w:rsidR="0054712A">
          <w:rPr>
            <w:webHidden/>
          </w:rPr>
          <w:t>114</w:t>
        </w:r>
        <w:r w:rsidR="0054712A">
          <w:rPr>
            <w:webHidden/>
          </w:rPr>
          <w:fldChar w:fldCharType="end"/>
        </w:r>
      </w:hyperlink>
    </w:p>
    <w:p w14:paraId="43C6C83C" w14:textId="79249433" w:rsidR="0054712A" w:rsidRDefault="00545EC1">
      <w:pPr>
        <w:pStyle w:val="Innehll2"/>
        <w:tabs>
          <w:tab w:val="left" w:pos="1134"/>
        </w:tabs>
        <w:rPr>
          <w:rFonts w:asciiTheme="minorHAnsi" w:eastAsiaTheme="minorEastAsia" w:hAnsiTheme="minorHAnsi" w:cstheme="minorBidi"/>
          <w:sz w:val="22"/>
          <w:szCs w:val="22"/>
          <w:lang w:eastAsia="sv-SE"/>
        </w:rPr>
      </w:pPr>
      <w:hyperlink w:anchor="_Toc98160746" w:history="1">
        <w:r w:rsidR="0054712A" w:rsidRPr="00217529">
          <w:rPr>
            <w:rStyle w:val="Hyperlnk"/>
            <w:rFonts w:eastAsiaTheme="majorEastAsia"/>
          </w:rPr>
          <w:t>10.4</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Förslaget till lag om ändring i yrkestrafiklagen (2012:210)</w:t>
        </w:r>
        <w:r w:rsidR="0054712A">
          <w:rPr>
            <w:webHidden/>
          </w:rPr>
          <w:tab/>
        </w:r>
        <w:r w:rsidR="0054712A">
          <w:rPr>
            <w:webHidden/>
          </w:rPr>
          <w:fldChar w:fldCharType="begin"/>
        </w:r>
        <w:r w:rsidR="0054712A">
          <w:rPr>
            <w:webHidden/>
          </w:rPr>
          <w:instrText xml:space="preserve"> PAGEREF _Toc98160746 \h </w:instrText>
        </w:r>
        <w:r w:rsidR="0054712A">
          <w:rPr>
            <w:webHidden/>
          </w:rPr>
        </w:r>
        <w:r w:rsidR="0054712A">
          <w:rPr>
            <w:webHidden/>
          </w:rPr>
          <w:fldChar w:fldCharType="separate"/>
        </w:r>
        <w:r w:rsidR="0054712A">
          <w:rPr>
            <w:webHidden/>
          </w:rPr>
          <w:t>114</w:t>
        </w:r>
        <w:r w:rsidR="0054712A">
          <w:rPr>
            <w:webHidden/>
          </w:rPr>
          <w:fldChar w:fldCharType="end"/>
        </w:r>
      </w:hyperlink>
    </w:p>
    <w:p w14:paraId="3BFC80E9" w14:textId="288C36F1" w:rsidR="0054712A" w:rsidRDefault="00545EC1">
      <w:pPr>
        <w:pStyle w:val="Innehll2"/>
        <w:tabs>
          <w:tab w:val="left" w:pos="1134"/>
        </w:tabs>
        <w:rPr>
          <w:rFonts w:asciiTheme="minorHAnsi" w:eastAsiaTheme="minorEastAsia" w:hAnsiTheme="minorHAnsi" w:cstheme="minorBidi"/>
          <w:sz w:val="22"/>
          <w:szCs w:val="22"/>
          <w:lang w:eastAsia="sv-SE"/>
        </w:rPr>
      </w:pPr>
      <w:hyperlink w:anchor="_Toc98160747" w:history="1">
        <w:r w:rsidR="0054712A" w:rsidRPr="00217529">
          <w:rPr>
            <w:rStyle w:val="Hyperlnk"/>
            <w:rFonts w:eastAsiaTheme="majorEastAsia"/>
          </w:rPr>
          <w:t>10.5</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Förslaget till lag om ändring i taxitrafiklagen (2012:211)</w:t>
        </w:r>
        <w:r w:rsidR="0054712A">
          <w:rPr>
            <w:webHidden/>
          </w:rPr>
          <w:tab/>
        </w:r>
        <w:r w:rsidR="0054712A">
          <w:rPr>
            <w:webHidden/>
          </w:rPr>
          <w:fldChar w:fldCharType="begin"/>
        </w:r>
        <w:r w:rsidR="0054712A">
          <w:rPr>
            <w:webHidden/>
          </w:rPr>
          <w:instrText xml:space="preserve"> PAGEREF _Toc98160747 \h </w:instrText>
        </w:r>
        <w:r w:rsidR="0054712A">
          <w:rPr>
            <w:webHidden/>
          </w:rPr>
        </w:r>
        <w:r w:rsidR="0054712A">
          <w:rPr>
            <w:webHidden/>
          </w:rPr>
          <w:fldChar w:fldCharType="separate"/>
        </w:r>
        <w:r w:rsidR="0054712A">
          <w:rPr>
            <w:webHidden/>
          </w:rPr>
          <w:t>120</w:t>
        </w:r>
        <w:r w:rsidR="0054712A">
          <w:rPr>
            <w:webHidden/>
          </w:rPr>
          <w:fldChar w:fldCharType="end"/>
        </w:r>
      </w:hyperlink>
    </w:p>
    <w:p w14:paraId="60EA3FB0" w14:textId="7B52BD6B" w:rsidR="0054712A" w:rsidRDefault="00545EC1">
      <w:pPr>
        <w:pStyle w:val="Innehll2"/>
        <w:tabs>
          <w:tab w:val="left" w:pos="1134"/>
        </w:tabs>
        <w:rPr>
          <w:rFonts w:asciiTheme="minorHAnsi" w:eastAsiaTheme="minorEastAsia" w:hAnsiTheme="minorHAnsi" w:cstheme="minorBidi"/>
          <w:sz w:val="22"/>
          <w:szCs w:val="22"/>
          <w:lang w:eastAsia="sv-SE"/>
        </w:rPr>
      </w:pPr>
      <w:hyperlink w:anchor="_Toc98160748" w:history="1">
        <w:r w:rsidR="0054712A" w:rsidRPr="00217529">
          <w:rPr>
            <w:rStyle w:val="Hyperlnk"/>
            <w:rFonts w:eastAsiaTheme="majorEastAsia"/>
          </w:rPr>
          <w:t>10.6</w:t>
        </w:r>
        <w:r w:rsidR="0054712A">
          <w:rPr>
            <w:rFonts w:asciiTheme="minorHAnsi" w:eastAsiaTheme="minorEastAsia" w:hAnsiTheme="minorHAnsi" w:cstheme="minorBidi"/>
            <w:sz w:val="22"/>
            <w:szCs w:val="22"/>
            <w:lang w:eastAsia="sv-SE"/>
          </w:rPr>
          <w:tab/>
        </w:r>
        <w:r w:rsidR="0054712A" w:rsidRPr="00217529">
          <w:rPr>
            <w:rStyle w:val="Hyperlnk"/>
            <w:rFonts w:eastAsiaTheme="majorEastAsia"/>
          </w:rPr>
          <w:t>Förslaget till lag om ändring i vägtrafikdatalagen (2019:369)</w:t>
        </w:r>
        <w:r w:rsidR="0054712A">
          <w:rPr>
            <w:webHidden/>
          </w:rPr>
          <w:tab/>
        </w:r>
        <w:r w:rsidR="0054712A">
          <w:rPr>
            <w:webHidden/>
          </w:rPr>
          <w:fldChar w:fldCharType="begin"/>
        </w:r>
        <w:r w:rsidR="0054712A">
          <w:rPr>
            <w:webHidden/>
          </w:rPr>
          <w:instrText xml:space="preserve"> PAGEREF _Toc98160748 \h </w:instrText>
        </w:r>
        <w:r w:rsidR="0054712A">
          <w:rPr>
            <w:webHidden/>
          </w:rPr>
        </w:r>
        <w:r w:rsidR="0054712A">
          <w:rPr>
            <w:webHidden/>
          </w:rPr>
          <w:fldChar w:fldCharType="separate"/>
        </w:r>
        <w:r w:rsidR="0054712A">
          <w:rPr>
            <w:webHidden/>
          </w:rPr>
          <w:t>120</w:t>
        </w:r>
        <w:r w:rsidR="0054712A">
          <w:rPr>
            <w:webHidden/>
          </w:rPr>
          <w:fldChar w:fldCharType="end"/>
        </w:r>
      </w:hyperlink>
    </w:p>
    <w:p w14:paraId="159A2300" w14:textId="285F54F7" w:rsidR="0054712A" w:rsidRDefault="00545EC1">
      <w:pPr>
        <w:pStyle w:val="Innehll4"/>
        <w:rPr>
          <w:rFonts w:asciiTheme="minorHAnsi" w:eastAsiaTheme="minorEastAsia" w:hAnsiTheme="minorHAnsi"/>
          <w:noProof/>
          <w:sz w:val="22"/>
          <w:lang w:eastAsia="sv-SE"/>
        </w:rPr>
      </w:pPr>
      <w:hyperlink w:anchor="_Toc98160749" w:history="1">
        <w:r w:rsidR="0054712A" w:rsidRPr="00217529">
          <w:rPr>
            <w:rStyle w:val="Hyperlnk"/>
            <w:noProof/>
          </w:rPr>
          <w:t>Europaparlamentets och rådets förordning (EU) 2020/1055 av den 15 juli 2020 om ändring av förordningarna (EG) nr 1071/2009, (EG) nr 1072/2009 och (EU) nr 1024/2012 i syfte att anpassa dem till utvecklingen inom vägtransportsektorn</w:t>
        </w:r>
        <w:r w:rsidR="0054712A">
          <w:rPr>
            <w:noProof/>
            <w:webHidden/>
          </w:rPr>
          <w:tab/>
        </w:r>
        <w:r w:rsidR="0054712A">
          <w:rPr>
            <w:noProof/>
            <w:webHidden/>
          </w:rPr>
          <w:fldChar w:fldCharType="begin"/>
        </w:r>
        <w:r w:rsidR="0054712A">
          <w:rPr>
            <w:noProof/>
            <w:webHidden/>
          </w:rPr>
          <w:instrText xml:space="preserve"> PAGEREF _Toc98160749 \h </w:instrText>
        </w:r>
        <w:r w:rsidR="0054712A">
          <w:rPr>
            <w:noProof/>
            <w:webHidden/>
          </w:rPr>
        </w:r>
        <w:r w:rsidR="0054712A">
          <w:rPr>
            <w:noProof/>
            <w:webHidden/>
          </w:rPr>
          <w:fldChar w:fldCharType="separate"/>
        </w:r>
        <w:r w:rsidR="0054712A">
          <w:rPr>
            <w:noProof/>
            <w:webHidden/>
          </w:rPr>
          <w:t>121</w:t>
        </w:r>
        <w:r w:rsidR="0054712A">
          <w:rPr>
            <w:noProof/>
            <w:webHidden/>
          </w:rPr>
          <w:fldChar w:fldCharType="end"/>
        </w:r>
      </w:hyperlink>
    </w:p>
    <w:p w14:paraId="553D653B" w14:textId="758C11C8" w:rsidR="0054712A" w:rsidRDefault="00545EC1">
      <w:pPr>
        <w:pStyle w:val="Innehll4"/>
        <w:rPr>
          <w:rFonts w:asciiTheme="minorHAnsi" w:eastAsiaTheme="minorEastAsia" w:hAnsiTheme="minorHAnsi"/>
          <w:noProof/>
          <w:sz w:val="22"/>
          <w:lang w:eastAsia="sv-SE"/>
        </w:rPr>
      </w:pPr>
      <w:hyperlink w:anchor="_Toc98160750" w:history="1">
        <w:r w:rsidR="0054712A" w:rsidRPr="00217529">
          <w:rPr>
            <w:rStyle w:val="Hyperlnk"/>
            <w:noProof/>
          </w:rPr>
          <w:t xml:space="preserve">Europaparlamentets och rådets direktiv (EU) 2020/1057 av den 15 juli 2020 om fastställande av särskilda regler med avseende på direktiv 96/71/EG och direktiv 2014/67/EU för utstationering av förare inom vägtransportsektorn och om ändring av </w:t>
        </w:r>
        <w:r w:rsidR="0054712A" w:rsidRPr="00217529">
          <w:rPr>
            <w:rStyle w:val="Hyperlnk"/>
            <w:noProof/>
          </w:rPr>
          <w:lastRenderedPageBreak/>
          <w:t>direktiv 2006/22/EG vad gäller tillsynskrav och förordning (EU) nr 1024/2012</w:t>
        </w:r>
        <w:r w:rsidR="0054712A">
          <w:rPr>
            <w:noProof/>
            <w:webHidden/>
          </w:rPr>
          <w:tab/>
        </w:r>
        <w:r w:rsidR="0054712A">
          <w:rPr>
            <w:noProof/>
            <w:webHidden/>
          </w:rPr>
          <w:fldChar w:fldCharType="begin"/>
        </w:r>
        <w:r w:rsidR="0054712A">
          <w:rPr>
            <w:noProof/>
            <w:webHidden/>
          </w:rPr>
          <w:instrText xml:space="preserve"> PAGEREF _Toc98160750 \h </w:instrText>
        </w:r>
        <w:r w:rsidR="0054712A">
          <w:rPr>
            <w:noProof/>
            <w:webHidden/>
          </w:rPr>
        </w:r>
        <w:r w:rsidR="0054712A">
          <w:rPr>
            <w:noProof/>
            <w:webHidden/>
          </w:rPr>
          <w:fldChar w:fldCharType="separate"/>
        </w:r>
        <w:r w:rsidR="0054712A">
          <w:rPr>
            <w:noProof/>
            <w:webHidden/>
          </w:rPr>
          <w:t>136</w:t>
        </w:r>
        <w:r w:rsidR="0054712A">
          <w:rPr>
            <w:noProof/>
            <w:webHidden/>
          </w:rPr>
          <w:fldChar w:fldCharType="end"/>
        </w:r>
      </w:hyperlink>
    </w:p>
    <w:p w14:paraId="2F61650C" w14:textId="3DA6F367" w:rsidR="0054712A" w:rsidRDefault="00545EC1">
      <w:pPr>
        <w:pStyle w:val="Innehll4"/>
        <w:rPr>
          <w:rFonts w:asciiTheme="minorHAnsi" w:eastAsiaTheme="minorEastAsia" w:hAnsiTheme="minorHAnsi"/>
          <w:noProof/>
          <w:sz w:val="22"/>
          <w:lang w:eastAsia="sv-SE"/>
        </w:rPr>
      </w:pPr>
      <w:hyperlink w:anchor="_Toc98160751" w:history="1">
        <w:r w:rsidR="0054712A" w:rsidRPr="00217529">
          <w:rPr>
            <w:rStyle w:val="Hyperlnk"/>
            <w:noProof/>
          </w:rPr>
          <w:t>Sammanfattning av promemorian Genomförande av mobilitetspaketet</w:t>
        </w:r>
        <w:r w:rsidR="0054712A">
          <w:rPr>
            <w:noProof/>
            <w:webHidden/>
          </w:rPr>
          <w:tab/>
        </w:r>
        <w:r w:rsidR="0054712A">
          <w:rPr>
            <w:noProof/>
            <w:webHidden/>
          </w:rPr>
          <w:fldChar w:fldCharType="begin"/>
        </w:r>
        <w:r w:rsidR="0054712A">
          <w:rPr>
            <w:noProof/>
            <w:webHidden/>
          </w:rPr>
          <w:instrText xml:space="preserve"> PAGEREF _Toc98160751 \h </w:instrText>
        </w:r>
        <w:r w:rsidR="0054712A">
          <w:rPr>
            <w:noProof/>
            <w:webHidden/>
          </w:rPr>
        </w:r>
        <w:r w:rsidR="0054712A">
          <w:rPr>
            <w:noProof/>
            <w:webHidden/>
          </w:rPr>
          <w:fldChar w:fldCharType="separate"/>
        </w:r>
        <w:r w:rsidR="0054712A">
          <w:rPr>
            <w:noProof/>
            <w:webHidden/>
          </w:rPr>
          <w:t>152</w:t>
        </w:r>
        <w:r w:rsidR="0054712A">
          <w:rPr>
            <w:noProof/>
            <w:webHidden/>
          </w:rPr>
          <w:fldChar w:fldCharType="end"/>
        </w:r>
      </w:hyperlink>
    </w:p>
    <w:p w14:paraId="466E4451" w14:textId="1B9B4C98" w:rsidR="0054712A" w:rsidRDefault="00545EC1">
      <w:pPr>
        <w:pStyle w:val="Innehll4"/>
        <w:rPr>
          <w:rFonts w:asciiTheme="minorHAnsi" w:eastAsiaTheme="minorEastAsia" w:hAnsiTheme="minorHAnsi"/>
          <w:noProof/>
          <w:sz w:val="22"/>
          <w:lang w:eastAsia="sv-SE"/>
        </w:rPr>
      </w:pPr>
      <w:hyperlink w:anchor="_Toc98160752" w:history="1">
        <w:r w:rsidR="0054712A" w:rsidRPr="00217529">
          <w:rPr>
            <w:rStyle w:val="Hyperlnk"/>
            <w:noProof/>
          </w:rPr>
          <w:t>Promemorians lagförslag</w:t>
        </w:r>
        <w:r w:rsidR="0054712A">
          <w:rPr>
            <w:noProof/>
            <w:webHidden/>
          </w:rPr>
          <w:tab/>
        </w:r>
        <w:r w:rsidR="0054712A">
          <w:rPr>
            <w:noProof/>
            <w:webHidden/>
          </w:rPr>
          <w:fldChar w:fldCharType="begin"/>
        </w:r>
        <w:r w:rsidR="0054712A">
          <w:rPr>
            <w:noProof/>
            <w:webHidden/>
          </w:rPr>
          <w:instrText xml:space="preserve"> PAGEREF _Toc98160752 \h </w:instrText>
        </w:r>
        <w:r w:rsidR="0054712A">
          <w:rPr>
            <w:noProof/>
            <w:webHidden/>
          </w:rPr>
        </w:r>
        <w:r w:rsidR="0054712A">
          <w:rPr>
            <w:noProof/>
            <w:webHidden/>
          </w:rPr>
          <w:fldChar w:fldCharType="separate"/>
        </w:r>
        <w:r w:rsidR="0054712A">
          <w:rPr>
            <w:noProof/>
            <w:webHidden/>
          </w:rPr>
          <w:t>153</w:t>
        </w:r>
        <w:r w:rsidR="0054712A">
          <w:rPr>
            <w:noProof/>
            <w:webHidden/>
          </w:rPr>
          <w:fldChar w:fldCharType="end"/>
        </w:r>
      </w:hyperlink>
    </w:p>
    <w:p w14:paraId="0F3FB1CB" w14:textId="7A494BE1" w:rsidR="0054712A" w:rsidRDefault="00545EC1">
      <w:pPr>
        <w:pStyle w:val="Innehll4"/>
        <w:rPr>
          <w:rFonts w:asciiTheme="minorHAnsi" w:eastAsiaTheme="minorEastAsia" w:hAnsiTheme="minorHAnsi"/>
          <w:noProof/>
          <w:sz w:val="22"/>
          <w:lang w:eastAsia="sv-SE"/>
        </w:rPr>
      </w:pPr>
      <w:hyperlink w:anchor="_Toc98160753" w:history="1">
        <w:r w:rsidR="0054712A" w:rsidRPr="00217529">
          <w:rPr>
            <w:rStyle w:val="Hyperlnk"/>
            <w:noProof/>
          </w:rPr>
          <w:t>Förteckning över remissinstanserna</w:t>
        </w:r>
        <w:r w:rsidR="0054712A">
          <w:rPr>
            <w:noProof/>
            <w:webHidden/>
          </w:rPr>
          <w:tab/>
        </w:r>
        <w:r w:rsidR="0054712A">
          <w:rPr>
            <w:noProof/>
            <w:webHidden/>
          </w:rPr>
          <w:fldChar w:fldCharType="begin"/>
        </w:r>
        <w:r w:rsidR="0054712A">
          <w:rPr>
            <w:noProof/>
            <w:webHidden/>
          </w:rPr>
          <w:instrText xml:space="preserve"> PAGEREF _Toc98160753 \h </w:instrText>
        </w:r>
        <w:r w:rsidR="0054712A">
          <w:rPr>
            <w:noProof/>
            <w:webHidden/>
          </w:rPr>
        </w:r>
        <w:r w:rsidR="0054712A">
          <w:rPr>
            <w:noProof/>
            <w:webHidden/>
          </w:rPr>
          <w:fldChar w:fldCharType="separate"/>
        </w:r>
        <w:r w:rsidR="0054712A">
          <w:rPr>
            <w:noProof/>
            <w:webHidden/>
          </w:rPr>
          <w:t>168</w:t>
        </w:r>
        <w:r w:rsidR="0054712A">
          <w:rPr>
            <w:noProof/>
            <w:webHidden/>
          </w:rPr>
          <w:fldChar w:fldCharType="end"/>
        </w:r>
      </w:hyperlink>
    </w:p>
    <w:p w14:paraId="19946E79" w14:textId="159DDA3F" w:rsidR="0054712A" w:rsidRDefault="00545EC1">
      <w:pPr>
        <w:pStyle w:val="Innehll4"/>
        <w:rPr>
          <w:rFonts w:asciiTheme="minorHAnsi" w:eastAsiaTheme="minorEastAsia" w:hAnsiTheme="minorHAnsi"/>
          <w:noProof/>
          <w:sz w:val="22"/>
          <w:lang w:eastAsia="sv-SE"/>
        </w:rPr>
      </w:pPr>
      <w:hyperlink w:anchor="_Toc98160754" w:history="1">
        <w:r w:rsidR="0054712A" w:rsidRPr="00217529">
          <w:rPr>
            <w:rStyle w:val="Hyperlnk"/>
            <w:noProof/>
          </w:rPr>
          <w:t>Sammanfattning av betänkandet Kontroller på väg (SOU 2021:31)</w:t>
        </w:r>
        <w:r w:rsidR="0054712A">
          <w:rPr>
            <w:noProof/>
            <w:webHidden/>
          </w:rPr>
          <w:tab/>
        </w:r>
        <w:r w:rsidR="0054712A">
          <w:rPr>
            <w:noProof/>
            <w:webHidden/>
          </w:rPr>
          <w:fldChar w:fldCharType="begin"/>
        </w:r>
        <w:r w:rsidR="0054712A">
          <w:rPr>
            <w:noProof/>
            <w:webHidden/>
          </w:rPr>
          <w:instrText xml:space="preserve"> PAGEREF _Toc98160754 \h </w:instrText>
        </w:r>
        <w:r w:rsidR="0054712A">
          <w:rPr>
            <w:noProof/>
            <w:webHidden/>
          </w:rPr>
        </w:r>
        <w:r w:rsidR="0054712A">
          <w:rPr>
            <w:noProof/>
            <w:webHidden/>
          </w:rPr>
          <w:fldChar w:fldCharType="separate"/>
        </w:r>
        <w:r w:rsidR="0054712A">
          <w:rPr>
            <w:noProof/>
            <w:webHidden/>
          </w:rPr>
          <w:t>169</w:t>
        </w:r>
        <w:r w:rsidR="0054712A">
          <w:rPr>
            <w:noProof/>
            <w:webHidden/>
          </w:rPr>
          <w:fldChar w:fldCharType="end"/>
        </w:r>
      </w:hyperlink>
    </w:p>
    <w:p w14:paraId="6E5ED47F" w14:textId="2AD75549" w:rsidR="0054712A" w:rsidRDefault="00545EC1">
      <w:pPr>
        <w:pStyle w:val="Innehll4"/>
        <w:rPr>
          <w:rFonts w:asciiTheme="minorHAnsi" w:eastAsiaTheme="minorEastAsia" w:hAnsiTheme="minorHAnsi"/>
          <w:noProof/>
          <w:sz w:val="22"/>
          <w:lang w:eastAsia="sv-SE"/>
        </w:rPr>
      </w:pPr>
      <w:hyperlink w:anchor="_Toc98160755" w:history="1">
        <w:r w:rsidR="0054712A" w:rsidRPr="00217529">
          <w:rPr>
            <w:rStyle w:val="Hyperlnk"/>
            <w:noProof/>
          </w:rPr>
          <w:t>Betänkandets lagförslag i nu relevanta delar</w:t>
        </w:r>
        <w:r w:rsidR="0054712A">
          <w:rPr>
            <w:noProof/>
            <w:webHidden/>
          </w:rPr>
          <w:tab/>
        </w:r>
        <w:r w:rsidR="0054712A">
          <w:rPr>
            <w:noProof/>
            <w:webHidden/>
          </w:rPr>
          <w:fldChar w:fldCharType="begin"/>
        </w:r>
        <w:r w:rsidR="0054712A">
          <w:rPr>
            <w:noProof/>
            <w:webHidden/>
          </w:rPr>
          <w:instrText xml:space="preserve"> PAGEREF _Toc98160755 \h </w:instrText>
        </w:r>
        <w:r w:rsidR="0054712A">
          <w:rPr>
            <w:noProof/>
            <w:webHidden/>
          </w:rPr>
        </w:r>
        <w:r w:rsidR="0054712A">
          <w:rPr>
            <w:noProof/>
            <w:webHidden/>
          </w:rPr>
          <w:fldChar w:fldCharType="separate"/>
        </w:r>
        <w:r w:rsidR="0054712A">
          <w:rPr>
            <w:noProof/>
            <w:webHidden/>
          </w:rPr>
          <w:t>173</w:t>
        </w:r>
        <w:r w:rsidR="0054712A">
          <w:rPr>
            <w:noProof/>
            <w:webHidden/>
          </w:rPr>
          <w:fldChar w:fldCharType="end"/>
        </w:r>
      </w:hyperlink>
    </w:p>
    <w:p w14:paraId="470B0359" w14:textId="09B2FEA0" w:rsidR="0054712A" w:rsidRDefault="00545EC1">
      <w:pPr>
        <w:pStyle w:val="Innehll4"/>
        <w:rPr>
          <w:rFonts w:asciiTheme="minorHAnsi" w:eastAsiaTheme="minorEastAsia" w:hAnsiTheme="minorHAnsi"/>
          <w:noProof/>
          <w:sz w:val="22"/>
          <w:lang w:eastAsia="sv-SE"/>
        </w:rPr>
      </w:pPr>
      <w:hyperlink w:anchor="_Toc98160756" w:history="1">
        <w:r w:rsidR="0054712A" w:rsidRPr="00217529">
          <w:rPr>
            <w:rStyle w:val="Hyperlnk"/>
            <w:noProof/>
          </w:rPr>
          <w:t>Förteckning över remissinstanserna</w:t>
        </w:r>
        <w:r w:rsidR="0054712A">
          <w:rPr>
            <w:noProof/>
            <w:webHidden/>
          </w:rPr>
          <w:tab/>
        </w:r>
        <w:r w:rsidR="0054712A">
          <w:rPr>
            <w:noProof/>
            <w:webHidden/>
          </w:rPr>
          <w:fldChar w:fldCharType="begin"/>
        </w:r>
        <w:r w:rsidR="0054712A">
          <w:rPr>
            <w:noProof/>
            <w:webHidden/>
          </w:rPr>
          <w:instrText xml:space="preserve"> PAGEREF _Toc98160756 \h </w:instrText>
        </w:r>
        <w:r w:rsidR="0054712A">
          <w:rPr>
            <w:noProof/>
            <w:webHidden/>
          </w:rPr>
        </w:r>
        <w:r w:rsidR="0054712A">
          <w:rPr>
            <w:noProof/>
            <w:webHidden/>
          </w:rPr>
          <w:fldChar w:fldCharType="separate"/>
        </w:r>
        <w:r w:rsidR="0054712A">
          <w:rPr>
            <w:noProof/>
            <w:webHidden/>
          </w:rPr>
          <w:t>176</w:t>
        </w:r>
        <w:r w:rsidR="0054712A">
          <w:rPr>
            <w:noProof/>
            <w:webHidden/>
          </w:rPr>
          <w:fldChar w:fldCharType="end"/>
        </w:r>
      </w:hyperlink>
    </w:p>
    <w:p w14:paraId="0C8C46E0" w14:textId="4E97B8BB" w:rsidR="0054712A" w:rsidRDefault="00545EC1">
      <w:pPr>
        <w:pStyle w:val="Innehll4"/>
        <w:rPr>
          <w:rFonts w:asciiTheme="minorHAnsi" w:eastAsiaTheme="minorEastAsia" w:hAnsiTheme="minorHAnsi"/>
          <w:noProof/>
          <w:sz w:val="22"/>
          <w:lang w:eastAsia="sv-SE"/>
        </w:rPr>
      </w:pPr>
      <w:hyperlink w:anchor="_Toc98160757" w:history="1">
        <w:r w:rsidR="0054712A" w:rsidRPr="00217529">
          <w:rPr>
            <w:rStyle w:val="Hyperlnk"/>
            <w:noProof/>
          </w:rPr>
          <w:t>Lagrådsremissens lagförslag</w:t>
        </w:r>
        <w:r w:rsidR="0054712A">
          <w:rPr>
            <w:noProof/>
            <w:webHidden/>
          </w:rPr>
          <w:tab/>
        </w:r>
        <w:r w:rsidR="0054712A">
          <w:rPr>
            <w:noProof/>
            <w:webHidden/>
          </w:rPr>
          <w:fldChar w:fldCharType="begin"/>
        </w:r>
        <w:r w:rsidR="0054712A">
          <w:rPr>
            <w:noProof/>
            <w:webHidden/>
          </w:rPr>
          <w:instrText xml:space="preserve"> PAGEREF _Toc98160757 \h </w:instrText>
        </w:r>
        <w:r w:rsidR="0054712A">
          <w:rPr>
            <w:noProof/>
            <w:webHidden/>
          </w:rPr>
        </w:r>
        <w:r w:rsidR="0054712A">
          <w:rPr>
            <w:noProof/>
            <w:webHidden/>
          </w:rPr>
          <w:fldChar w:fldCharType="separate"/>
        </w:r>
        <w:r w:rsidR="0054712A">
          <w:rPr>
            <w:noProof/>
            <w:webHidden/>
          </w:rPr>
          <w:t>177</w:t>
        </w:r>
        <w:r w:rsidR="0054712A">
          <w:rPr>
            <w:noProof/>
            <w:webHidden/>
          </w:rPr>
          <w:fldChar w:fldCharType="end"/>
        </w:r>
      </w:hyperlink>
    </w:p>
    <w:p w14:paraId="7C87B52C" w14:textId="69D42EF3" w:rsidR="0054712A" w:rsidRDefault="00545EC1">
      <w:pPr>
        <w:pStyle w:val="Innehll4"/>
        <w:rPr>
          <w:rFonts w:asciiTheme="minorHAnsi" w:eastAsiaTheme="minorEastAsia" w:hAnsiTheme="minorHAnsi"/>
          <w:noProof/>
          <w:sz w:val="22"/>
          <w:lang w:eastAsia="sv-SE"/>
        </w:rPr>
      </w:pPr>
      <w:hyperlink w:anchor="_Toc98160758" w:history="1">
        <w:r w:rsidR="0054712A" w:rsidRPr="00217529">
          <w:rPr>
            <w:rStyle w:val="Hyperlnk"/>
            <w:noProof/>
          </w:rPr>
          <w:t>Lagrådets yttrande</w:t>
        </w:r>
        <w:r w:rsidR="0054712A">
          <w:rPr>
            <w:noProof/>
            <w:webHidden/>
          </w:rPr>
          <w:tab/>
        </w:r>
        <w:r w:rsidR="0054712A">
          <w:rPr>
            <w:noProof/>
            <w:webHidden/>
          </w:rPr>
          <w:fldChar w:fldCharType="begin"/>
        </w:r>
        <w:r w:rsidR="0054712A">
          <w:rPr>
            <w:noProof/>
            <w:webHidden/>
          </w:rPr>
          <w:instrText xml:space="preserve"> PAGEREF _Toc98160758 \h </w:instrText>
        </w:r>
        <w:r w:rsidR="0054712A">
          <w:rPr>
            <w:noProof/>
            <w:webHidden/>
          </w:rPr>
        </w:r>
        <w:r w:rsidR="0054712A">
          <w:rPr>
            <w:noProof/>
            <w:webHidden/>
          </w:rPr>
          <w:fldChar w:fldCharType="separate"/>
        </w:r>
        <w:r w:rsidR="0054712A">
          <w:rPr>
            <w:noProof/>
            <w:webHidden/>
          </w:rPr>
          <w:t>194</w:t>
        </w:r>
        <w:r w:rsidR="0054712A">
          <w:rPr>
            <w:noProof/>
            <w:webHidden/>
          </w:rPr>
          <w:fldChar w:fldCharType="end"/>
        </w:r>
      </w:hyperlink>
    </w:p>
    <w:p w14:paraId="7D3E42DB" w14:textId="3D06EEA7" w:rsidR="0054712A" w:rsidRDefault="00545EC1">
      <w:pPr>
        <w:pStyle w:val="Innehll5"/>
        <w:rPr>
          <w:rFonts w:asciiTheme="minorHAnsi" w:eastAsiaTheme="minorEastAsia" w:hAnsiTheme="minorHAnsi"/>
          <w:noProof/>
          <w:sz w:val="22"/>
          <w:lang w:eastAsia="sv-SE"/>
        </w:rPr>
      </w:pPr>
      <w:hyperlink w:anchor="_Toc98160759" w:history="1">
        <w:r w:rsidR="0054712A" w:rsidRPr="00217529">
          <w:rPr>
            <w:rStyle w:val="Hyperlnk"/>
            <w:noProof/>
          </w:rPr>
          <w:t>Utdrag ur protokoll vid regeringssammanträde den 17 mars 2022</w:t>
        </w:r>
        <w:r w:rsidR="0054712A">
          <w:rPr>
            <w:noProof/>
            <w:webHidden/>
          </w:rPr>
          <w:tab/>
        </w:r>
        <w:r w:rsidR="0054712A">
          <w:rPr>
            <w:noProof/>
            <w:webHidden/>
          </w:rPr>
          <w:fldChar w:fldCharType="begin"/>
        </w:r>
        <w:r w:rsidR="0054712A">
          <w:rPr>
            <w:noProof/>
            <w:webHidden/>
          </w:rPr>
          <w:instrText xml:space="preserve"> PAGEREF _Toc98160759 \h </w:instrText>
        </w:r>
        <w:r w:rsidR="0054712A">
          <w:rPr>
            <w:noProof/>
            <w:webHidden/>
          </w:rPr>
        </w:r>
        <w:r w:rsidR="0054712A">
          <w:rPr>
            <w:noProof/>
            <w:webHidden/>
          </w:rPr>
          <w:fldChar w:fldCharType="separate"/>
        </w:r>
        <w:r w:rsidR="0054712A">
          <w:rPr>
            <w:noProof/>
            <w:webHidden/>
          </w:rPr>
          <w:t>195</w:t>
        </w:r>
        <w:r w:rsidR="0054712A">
          <w:rPr>
            <w:noProof/>
            <w:webHidden/>
          </w:rPr>
          <w:fldChar w:fldCharType="end"/>
        </w:r>
      </w:hyperlink>
    </w:p>
    <w:p w14:paraId="0BC7DC56" w14:textId="5897BEB9" w:rsidR="00B91E54" w:rsidRDefault="00B91E54" w:rsidP="005E3C60">
      <w:pPr>
        <w:pStyle w:val="Brdtext"/>
      </w:pPr>
      <w:r>
        <w:fldChar w:fldCharType="end"/>
      </w:r>
    </w:p>
    <w:p w14:paraId="0D5C7A1B" w14:textId="77777777" w:rsidR="00B91E54" w:rsidRPr="005A72C8" w:rsidRDefault="00B91E54" w:rsidP="00333C9D">
      <w:pPr>
        <w:pStyle w:val="Rubrik1"/>
      </w:pPr>
      <w:r>
        <w:br w:type="page"/>
      </w:r>
      <w:bookmarkStart w:id="0" w:name="_Toc337112318"/>
      <w:bookmarkStart w:id="1" w:name="_Toc4079163"/>
      <w:bookmarkStart w:id="2" w:name="_Toc98160691"/>
      <w:r w:rsidRPr="005A72C8">
        <w:lastRenderedPageBreak/>
        <w:t>Förslag till riksdagsbeslut</w:t>
      </w:r>
      <w:bookmarkEnd w:id="0"/>
      <w:bookmarkEnd w:id="1"/>
      <w:bookmarkEnd w:id="2"/>
    </w:p>
    <w:p w14:paraId="2FC50D64" w14:textId="77777777" w:rsidR="00B91E54" w:rsidRDefault="00B91E54" w:rsidP="00333C9D">
      <w:pPr>
        <w:pStyle w:val="Brdtext"/>
      </w:pPr>
      <w:r w:rsidRPr="009831A0">
        <w:t>Regeringens förslag:</w:t>
      </w:r>
    </w:p>
    <w:p w14:paraId="077D7ED4" w14:textId="4C90F7B6" w:rsidR="00B91E54" w:rsidRDefault="00B91E54" w:rsidP="00B91E54">
      <w:pPr>
        <w:pStyle w:val="Brdtext"/>
      </w:pPr>
      <w:r>
        <w:t xml:space="preserve">1. Riksdagen antar regeringens förslag till lag om ändring i lagen (1999:678) om utstationering av arbetstagare. </w:t>
      </w:r>
    </w:p>
    <w:p w14:paraId="74774887" w14:textId="4D64DA7E" w:rsidR="00B91E54" w:rsidRDefault="00B91E54" w:rsidP="00B91E54">
      <w:pPr>
        <w:pStyle w:val="Brdtext"/>
      </w:pPr>
      <w:r>
        <w:t>2. </w:t>
      </w:r>
      <w:r w:rsidRPr="00B91E54">
        <w:t xml:space="preserve">Riksdagen antar regeringens förslag till </w:t>
      </w:r>
      <w:r>
        <w:t xml:space="preserve">lag om ändring i lagen (2004:629) om trängselskatt. </w:t>
      </w:r>
    </w:p>
    <w:p w14:paraId="1F26681E" w14:textId="311EE6A5" w:rsidR="00B91E54" w:rsidRDefault="00B91E54" w:rsidP="00B91E54">
      <w:pPr>
        <w:pStyle w:val="Brdtext"/>
      </w:pPr>
      <w:r>
        <w:t>3. </w:t>
      </w:r>
      <w:r w:rsidRPr="00B91E54">
        <w:t xml:space="preserve">Riksdagen antar regeringens förslag till </w:t>
      </w:r>
      <w:r>
        <w:t xml:space="preserve">lag om ändring i lagen (2005:395) om arbetstid vid visst vägtransportarbete. </w:t>
      </w:r>
    </w:p>
    <w:p w14:paraId="1F751128" w14:textId="09831DBD" w:rsidR="00B91E54" w:rsidRDefault="00B91E54" w:rsidP="00B91E54">
      <w:pPr>
        <w:pStyle w:val="Brdtext"/>
      </w:pPr>
      <w:r>
        <w:t>4. </w:t>
      </w:r>
      <w:r w:rsidRPr="00B91E54">
        <w:t xml:space="preserve">Riksdagen antar regeringens förslag till </w:t>
      </w:r>
      <w:r>
        <w:t>lag om ändring i yrkestrafik</w:t>
      </w:r>
      <w:r>
        <w:softHyphen/>
        <w:t xml:space="preserve">lagen (2012:210). </w:t>
      </w:r>
    </w:p>
    <w:p w14:paraId="691FDF3B" w14:textId="1657CE12" w:rsidR="00B91E54" w:rsidRDefault="00B91E54" w:rsidP="00B91E54">
      <w:pPr>
        <w:pStyle w:val="Brdtextmedindrag"/>
        <w:ind w:firstLine="0"/>
      </w:pPr>
      <w:r>
        <w:t>5. </w:t>
      </w:r>
      <w:r w:rsidRPr="00B91E54">
        <w:t xml:space="preserve">Riksdagen antar regeringens förslag till </w:t>
      </w:r>
      <w:r>
        <w:t>lag om ändring i taxitrafiklagen (2012:211).</w:t>
      </w:r>
    </w:p>
    <w:p w14:paraId="06C3C104" w14:textId="06188E51" w:rsidR="00B91E54" w:rsidRPr="004E0027" w:rsidRDefault="00B91E54" w:rsidP="00B91E54">
      <w:pPr>
        <w:pStyle w:val="Brdtextmedindrag"/>
        <w:ind w:firstLine="0"/>
      </w:pPr>
      <w:r>
        <w:t>6. </w:t>
      </w:r>
      <w:r w:rsidRPr="00B91E54">
        <w:t xml:space="preserve">Riksdagen antar regeringens förslag till </w:t>
      </w:r>
      <w:r>
        <w:t>lag om ändring i vägtrafikdata</w:t>
      </w:r>
      <w:r>
        <w:softHyphen/>
        <w:t>lagen (2019:369).</w:t>
      </w:r>
    </w:p>
    <w:p w14:paraId="359F75EB" w14:textId="77777777" w:rsidR="00B91E54" w:rsidRPr="00144361" w:rsidRDefault="00B91E54" w:rsidP="00333C9D">
      <w:pPr>
        <w:pStyle w:val="Brdtextmedindrag"/>
      </w:pPr>
    </w:p>
    <w:p w14:paraId="417B81E0" w14:textId="77777777" w:rsidR="00B91E54" w:rsidRPr="00152749" w:rsidRDefault="00B91E54" w:rsidP="00152749">
      <w:pPr>
        <w:pStyle w:val="Brdtextmedindrag"/>
      </w:pPr>
      <w:r>
        <w:br w:type="page"/>
      </w:r>
    </w:p>
    <w:p w14:paraId="75A89F5C" w14:textId="77777777" w:rsidR="00DB62B9" w:rsidRPr="00152749" w:rsidRDefault="00DB62B9" w:rsidP="00152749">
      <w:pPr>
        <w:pStyle w:val="Brdtextmedindrag"/>
        <w:sectPr w:rsidR="00DB62B9" w:rsidRPr="0015274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252DC2D9" w14:textId="77777777" w:rsidR="00B9091B" w:rsidRPr="00B9091B" w:rsidRDefault="00AB59E6" w:rsidP="00B9091B">
      <w:pPr>
        <w:pStyle w:val="Rubrik1"/>
        <w:spacing w:before="0"/>
      </w:pPr>
      <w:bookmarkStart w:id="3" w:name="_Toc95126230"/>
      <w:bookmarkStart w:id="4" w:name="_Toc98160692"/>
      <w:bookmarkStart w:id="5" w:name="_Toc95126237"/>
      <w:r w:rsidRPr="00B9091B">
        <w:lastRenderedPageBreak/>
        <w:t>Lagtext</w:t>
      </w:r>
      <w:bookmarkEnd w:id="3"/>
      <w:bookmarkEnd w:id="4"/>
    </w:p>
    <w:p w14:paraId="6798C0B1"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B9091B">
        <w:rPr>
          <w:rFonts w:ascii="Times New Roman" w:eastAsiaTheme="minorHAnsi" w:hAnsi="Times New Roman"/>
          <w:sz w:val="20"/>
        </w:rPr>
        <w:t>Regeringen har följande förslag till lagtext.</w:t>
      </w:r>
    </w:p>
    <w:p w14:paraId="6A25398A" w14:textId="77777777" w:rsidR="00B9091B" w:rsidRPr="00B9091B" w:rsidRDefault="00AB59E6" w:rsidP="002D14B7">
      <w:pPr>
        <w:pStyle w:val="Rubrik2"/>
      </w:pPr>
      <w:bookmarkStart w:id="6" w:name="_Toc98160693"/>
      <w:r w:rsidRPr="00B9091B">
        <w:t>Förslag till lag om ändring i lagen (1999:678) om utstationering av arbetstagare</w:t>
      </w:r>
      <w:bookmarkEnd w:id="6"/>
    </w:p>
    <w:p w14:paraId="311D4AE9"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9091B">
        <w:rPr>
          <w:rFonts w:ascii="Times New Roman" w:hAnsi="Times New Roman"/>
          <w:sz w:val="20"/>
        </w:rPr>
        <w:t>Härigenom föreskrivs</w:t>
      </w:r>
      <w:r w:rsidRPr="00B9091B">
        <w:rPr>
          <w:rFonts w:ascii="Times New Roman" w:hAnsi="Times New Roman"/>
          <w:sz w:val="20"/>
          <w:vertAlign w:val="superscript"/>
        </w:rPr>
        <w:footnoteReference w:id="2"/>
      </w:r>
      <w:r w:rsidRPr="00B9091B">
        <w:rPr>
          <w:rFonts w:ascii="Times New Roman" w:hAnsi="Times New Roman"/>
          <w:sz w:val="20"/>
        </w:rPr>
        <w:t xml:space="preserve"> i fråga om lagen (1999:678) om utstationering av arbetstagare</w:t>
      </w:r>
    </w:p>
    <w:p w14:paraId="4BCF9613"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i/>
          <w:iCs/>
          <w:sz w:val="20"/>
        </w:rPr>
        <w:t>dels</w:t>
      </w:r>
      <w:r w:rsidRPr="00B9091B">
        <w:rPr>
          <w:rFonts w:ascii="Times New Roman" w:hAnsi="Times New Roman"/>
          <w:sz w:val="20"/>
        </w:rPr>
        <w:t xml:space="preserve"> att punkt 6 i ikraftträdande- och övergångsbestämmelserna till lagen (2020:594) om ändring i den lagen ska upphöra att gälla,</w:t>
      </w:r>
    </w:p>
    <w:p w14:paraId="75BD310A"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i/>
          <w:iCs/>
          <w:sz w:val="20"/>
        </w:rPr>
        <w:t xml:space="preserve">dels </w:t>
      </w:r>
      <w:r w:rsidRPr="00B9091B">
        <w:rPr>
          <w:rFonts w:ascii="Times New Roman" w:hAnsi="Times New Roman"/>
          <w:sz w:val="20"/>
        </w:rPr>
        <w:t>att</w:t>
      </w:r>
      <w:r w:rsidRPr="00B9091B">
        <w:rPr>
          <w:rFonts w:ascii="Times New Roman" w:hAnsi="Times New Roman"/>
          <w:i/>
          <w:iCs/>
          <w:sz w:val="20"/>
        </w:rPr>
        <w:t xml:space="preserve"> </w:t>
      </w:r>
      <w:r w:rsidRPr="00B9091B">
        <w:rPr>
          <w:rFonts w:ascii="Times New Roman" w:hAnsi="Times New Roman"/>
          <w:sz w:val="20"/>
        </w:rPr>
        <w:t xml:space="preserve">1, 5 och 27 §§ ska ha följande lydelse, </w:t>
      </w:r>
    </w:p>
    <w:p w14:paraId="760F3A2D"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i/>
          <w:sz w:val="20"/>
        </w:rPr>
        <w:t>dels</w:t>
      </w:r>
      <w:r w:rsidRPr="00B9091B">
        <w:rPr>
          <w:rFonts w:ascii="Times New Roman" w:hAnsi="Times New Roman"/>
          <w:sz w:val="20"/>
        </w:rPr>
        <w:t xml:space="preserve"> att rubriken närmast efter 3 § ska lyda ”Utstationering”,</w:t>
      </w:r>
    </w:p>
    <w:p w14:paraId="4137BFC4"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i/>
          <w:iCs/>
          <w:sz w:val="20"/>
        </w:rPr>
        <w:t>dels</w:t>
      </w:r>
      <w:r w:rsidRPr="00B9091B">
        <w:rPr>
          <w:rFonts w:ascii="Times New Roman" w:hAnsi="Times New Roman"/>
          <w:sz w:val="20"/>
        </w:rPr>
        <w:t xml:space="preserve"> att det ska införas sexton nya paragrafer, 5 a–5 f, 14 a och 45 a–45 i §§, och närmast före 5 a, 45 a–45 d, 45 f, 45 h och 45 i §§ nya rubriker av följande lydelse,</w:t>
      </w:r>
    </w:p>
    <w:p w14:paraId="12C49FF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i/>
          <w:iCs/>
          <w:sz w:val="20"/>
        </w:rPr>
        <w:t>dels</w:t>
      </w:r>
      <w:r w:rsidRPr="00B9091B">
        <w:rPr>
          <w:rFonts w:ascii="Times New Roman" w:hAnsi="Times New Roman"/>
          <w:sz w:val="20"/>
        </w:rPr>
        <w:t xml:space="preserve"> att det närmast före 4 § ska införas en ny rubrik som ska lyda ”Utstationering i allmänhet”. </w:t>
      </w:r>
    </w:p>
    <w:p w14:paraId="1C389CF2"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636227C0" w14:textId="77777777">
        <w:tc>
          <w:tcPr>
            <w:tcW w:w="2500" w:type="pct"/>
            <w:shd w:val="clear" w:color="auto" w:fill="auto"/>
            <w:tcMar>
              <w:left w:w="0" w:type="dxa"/>
            </w:tcMar>
          </w:tcPr>
          <w:p w14:paraId="42E9B2D3"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Nuvarande lydelse</w:t>
            </w:r>
          </w:p>
        </w:tc>
        <w:tc>
          <w:tcPr>
            <w:tcW w:w="2500" w:type="pct"/>
            <w:shd w:val="clear" w:color="auto" w:fill="auto"/>
            <w:tcMar>
              <w:right w:w="0" w:type="dxa"/>
            </w:tcMar>
          </w:tcPr>
          <w:p w14:paraId="1A7E2A5D"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Föreslagen lydelse</w:t>
            </w:r>
          </w:p>
        </w:tc>
      </w:tr>
    </w:tbl>
    <w:p w14:paraId="1E4EA05F" w14:textId="77777777" w:rsidR="00494D43" w:rsidRDefault="00545EC1" w:rsidP="00B9091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2F381653" w14:textId="7AB21EA5" w:rsidR="00B9091B" w:rsidRPr="00B9091B" w:rsidRDefault="00AB59E6" w:rsidP="00B9091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B9091B">
        <w:rPr>
          <w:rFonts w:ascii="Times New Roman" w:hAnsi="Times New Roman"/>
          <w:sz w:val="20"/>
        </w:rPr>
        <w:t>1 §</w:t>
      </w:r>
      <w:r w:rsidRPr="00B9091B">
        <w:rPr>
          <w:rFonts w:ascii="Times New Roman" w:hAnsi="Times New Roman"/>
          <w:sz w:val="20"/>
          <w:vertAlign w:val="superscript"/>
        </w:rPr>
        <w:footnoteReference w:id="3"/>
      </w:r>
    </w:p>
    <w:p w14:paraId="15BD3D8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Denna lag gäller när en arbetsgivare som är etablerad i ett annat land än Sverige utstationerar arbetstagare här i landet i samband med att arbetsgivaren tillhandahåller tjänster över gränserna. Vid bedömningen av om en arbetsgivare är etablerad i ett annat land än Sverige ska de omständigheter som rör arbetsgivarens verksamhet i det andra landet och, vid behov, arbetsgivarens verksamhet i Sverige beaktas.</w:t>
      </w:r>
    </w:p>
    <w:p w14:paraId="17ED3F0E"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Dessutom finns i 23 § bestämmelser om arbetsgivare som har sin hemvist eller sitt säte i Sverige och utstationerar arbetstagare till ett annat medlemsland inom Europeiska ekonomiska samarbetsområdet (EES) eller Schweiz.</w:t>
      </w:r>
    </w:p>
    <w:p w14:paraId="0398B09D"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Lagen gäller även när en arbetsgivare enligt 4 § tredje stycket eller 23 § andra stycket hyr ut eller ställer en arbetstagare till förfogande till ett användarföretag som i sin tur sänder arbetstagaren till ett annat land än det där användarföretaget är etablerat.</w:t>
      </w:r>
    </w:p>
    <w:tbl>
      <w:tblPr>
        <w:tblW w:w="5000" w:type="pct"/>
        <w:tblCellMar>
          <w:left w:w="125" w:type="dxa"/>
          <w:right w:w="125" w:type="dxa"/>
        </w:tblCellMar>
        <w:tblLook w:val="0600" w:firstRow="0" w:lastRow="0" w:firstColumn="0" w:lastColumn="0" w:noHBand="1" w:noVBand="1"/>
      </w:tblPr>
      <w:tblGrid>
        <w:gridCol w:w="2948"/>
        <w:gridCol w:w="2949"/>
      </w:tblGrid>
      <w:tr w:rsidR="009349CA" w14:paraId="404482AE" w14:textId="77777777">
        <w:tc>
          <w:tcPr>
            <w:tcW w:w="2500" w:type="pct"/>
            <w:shd w:val="clear" w:color="auto" w:fill="auto"/>
            <w:tcMar>
              <w:left w:w="0" w:type="dxa"/>
            </w:tcMar>
          </w:tcPr>
          <w:p w14:paraId="13BC372D"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69D7F68"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B9091B">
              <w:rPr>
                <w:rFonts w:ascii="Times New Roman" w:hAnsi="Times New Roman"/>
                <w:i/>
                <w:sz w:val="20"/>
              </w:rPr>
              <w:t xml:space="preserve">Lagen innehåller även särskilda bestämmelser som ska tillämpas vid utstationering av förare på vägtransportområdet i vissa fall. </w:t>
            </w:r>
          </w:p>
        </w:tc>
      </w:tr>
    </w:tbl>
    <w:p w14:paraId="156A5A6E" w14:textId="77777777" w:rsidR="00B9091B" w:rsidRPr="00B9091B" w:rsidRDefault="00545EC1" w:rsidP="00B9091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2C1BE602" w14:textId="77777777" w:rsidR="00B9091B" w:rsidRPr="00B9091B" w:rsidRDefault="00AB59E6" w:rsidP="00B9091B">
      <w:pPr>
        <w:spacing w:line="2" w:lineRule="auto"/>
        <w:rPr>
          <w:rFonts w:ascii="Times New Roman" w:hAnsi="Times New Roman"/>
          <w:sz w:val="20"/>
        </w:rPr>
      </w:pPr>
      <w:r w:rsidRPr="00B9091B">
        <w:rPr>
          <w:rFonts w:ascii="Times New Roman" w:hAnsi="Times New Roman"/>
          <w:sz w:val="20"/>
        </w:rPr>
        <w:br w:type="page"/>
      </w:r>
    </w:p>
    <w:p w14:paraId="4553AF78" w14:textId="77777777" w:rsidR="00B9091B" w:rsidRPr="00B9091B" w:rsidRDefault="00AB59E6" w:rsidP="00B9091B">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B9091B">
        <w:rPr>
          <w:rFonts w:ascii="Times New Roman" w:hAnsi="Times New Roman"/>
          <w:sz w:val="20"/>
        </w:rPr>
        <w:lastRenderedPageBreak/>
        <w:t>5 §</w:t>
      </w:r>
      <w:r w:rsidRPr="00B9091B">
        <w:rPr>
          <w:rFonts w:ascii="Times New Roman" w:hAnsi="Times New Roman"/>
          <w:sz w:val="20"/>
          <w:vertAlign w:val="superscript"/>
        </w:rPr>
        <w:footnoteReference w:id="4"/>
      </w:r>
    </w:p>
    <w:tbl>
      <w:tblPr>
        <w:tblW w:w="5000" w:type="pct"/>
        <w:tblCellMar>
          <w:left w:w="125" w:type="dxa"/>
          <w:right w:w="125" w:type="dxa"/>
        </w:tblCellMar>
        <w:tblLook w:val="0600" w:firstRow="0" w:lastRow="0" w:firstColumn="0" w:lastColumn="0" w:noHBand="1" w:noVBand="1"/>
      </w:tblPr>
      <w:tblGrid>
        <w:gridCol w:w="2948"/>
        <w:gridCol w:w="2949"/>
      </w:tblGrid>
      <w:tr w:rsidR="009349CA" w14:paraId="48166488" w14:textId="77777777">
        <w:tc>
          <w:tcPr>
            <w:tcW w:w="2500" w:type="pct"/>
            <w:shd w:val="clear" w:color="auto" w:fill="auto"/>
            <w:tcMar>
              <w:left w:w="0" w:type="dxa"/>
            </w:tcMar>
          </w:tcPr>
          <w:p w14:paraId="367F7925"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Med utstationerad arbetstagare avses varje arbetstagare som vanligen arbetar i ett annat land men som under en begränsad tid utför arbete enligt 4 § i Sverige.</w:t>
            </w:r>
          </w:p>
        </w:tc>
        <w:tc>
          <w:tcPr>
            <w:tcW w:w="2500" w:type="pct"/>
            <w:shd w:val="clear" w:color="auto" w:fill="auto"/>
            <w:tcMar>
              <w:right w:w="0" w:type="dxa"/>
            </w:tcMar>
          </w:tcPr>
          <w:p w14:paraId="53573F28"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Med utstationerad arbetstagare avses varje arbetstagare som vanligen arbetar i ett annat land men som under en begränsad tid utför arbete enligt 4 § i Sverige</w:t>
            </w:r>
            <w:r w:rsidRPr="00B9091B">
              <w:rPr>
                <w:rFonts w:ascii="Times New Roman" w:hAnsi="Times New Roman"/>
                <w:i/>
                <w:iCs/>
                <w:sz w:val="20"/>
              </w:rPr>
              <w:t>, om inte annat följer av 5 c, 5 d eller 5 e §.</w:t>
            </w:r>
          </w:p>
        </w:tc>
      </w:tr>
    </w:tbl>
    <w:p w14:paraId="1737DAFD"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Vid bedömningen av om en arbetstagare under en begränsad tid utför arbete i Sverige ska de omständigheter som kännetecknar arbetet och arbetstagarens situation beaktas.</w:t>
      </w:r>
    </w:p>
    <w:p w14:paraId="54D8D59B"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1E1B8DE6" w14:textId="77777777">
        <w:tc>
          <w:tcPr>
            <w:tcW w:w="2500" w:type="pct"/>
            <w:shd w:val="clear" w:color="auto" w:fill="auto"/>
            <w:tcMar>
              <w:left w:w="0" w:type="dxa"/>
            </w:tcMar>
          </w:tcPr>
          <w:p w14:paraId="1D876FE8"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FDCCD87"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u w:val="single"/>
              </w:rPr>
            </w:pPr>
            <w:r w:rsidRPr="00B9091B">
              <w:rPr>
                <w:rFonts w:ascii="Times New Roman" w:hAnsi="Times New Roman"/>
                <w:i/>
                <w:iCs/>
                <w:sz w:val="20"/>
                <w:u w:val="single"/>
              </w:rPr>
              <w:t>Vissa särskilda bestämmelser om utstationering av förare</w:t>
            </w:r>
          </w:p>
          <w:p w14:paraId="04C5A15E" w14:textId="77777777" w:rsidR="00B9091B" w:rsidRPr="00B9091B" w:rsidRDefault="00545EC1" w:rsidP="00B9091B">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p>
          <w:p w14:paraId="2CCC473A"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B9091B">
              <w:rPr>
                <w:rFonts w:ascii="Times New Roman" w:hAnsi="Times New Roman"/>
                <w:i/>
                <w:iCs/>
                <w:sz w:val="20"/>
              </w:rPr>
              <w:t>5 a §</w:t>
            </w:r>
          </w:p>
          <w:p w14:paraId="33D538C3"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i/>
                <w:sz w:val="20"/>
              </w:rPr>
              <w:t>Med</w:t>
            </w:r>
            <w:r w:rsidRPr="00B9091B">
              <w:rPr>
                <w:rFonts w:ascii="Times New Roman" w:eastAsiaTheme="minorHAnsi" w:hAnsi="Times New Roman"/>
                <w:i/>
                <w:sz w:val="20"/>
              </w:rPr>
              <w:t xml:space="preserve"> förare avses en arbetstagare som utför yrkesmässiga godstrans</w:t>
            </w:r>
            <w:r w:rsidRPr="00B9091B">
              <w:rPr>
                <w:rFonts w:ascii="Times New Roman" w:eastAsiaTheme="minorHAnsi" w:hAnsi="Times New Roman"/>
                <w:i/>
                <w:sz w:val="20"/>
              </w:rPr>
              <w:softHyphen/>
              <w:t>porter med personbil eller lastbil eller yrkesmässiga persontrans</w:t>
            </w:r>
            <w:r w:rsidRPr="00B9091B">
              <w:rPr>
                <w:rFonts w:ascii="Times New Roman" w:eastAsiaTheme="minorHAnsi" w:hAnsi="Times New Roman"/>
                <w:i/>
                <w:sz w:val="20"/>
              </w:rPr>
              <w:softHyphen/>
              <w:t>porter med buss.</w:t>
            </w:r>
          </w:p>
        </w:tc>
      </w:tr>
    </w:tbl>
    <w:p w14:paraId="1D9A1E5A"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221F77E3" w14:textId="77777777">
        <w:tc>
          <w:tcPr>
            <w:tcW w:w="2500" w:type="pct"/>
            <w:shd w:val="clear" w:color="auto" w:fill="auto"/>
            <w:tcMar>
              <w:left w:w="0" w:type="dxa"/>
            </w:tcMar>
          </w:tcPr>
          <w:p w14:paraId="3C8B1246"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E48EE62"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rPr>
            </w:pPr>
            <w:r w:rsidRPr="00B9091B">
              <w:rPr>
                <w:rFonts w:ascii="Times New Roman" w:eastAsiaTheme="minorHAnsi" w:hAnsi="Times New Roman"/>
                <w:i/>
                <w:sz w:val="20"/>
              </w:rPr>
              <w:t>5 b §</w:t>
            </w:r>
          </w:p>
          <w:p w14:paraId="0EEDEF1C" w14:textId="570398D0" w:rsidR="00B9091B" w:rsidRPr="00B9091B" w:rsidDel="003574EB"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B9091B">
              <w:rPr>
                <w:rFonts w:ascii="Times New Roman" w:eastAsiaTheme="minorHAnsi" w:hAnsi="Times New Roman"/>
                <w:i/>
                <w:sz w:val="20"/>
              </w:rPr>
              <w:t xml:space="preserve">Utstationering föreligger när en </w:t>
            </w:r>
            <w:r w:rsidRPr="00AB59E6">
              <w:rPr>
                <w:rFonts w:ascii="Times New Roman" w:eastAsiaTheme="minorHAnsi" w:hAnsi="Times New Roman"/>
                <w:i/>
                <w:sz w:val="20"/>
              </w:rPr>
              <w:t>arbetsgivare sänder en förare, som vanligen arbe</w:t>
            </w:r>
            <w:r w:rsidRPr="00B9091B">
              <w:rPr>
                <w:rFonts w:ascii="Times New Roman" w:eastAsiaTheme="minorHAnsi" w:hAnsi="Times New Roman"/>
                <w:i/>
                <w:sz w:val="20"/>
              </w:rPr>
              <w:t>tar i ett annat land, till Sverige för att åt ett transport</w:t>
            </w:r>
            <w:r w:rsidRPr="00B9091B">
              <w:rPr>
                <w:rFonts w:ascii="Times New Roman" w:eastAsiaTheme="minorHAnsi" w:hAnsi="Times New Roman"/>
                <w:i/>
                <w:sz w:val="20"/>
              </w:rPr>
              <w:softHyphen/>
              <w:t xml:space="preserve">företag som är etablerat i ett annat land än Sverige under en begränsad tid utföra </w:t>
            </w:r>
          </w:p>
          <w:p w14:paraId="58FABFEA"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B9091B">
              <w:rPr>
                <w:rFonts w:ascii="Times New Roman" w:eastAsiaTheme="minorHAnsi" w:hAnsi="Times New Roman"/>
                <w:i/>
                <w:sz w:val="20"/>
              </w:rPr>
              <w:t>1. en gods- eller person</w:t>
            </w:r>
            <w:r w:rsidRPr="00B9091B">
              <w:rPr>
                <w:rFonts w:ascii="Times New Roman" w:eastAsiaTheme="minorHAnsi" w:hAnsi="Times New Roman"/>
                <w:i/>
                <w:sz w:val="20"/>
              </w:rPr>
              <w:softHyphen/>
              <w:t>transport där all lastning och lossning av gods respektive all på- och avstigning av passagerare sker i Sverige, eller</w:t>
            </w:r>
          </w:p>
          <w:p w14:paraId="26A15D6F"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B9091B">
              <w:rPr>
                <w:rFonts w:ascii="Times New Roman" w:eastAsiaTheme="minorHAnsi" w:hAnsi="Times New Roman"/>
                <w:i/>
                <w:sz w:val="20"/>
              </w:rPr>
              <w:t>2. en persontransport där både på- och avstigning av passagerare sker i Sverige i samband med internatio</w:t>
            </w:r>
            <w:r w:rsidRPr="00B9091B">
              <w:rPr>
                <w:rFonts w:ascii="Times New Roman" w:eastAsiaTheme="minorHAnsi" w:hAnsi="Times New Roman"/>
                <w:i/>
                <w:sz w:val="20"/>
              </w:rPr>
              <w:softHyphen/>
              <w:t>nell linjetrafik.</w:t>
            </w:r>
          </w:p>
          <w:p w14:paraId="178A349B"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eastAsiaTheme="minorHAnsi" w:hAnsi="Times New Roman"/>
                <w:i/>
                <w:sz w:val="20"/>
              </w:rPr>
              <w:t>Ett anställningsförhållande ska råda mellan arbetsgivaren och föraren under utstationeringstiden.</w:t>
            </w:r>
          </w:p>
        </w:tc>
      </w:tr>
    </w:tbl>
    <w:p w14:paraId="20017304"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2C47164F" w14:textId="77777777">
        <w:tc>
          <w:tcPr>
            <w:tcW w:w="2500" w:type="pct"/>
            <w:shd w:val="clear" w:color="auto" w:fill="auto"/>
            <w:tcMar>
              <w:left w:w="0" w:type="dxa"/>
            </w:tcMar>
          </w:tcPr>
          <w:p w14:paraId="72A6289B"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B70BF70"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B9091B">
              <w:rPr>
                <w:rFonts w:ascii="Times New Roman" w:hAnsi="Times New Roman"/>
                <w:i/>
                <w:iCs/>
                <w:sz w:val="20"/>
              </w:rPr>
              <w:t>5 c §</w:t>
            </w:r>
          </w:p>
          <w:p w14:paraId="5F6D12B6"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i/>
                <w:iCs/>
                <w:sz w:val="20"/>
              </w:rPr>
              <w:t xml:space="preserve">Utstationering enligt 4 § första stycket 1 föreligger inte när en förare vid utförandet av en transport passerar genom Sverige </w:t>
            </w:r>
            <w:r w:rsidRPr="00B9091B">
              <w:rPr>
                <w:rFonts w:ascii="Times New Roman" w:hAnsi="Times New Roman"/>
                <w:i/>
                <w:iCs/>
                <w:sz w:val="20"/>
              </w:rPr>
              <w:lastRenderedPageBreak/>
              <w:t>utan att lasta eller lossa gods eller ta upp eller släppa av passagerare.</w:t>
            </w:r>
          </w:p>
        </w:tc>
      </w:tr>
    </w:tbl>
    <w:p w14:paraId="52A73B7F"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3E2F9C2E" w14:textId="77777777">
        <w:tc>
          <w:tcPr>
            <w:tcW w:w="2500" w:type="pct"/>
            <w:shd w:val="clear" w:color="auto" w:fill="auto"/>
            <w:tcMar>
              <w:left w:w="0" w:type="dxa"/>
            </w:tcMar>
          </w:tcPr>
          <w:p w14:paraId="74A25CF6"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3D543CE"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5 d §</w:t>
            </w:r>
          </w:p>
          <w:p w14:paraId="7796E1D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B9091B">
              <w:rPr>
                <w:rFonts w:ascii="Times New Roman" w:hAnsi="Times New Roman"/>
                <w:i/>
                <w:sz w:val="20"/>
              </w:rPr>
              <w:t>Utstationering enligt 4 § första</w:t>
            </w:r>
            <w:r w:rsidRPr="00B9091B">
              <w:rPr>
                <w:rFonts w:ascii="Times New Roman" w:hAnsi="Times New Roman"/>
                <w:sz w:val="20"/>
              </w:rPr>
              <w:t xml:space="preserve"> </w:t>
            </w:r>
            <w:r w:rsidRPr="00B9091B">
              <w:rPr>
                <w:rFonts w:ascii="Times New Roman" w:hAnsi="Times New Roman"/>
                <w:i/>
                <w:sz w:val="20"/>
              </w:rPr>
              <w:t xml:space="preserve">stycket 1 föreligger inte när en förare </w:t>
            </w:r>
            <w:r w:rsidRPr="00B9091B">
              <w:rPr>
                <w:rFonts w:ascii="Times New Roman" w:eastAsiaTheme="minorHAnsi" w:hAnsi="Times New Roman"/>
                <w:i/>
                <w:sz w:val="20"/>
              </w:rPr>
              <w:t>utför bilaterala transporter till eller från Sverige.</w:t>
            </w:r>
          </w:p>
          <w:p w14:paraId="726200AA"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B9091B">
              <w:rPr>
                <w:rFonts w:ascii="Times New Roman" w:eastAsiaTheme="minorHAnsi" w:hAnsi="Times New Roman"/>
                <w:i/>
                <w:sz w:val="20"/>
              </w:rPr>
              <w:t>Med en bilateral transport avses en gods- eller persontransport mellan transportföretagets etabler</w:t>
            </w:r>
            <w:r w:rsidRPr="00B9091B">
              <w:rPr>
                <w:rFonts w:ascii="Times New Roman" w:eastAsiaTheme="minorHAnsi" w:hAnsi="Times New Roman"/>
                <w:i/>
                <w:sz w:val="20"/>
              </w:rPr>
              <w:softHyphen/>
              <w:t>ingsland och ett annat land, där</w:t>
            </w:r>
          </w:p>
          <w:p w14:paraId="34C06FC5"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B9091B">
              <w:rPr>
                <w:rFonts w:ascii="Times New Roman" w:eastAsiaTheme="minorHAnsi" w:hAnsi="Times New Roman"/>
                <w:i/>
                <w:sz w:val="20"/>
              </w:rPr>
              <w:t>1. lastning av gods eller påstig</w:t>
            </w:r>
            <w:r w:rsidRPr="00B9091B">
              <w:rPr>
                <w:rFonts w:ascii="Times New Roman" w:eastAsiaTheme="minorHAnsi" w:hAnsi="Times New Roman"/>
                <w:i/>
                <w:sz w:val="20"/>
              </w:rPr>
              <w:softHyphen/>
              <w:t>ning av passagerare sker i det ena landet och lossning av gods eller avstigning av passagerare sker i det andra landet, eller</w:t>
            </w:r>
          </w:p>
          <w:p w14:paraId="558CB5B4"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eastAsiaTheme="minorHAnsi" w:hAnsi="Times New Roman"/>
                <w:i/>
                <w:sz w:val="20"/>
              </w:rPr>
              <w:t>2. både på- och avstigning av passagerare sker i transport</w:t>
            </w:r>
            <w:r w:rsidRPr="00B9091B">
              <w:rPr>
                <w:rFonts w:ascii="Times New Roman" w:eastAsiaTheme="minorHAnsi" w:hAnsi="Times New Roman"/>
                <w:i/>
                <w:sz w:val="20"/>
              </w:rPr>
              <w:softHyphen/>
              <w:t>företagets etableringsland, när transporten utförs i syfte att genomföra lokala utflykter i ett annat land.</w:t>
            </w:r>
          </w:p>
        </w:tc>
      </w:tr>
    </w:tbl>
    <w:p w14:paraId="78B59BB7"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4387757D" w14:textId="77777777">
        <w:tc>
          <w:tcPr>
            <w:tcW w:w="2500" w:type="pct"/>
            <w:shd w:val="clear" w:color="auto" w:fill="auto"/>
            <w:tcMar>
              <w:left w:w="0" w:type="dxa"/>
            </w:tcMar>
          </w:tcPr>
          <w:p w14:paraId="6A23C08D"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89ED1D6"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9091B">
              <w:rPr>
                <w:rFonts w:ascii="Times New Roman" w:hAnsi="Times New Roman"/>
                <w:i/>
                <w:sz w:val="20"/>
              </w:rPr>
              <w:t>5 e §</w:t>
            </w:r>
            <w:r w:rsidRPr="00B9091B">
              <w:rPr>
                <w:rFonts w:ascii="Times New Roman" w:hAnsi="Times New Roman"/>
                <w:sz w:val="20"/>
              </w:rPr>
              <w:t xml:space="preserve"> </w:t>
            </w:r>
          </w:p>
          <w:p w14:paraId="7FE4FF2A"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Utstationering enligt 4 § första stycket 1 föreligger inte när en förare under en resa till eller från det land där transport</w:t>
            </w:r>
            <w:r w:rsidRPr="00B9091B">
              <w:rPr>
                <w:rFonts w:ascii="Times New Roman" w:hAnsi="Times New Roman"/>
                <w:i/>
                <w:iCs/>
                <w:sz w:val="20"/>
              </w:rPr>
              <w:softHyphen/>
              <w:t xml:space="preserve">företaget är etablerat lastar gods eller tar upp passagerare vid högst ett tillfälle och lossar gods eller släpper av passagerare vid högst ett tillfälle samtidigt som föraren därutöver </w:t>
            </w:r>
            <w:r w:rsidRPr="00B9091B">
              <w:rPr>
                <w:rFonts w:ascii="Times New Roman" w:hAnsi="Times New Roman"/>
                <w:i/>
                <w:sz w:val="20"/>
              </w:rPr>
              <w:t xml:space="preserve">enbart </w:t>
            </w:r>
            <w:r w:rsidRPr="00B9091B">
              <w:rPr>
                <w:rFonts w:ascii="Times New Roman" w:hAnsi="Times New Roman"/>
                <w:i/>
                <w:iCs/>
                <w:sz w:val="20"/>
              </w:rPr>
              <w:t>utför bilaterala transporter. Om det är fråga om en gods</w:t>
            </w:r>
            <w:r w:rsidRPr="00B9091B">
              <w:rPr>
                <w:rFonts w:ascii="Times New Roman" w:hAnsi="Times New Roman"/>
                <w:i/>
                <w:iCs/>
                <w:sz w:val="20"/>
              </w:rPr>
              <w:softHyphen/>
              <w:t>transport, föreligger utstationering inte heller när föraren under återresan till etablerings</w:t>
            </w:r>
            <w:r w:rsidRPr="00B9091B">
              <w:rPr>
                <w:rFonts w:ascii="Times New Roman" w:hAnsi="Times New Roman"/>
                <w:i/>
                <w:iCs/>
                <w:sz w:val="20"/>
              </w:rPr>
              <w:softHyphen/>
              <w:t>landet lastar gods vid högst två tillfällen och lossar gods vid högst två tillfällen</w:t>
            </w:r>
            <w:r w:rsidRPr="00B9091B">
              <w:rPr>
                <w:rFonts w:ascii="Times New Roman" w:hAnsi="Times New Roman"/>
                <w:i/>
                <w:sz w:val="20"/>
              </w:rPr>
              <w:t>,</w:t>
            </w:r>
            <w:r w:rsidRPr="00B9091B">
              <w:rPr>
                <w:rFonts w:ascii="Times New Roman" w:hAnsi="Times New Roman"/>
                <w:i/>
                <w:iCs/>
                <w:sz w:val="20"/>
              </w:rPr>
              <w:t xml:space="preserve"> om enbart bilaterala transporter utfördes under resan från etableringslandet.</w:t>
            </w:r>
          </w:p>
          <w:p w14:paraId="0F1DFB5A"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B9091B">
              <w:rPr>
                <w:rFonts w:ascii="Times New Roman" w:hAnsi="Times New Roman"/>
                <w:i/>
                <w:sz w:val="20"/>
              </w:rPr>
              <w:t>Första stycket gäller endast om på- och avstigningen av passa</w:t>
            </w:r>
            <w:r w:rsidRPr="00B9091B">
              <w:rPr>
                <w:rFonts w:ascii="Times New Roman" w:hAnsi="Times New Roman"/>
                <w:i/>
                <w:sz w:val="20"/>
              </w:rPr>
              <w:softHyphen/>
              <w:t>gerare respektive lastningen och lossningen av gods sker i olika länder.</w:t>
            </w:r>
          </w:p>
        </w:tc>
      </w:tr>
    </w:tbl>
    <w:p w14:paraId="1CBDEA97"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CDD60AC" w14:textId="77777777" w:rsidR="00B9091B" w:rsidRPr="00B9091B" w:rsidRDefault="00AB59E6" w:rsidP="00B9091B">
      <w:pPr>
        <w:spacing w:line="2" w:lineRule="auto"/>
        <w:rPr>
          <w:rFonts w:ascii="Times New Roman" w:hAnsi="Times New Roman"/>
          <w:sz w:val="20"/>
        </w:rPr>
      </w:pPr>
      <w:r w:rsidRPr="00B9091B">
        <w:rPr>
          <w:rFonts w:ascii="Times New Roman" w:hAnsi="Times New Roman"/>
          <w:sz w:val="20"/>
        </w:rPr>
        <w:br w:type="page"/>
      </w:r>
    </w:p>
    <w:tbl>
      <w:tblPr>
        <w:tblW w:w="5000" w:type="pct"/>
        <w:tblCellMar>
          <w:left w:w="125" w:type="dxa"/>
          <w:right w:w="125" w:type="dxa"/>
        </w:tblCellMar>
        <w:tblLook w:val="0600" w:firstRow="0" w:lastRow="0" w:firstColumn="0" w:lastColumn="0" w:noHBand="1" w:noVBand="1"/>
      </w:tblPr>
      <w:tblGrid>
        <w:gridCol w:w="2948"/>
        <w:gridCol w:w="2949"/>
      </w:tblGrid>
      <w:tr w:rsidR="009349CA" w14:paraId="3EB32203" w14:textId="77777777">
        <w:tc>
          <w:tcPr>
            <w:tcW w:w="2500" w:type="pct"/>
            <w:shd w:val="clear" w:color="auto" w:fill="auto"/>
            <w:tcMar>
              <w:left w:w="0" w:type="dxa"/>
            </w:tcMar>
          </w:tcPr>
          <w:p w14:paraId="13D27AB5"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0CBA2B87"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B9091B">
              <w:rPr>
                <w:rFonts w:ascii="Times New Roman" w:hAnsi="Times New Roman"/>
                <w:i/>
                <w:iCs/>
                <w:sz w:val="20"/>
              </w:rPr>
              <w:t>5 f §</w:t>
            </w:r>
          </w:p>
          <w:p w14:paraId="5D248F3E"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 xml:space="preserve">Det som sägs i </w:t>
            </w:r>
            <w:r w:rsidRPr="00B9091B">
              <w:rPr>
                <w:rFonts w:ascii="Times New Roman" w:hAnsi="Times New Roman"/>
                <w:i/>
                <w:sz w:val="20"/>
              </w:rPr>
              <w:t>5 </w:t>
            </w:r>
            <w:r w:rsidRPr="00B9091B">
              <w:rPr>
                <w:rFonts w:ascii="Times New Roman" w:hAnsi="Times New Roman"/>
                <w:i/>
                <w:iCs/>
                <w:sz w:val="20"/>
              </w:rPr>
              <w:t>e §</w:t>
            </w:r>
            <w:r w:rsidRPr="00B9091B" w:rsidDel="00C438EE">
              <w:rPr>
                <w:rFonts w:ascii="Times New Roman" w:hAnsi="Times New Roman"/>
                <w:i/>
                <w:iCs/>
                <w:sz w:val="20"/>
              </w:rPr>
              <w:t xml:space="preserve"> </w:t>
            </w:r>
            <w:r w:rsidRPr="00B9091B">
              <w:rPr>
                <w:rFonts w:ascii="Times New Roman" w:hAnsi="Times New Roman"/>
                <w:i/>
                <w:iCs/>
                <w:sz w:val="20"/>
              </w:rPr>
              <w:t>gäller endast om det fordon som används för transporten är utrustat med en smart färdskrivare i enlighet med artiklarna 8, 9 och 10 i Europa</w:t>
            </w:r>
            <w:r w:rsidRPr="00B9091B">
              <w:rPr>
                <w:rFonts w:ascii="Times New Roman" w:hAnsi="Times New Roman"/>
                <w:i/>
                <w:iCs/>
                <w:sz w:val="20"/>
              </w:rPr>
              <w:softHyphen/>
              <w:t>parlamentets och rådets förordning (EU) nr 165/2014 av den 4 februari 2014 om färdskrivare vid väg</w:t>
            </w:r>
            <w:r w:rsidRPr="00B9091B">
              <w:rPr>
                <w:rFonts w:ascii="Times New Roman" w:hAnsi="Times New Roman"/>
                <w:i/>
                <w:iCs/>
                <w:sz w:val="20"/>
              </w:rPr>
              <w:softHyphen/>
              <w:t>transporter, om upp</w:t>
            </w:r>
            <w:r w:rsidRPr="00B9091B">
              <w:rPr>
                <w:rFonts w:ascii="Times New Roman" w:hAnsi="Times New Roman"/>
                <w:i/>
                <w:iCs/>
                <w:sz w:val="20"/>
              </w:rPr>
              <w:softHyphen/>
              <w:t>hävande av rådets förordning (EEG) nr 3821/85 av den 20 december 1985 om färd</w:t>
            </w:r>
            <w:r w:rsidRPr="00B9091B">
              <w:rPr>
                <w:rFonts w:ascii="Times New Roman" w:hAnsi="Times New Roman"/>
                <w:i/>
                <w:iCs/>
                <w:sz w:val="20"/>
              </w:rPr>
              <w:softHyphen/>
              <w:t>skrivare vid vägtransporter och om ändring av Europaparla</w:t>
            </w:r>
            <w:r w:rsidRPr="00B9091B">
              <w:rPr>
                <w:rFonts w:ascii="Times New Roman" w:hAnsi="Times New Roman"/>
                <w:i/>
                <w:iCs/>
                <w:sz w:val="20"/>
              </w:rPr>
              <w:softHyphen/>
              <w:t>mentets och rådets förordning (EG) nr 561/2006 av den 15 mars 2006 om harmoni</w:t>
            </w:r>
            <w:r w:rsidRPr="00B9091B">
              <w:rPr>
                <w:rFonts w:ascii="Times New Roman" w:hAnsi="Times New Roman"/>
                <w:i/>
                <w:iCs/>
                <w:sz w:val="20"/>
              </w:rPr>
              <w:softHyphen/>
              <w:t>sering av viss sociallag</w:t>
            </w:r>
            <w:r w:rsidRPr="00B9091B">
              <w:rPr>
                <w:rFonts w:ascii="Times New Roman" w:hAnsi="Times New Roman"/>
                <w:i/>
                <w:iCs/>
                <w:sz w:val="20"/>
              </w:rPr>
              <w:softHyphen/>
              <w:t>stiftning på vägtransport</w:t>
            </w:r>
            <w:r w:rsidRPr="00B9091B">
              <w:rPr>
                <w:rFonts w:ascii="Times New Roman" w:hAnsi="Times New Roman"/>
                <w:i/>
                <w:iCs/>
                <w:sz w:val="20"/>
              </w:rPr>
              <w:softHyphen/>
              <w:t>området.</w:t>
            </w:r>
          </w:p>
        </w:tc>
      </w:tr>
    </w:tbl>
    <w:p w14:paraId="0B915ECA"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792CB29D" w14:textId="77777777">
        <w:tc>
          <w:tcPr>
            <w:tcW w:w="2500" w:type="pct"/>
            <w:shd w:val="clear" w:color="auto" w:fill="auto"/>
            <w:tcMar>
              <w:left w:w="0" w:type="dxa"/>
            </w:tcMar>
          </w:tcPr>
          <w:p w14:paraId="62EE1BDC"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63AFB4C4"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14 a §</w:t>
            </w:r>
          </w:p>
          <w:p w14:paraId="66B6A7FB"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 xml:space="preserve">Vid utstationering av en förare gäller, om transportföretaget är förarens arbetsgivare, i fråga om 11–14 §§ att </w:t>
            </w:r>
          </w:p>
          <w:p w14:paraId="08572DCA"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hAnsi="Times New Roman"/>
                <w:i/>
                <w:iCs/>
                <w:sz w:val="20"/>
              </w:rPr>
              <w:t>1. </w:t>
            </w:r>
            <w:r w:rsidRPr="00B9091B">
              <w:rPr>
                <w:rFonts w:ascii="Times New Roman" w:eastAsiaTheme="minorHAnsi" w:hAnsi="Times New Roman"/>
                <w:i/>
                <w:iCs/>
                <w:sz w:val="20"/>
              </w:rPr>
              <w:t>utstationeringen anses upp</w:t>
            </w:r>
            <w:r w:rsidRPr="00B9091B">
              <w:rPr>
                <w:rFonts w:ascii="Times New Roman" w:eastAsiaTheme="minorHAnsi" w:hAnsi="Times New Roman"/>
                <w:i/>
                <w:iCs/>
                <w:sz w:val="20"/>
              </w:rPr>
              <w:softHyphen/>
              <w:t>höra när föraren vid utförandet av en internationell transport</w:t>
            </w:r>
            <w:r w:rsidRPr="00B9091B">
              <w:t xml:space="preserve"> </w:t>
            </w:r>
            <w:r w:rsidRPr="00B9091B">
              <w:rPr>
                <w:rFonts w:ascii="Times New Roman" w:eastAsiaTheme="minorHAnsi" w:hAnsi="Times New Roman"/>
                <w:i/>
                <w:iCs/>
                <w:sz w:val="20"/>
              </w:rPr>
              <w:t>lämnar Sverige, och</w:t>
            </w:r>
          </w:p>
          <w:p w14:paraId="13845D8D"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eastAsiaTheme="minorHAnsi" w:hAnsi="Times New Roman"/>
                <w:i/>
                <w:iCs/>
                <w:sz w:val="20"/>
              </w:rPr>
              <w:t>2. utstationeringstiden inte ska slås samman med den tid under vilken föraren, eller en annan förare som han eller hon ersätter, tidigare har varit utstationerad för att utföra transporter.</w:t>
            </w:r>
          </w:p>
        </w:tc>
      </w:tr>
    </w:tbl>
    <w:p w14:paraId="6B34C58D" w14:textId="77777777" w:rsidR="00B9091B" w:rsidRPr="00B9091B" w:rsidRDefault="00545EC1" w:rsidP="00B9091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28B9487"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27 §</w:t>
      </w:r>
      <w:r w:rsidRPr="00B9091B">
        <w:rPr>
          <w:rFonts w:ascii="Times New Roman" w:hAnsi="Times New Roman"/>
          <w:sz w:val="20"/>
          <w:vertAlign w:val="superscript"/>
        </w:rPr>
        <w:footnoteReference w:id="5"/>
      </w:r>
    </w:p>
    <w:p w14:paraId="1FCDE4DF"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En behörig myndighet i Sverige ska på begäran av en behörig myndighet i ett annat land inom EES lämna bistånd till den myndigheten.</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559BDAD5" w14:textId="77777777">
        <w:tc>
          <w:tcPr>
            <w:tcW w:w="2500" w:type="pct"/>
            <w:shd w:val="clear" w:color="auto" w:fill="auto"/>
            <w:tcMar>
              <w:left w:w="0" w:type="dxa"/>
            </w:tcMar>
          </w:tcPr>
          <w:p w14:paraId="38D21315"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En behörig myndighet i Sverige får begära att en behörig myndighet i ett annat land inom EES lämnar bistånd när det kan underlätta handläggningen av ett ärende.</w:t>
            </w:r>
          </w:p>
        </w:tc>
        <w:tc>
          <w:tcPr>
            <w:tcW w:w="2500" w:type="pct"/>
            <w:shd w:val="clear" w:color="auto" w:fill="auto"/>
            <w:tcMar>
              <w:right w:w="0" w:type="dxa"/>
            </w:tcMar>
          </w:tcPr>
          <w:p w14:paraId="6E32DED3"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lang w:eastAsia="sv-SE"/>
              </w:rPr>
              <w:t>En behörig myndighet i Sverige får begära att en behörig myndighet i ett annat land inom EES lämnar bistånd när det kan underlätta handläggningen av ett ärende</w:t>
            </w:r>
            <w:r w:rsidRPr="00B9091B">
              <w:rPr>
                <w:rFonts w:ascii="Times New Roman" w:hAnsi="Times New Roman"/>
                <w:i/>
                <w:iCs/>
                <w:sz w:val="20"/>
                <w:lang w:eastAsia="sv-SE"/>
              </w:rPr>
              <w:t xml:space="preserve"> eller om det i något annat fall behövs för att kontrollera att denna lag eller villkor i kollektivavtal har följts.</w:t>
            </w:r>
          </w:p>
        </w:tc>
      </w:tr>
    </w:tbl>
    <w:p w14:paraId="4B6BE83F"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B9091B">
        <w:rPr>
          <w:rFonts w:ascii="Times New Roman" w:hAnsi="Times New Roman"/>
          <w:sz w:val="20"/>
          <w:lang w:eastAsia="sv-SE"/>
        </w:rPr>
        <w:lastRenderedPageBreak/>
        <w:t>Begäran om bistånd får särskilt avse information samt utförande av kontroller, inspektioner och utredningar när det gäller utstationering av arbetstagare.</w:t>
      </w:r>
    </w:p>
    <w:p w14:paraId="05B98744"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57270D9F" w14:textId="77777777">
        <w:tc>
          <w:tcPr>
            <w:tcW w:w="2500" w:type="pct"/>
            <w:shd w:val="clear" w:color="auto" w:fill="auto"/>
            <w:tcMar>
              <w:left w:w="0" w:type="dxa"/>
            </w:tcMar>
          </w:tcPr>
          <w:p w14:paraId="3986EF08"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p>
        </w:tc>
        <w:tc>
          <w:tcPr>
            <w:tcW w:w="2500" w:type="pct"/>
            <w:shd w:val="clear" w:color="auto" w:fill="auto"/>
            <w:tcMar>
              <w:right w:w="0" w:type="dxa"/>
            </w:tcMar>
          </w:tcPr>
          <w:p w14:paraId="088CC9A5" w14:textId="77777777" w:rsidR="00B9091B" w:rsidRPr="00B9091B" w:rsidRDefault="00AB59E6" w:rsidP="00B9091B">
            <w:pPr>
              <w:keepNext/>
              <w:tabs>
                <w:tab w:val="left" w:pos="907"/>
              </w:tabs>
              <w:spacing w:after="80" w:line="210" w:lineRule="exact"/>
              <w:outlineLvl w:val="3"/>
              <w:rPr>
                <w:rFonts w:ascii="Times New Roman" w:eastAsiaTheme="minorHAnsi" w:hAnsi="Times New Roman" w:cstheme="minorBidi"/>
                <w:b/>
                <w:i/>
                <w:iCs/>
                <w:sz w:val="20"/>
                <w:szCs w:val="22"/>
              </w:rPr>
            </w:pPr>
            <w:r w:rsidRPr="00B9091B">
              <w:rPr>
                <w:rFonts w:ascii="Times New Roman" w:eastAsiaTheme="minorHAnsi" w:hAnsi="Times New Roman" w:cstheme="minorBidi"/>
                <w:b/>
                <w:i/>
                <w:iCs/>
                <w:sz w:val="20"/>
                <w:szCs w:val="22"/>
              </w:rPr>
              <w:t>Anmälningsskyldighet och skyldighet att tillhandahålla dokumentation vid vissa vägtransporter</w:t>
            </w:r>
          </w:p>
        </w:tc>
      </w:tr>
      <w:tr w:rsidR="009349CA" w14:paraId="10426A5A" w14:textId="77777777">
        <w:tc>
          <w:tcPr>
            <w:tcW w:w="2500" w:type="pct"/>
            <w:shd w:val="clear" w:color="auto" w:fill="auto"/>
            <w:tcMar>
              <w:left w:w="0" w:type="dxa"/>
            </w:tcMar>
          </w:tcPr>
          <w:p w14:paraId="24FD3718"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1376684" w14:textId="77777777" w:rsidR="00B9091B" w:rsidRPr="00B9091B" w:rsidRDefault="00AB59E6" w:rsidP="00B9091B">
            <w:pPr>
              <w:keepNext/>
              <w:tabs>
                <w:tab w:val="left" w:pos="907"/>
              </w:tabs>
              <w:spacing w:before="240" w:after="80" w:line="210" w:lineRule="exact"/>
              <w:outlineLvl w:val="4"/>
              <w:rPr>
                <w:rFonts w:ascii="Times New Roman" w:eastAsiaTheme="minorHAnsi" w:hAnsi="Times New Roman" w:cstheme="minorBidi"/>
                <w:i/>
                <w:sz w:val="20"/>
                <w:szCs w:val="22"/>
                <w:u w:val="single"/>
              </w:rPr>
            </w:pPr>
            <w:r w:rsidRPr="00B9091B">
              <w:rPr>
                <w:rFonts w:ascii="Times New Roman" w:eastAsiaTheme="minorHAnsi" w:hAnsi="Times New Roman" w:cstheme="minorBidi"/>
                <w:i/>
                <w:sz w:val="20"/>
                <w:szCs w:val="22"/>
                <w:u w:val="single"/>
              </w:rPr>
              <w:t xml:space="preserve">Särskilda bestämmelser vid utstationering av förare </w:t>
            </w:r>
          </w:p>
          <w:p w14:paraId="6564A4C7"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45 a §</w:t>
            </w:r>
          </w:p>
          <w:p w14:paraId="6112436D"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 xml:space="preserve">Vid utstationering av förare till Sverige för att utföra transporter åt ett transportföretag som är etablerat i ett annat land än Sverige tillämpas inte 29–31 §§ om anmälningsskyldighet. </w:t>
            </w:r>
          </w:p>
          <w:p w14:paraId="14B1A456"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Om trans</w:t>
            </w:r>
            <w:r w:rsidRPr="00B9091B">
              <w:rPr>
                <w:rFonts w:ascii="Times New Roman" w:eastAsiaTheme="minorHAnsi" w:hAnsi="Times New Roman"/>
                <w:i/>
                <w:iCs/>
                <w:sz w:val="20"/>
              </w:rPr>
              <w:softHyphen/>
              <w:t>portföretaget är förarens arbets</w:t>
            </w:r>
            <w:r w:rsidRPr="00B9091B">
              <w:rPr>
                <w:rFonts w:ascii="Times New Roman" w:eastAsiaTheme="minorHAnsi" w:hAnsi="Times New Roman"/>
                <w:i/>
                <w:iCs/>
                <w:sz w:val="20"/>
              </w:rPr>
              <w:softHyphen/>
              <w:t xml:space="preserve">givare tillämpas inte heller någon av </w:t>
            </w:r>
          </w:p>
          <w:p w14:paraId="7DFA34C1" w14:textId="09FF062D"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1. 22 § om skyldighet att tillhandahålla handlingar,</w:t>
            </w:r>
          </w:p>
          <w:p w14:paraId="02C6D53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2. 32 och 33 §§ om skyldighet att utse en kontaktperson, eller</w:t>
            </w:r>
          </w:p>
          <w:p w14:paraId="4994382D" w14:textId="51202FB2" w:rsidR="00827912" w:rsidRPr="00B9091B"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3. 45 </w:t>
            </w:r>
            <w:r w:rsidRPr="00B9091B" w:rsidDel="0074030D">
              <w:rPr>
                <w:rFonts w:ascii="Times New Roman" w:eastAsiaTheme="minorHAnsi" w:hAnsi="Times New Roman"/>
                <w:i/>
                <w:iCs/>
                <w:sz w:val="20"/>
              </w:rPr>
              <w:t>§</w:t>
            </w:r>
            <w:r w:rsidRPr="00B9091B">
              <w:rPr>
                <w:rFonts w:ascii="Times New Roman" w:eastAsiaTheme="minorHAnsi" w:hAnsi="Times New Roman"/>
                <w:i/>
                <w:iCs/>
                <w:sz w:val="20"/>
              </w:rPr>
              <w:t xml:space="preserve"> om skyldighet att utse en företrädare </w:t>
            </w:r>
            <w:r>
              <w:rPr>
                <w:rFonts w:ascii="Times New Roman" w:eastAsiaTheme="minorHAnsi" w:hAnsi="Times New Roman"/>
                <w:i/>
                <w:iCs/>
                <w:sz w:val="20"/>
              </w:rPr>
              <w:t xml:space="preserve">som har behörighet </w:t>
            </w:r>
            <w:r w:rsidRPr="00B9091B">
              <w:rPr>
                <w:rFonts w:ascii="Times New Roman" w:eastAsiaTheme="minorHAnsi" w:hAnsi="Times New Roman"/>
                <w:i/>
                <w:iCs/>
                <w:sz w:val="20"/>
              </w:rPr>
              <w:t>att förhandla om och sluta kollektiv</w:t>
            </w:r>
            <w:r>
              <w:rPr>
                <w:rFonts w:ascii="Times New Roman" w:eastAsiaTheme="minorHAnsi" w:hAnsi="Times New Roman"/>
                <w:i/>
                <w:iCs/>
                <w:sz w:val="20"/>
              </w:rPr>
              <w:softHyphen/>
            </w:r>
            <w:r w:rsidRPr="00B9091B">
              <w:rPr>
                <w:rFonts w:ascii="Times New Roman" w:eastAsiaTheme="minorHAnsi" w:hAnsi="Times New Roman"/>
                <w:i/>
                <w:iCs/>
                <w:sz w:val="20"/>
              </w:rPr>
              <w:t xml:space="preserve">avtal. </w:t>
            </w:r>
          </w:p>
          <w:p w14:paraId="4D09CC5E" w14:textId="04471179" w:rsidR="007D1607" w:rsidRPr="00A71B7F"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Pr>
                <w:rFonts w:ascii="Times New Roman" w:eastAsiaTheme="minorHAnsi" w:hAnsi="Times New Roman"/>
                <w:i/>
                <w:iCs/>
                <w:sz w:val="20"/>
              </w:rPr>
              <w:t>I sådana fall tillämpas i stället</w:t>
            </w:r>
            <w:r w:rsidRPr="00B9091B">
              <w:rPr>
                <w:rFonts w:ascii="Times New Roman" w:eastAsiaTheme="minorHAnsi" w:hAnsi="Times New Roman"/>
                <w:i/>
                <w:iCs/>
                <w:sz w:val="20"/>
              </w:rPr>
              <w:t xml:space="preserve"> 45 b–45 h §§</w:t>
            </w:r>
            <w:r w:rsidR="00A71B7F">
              <w:rPr>
                <w:rFonts w:ascii="Times New Roman" w:eastAsiaTheme="minorHAnsi" w:hAnsi="Times New Roman"/>
                <w:i/>
                <w:iCs/>
                <w:sz w:val="20"/>
              </w:rPr>
              <w:t>.</w:t>
            </w:r>
          </w:p>
        </w:tc>
      </w:tr>
    </w:tbl>
    <w:p w14:paraId="5F5E1F1B"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5EF6AD26" w14:textId="77777777">
        <w:tc>
          <w:tcPr>
            <w:tcW w:w="2500" w:type="pct"/>
            <w:shd w:val="clear" w:color="auto" w:fill="auto"/>
            <w:tcMar>
              <w:left w:w="0" w:type="dxa"/>
            </w:tcMar>
          </w:tcPr>
          <w:p w14:paraId="38DC4559"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55D2871"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u w:val="single"/>
              </w:rPr>
            </w:pPr>
            <w:r w:rsidRPr="00B9091B">
              <w:rPr>
                <w:rFonts w:ascii="Times New Roman" w:eastAsiaTheme="minorHAnsi" w:hAnsi="Times New Roman"/>
                <w:i/>
                <w:sz w:val="20"/>
                <w:u w:val="single"/>
              </w:rPr>
              <w:t>Skyldighet för arbetsgivare att ge in en utstation</w:t>
            </w:r>
            <w:r w:rsidRPr="00B9091B">
              <w:rPr>
                <w:rFonts w:ascii="Times New Roman" w:eastAsiaTheme="minorHAnsi" w:hAnsi="Times New Roman"/>
                <w:i/>
                <w:sz w:val="20"/>
                <w:u w:val="single"/>
              </w:rPr>
              <w:softHyphen/>
              <w:t>eringsdeklaration</w:t>
            </w:r>
          </w:p>
          <w:p w14:paraId="11E57156"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p>
          <w:p w14:paraId="2A39B481"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bCs/>
                <w:i/>
                <w:sz w:val="20"/>
              </w:rPr>
            </w:pPr>
            <w:r w:rsidRPr="00B9091B">
              <w:rPr>
                <w:rFonts w:ascii="Times New Roman" w:eastAsiaTheme="minorHAnsi" w:hAnsi="Times New Roman"/>
                <w:bCs/>
                <w:i/>
                <w:sz w:val="20"/>
              </w:rPr>
              <w:t>45 b §</w:t>
            </w:r>
          </w:p>
          <w:p w14:paraId="02CE7E8D"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En arbetsgivare som utstatio</w:t>
            </w:r>
            <w:r w:rsidRPr="00B9091B">
              <w:rPr>
                <w:rFonts w:ascii="Times New Roman" w:eastAsiaTheme="minorHAnsi" w:hAnsi="Times New Roman"/>
                <w:i/>
                <w:iCs/>
                <w:sz w:val="20"/>
              </w:rPr>
              <w:softHyphen/>
              <w:t>nerar en förare till Sverige för att utföra en transport åt ett transport</w:t>
            </w:r>
            <w:r w:rsidRPr="00B9091B">
              <w:rPr>
                <w:rFonts w:ascii="Times New Roman" w:eastAsiaTheme="minorHAnsi" w:hAnsi="Times New Roman"/>
                <w:i/>
                <w:iCs/>
                <w:sz w:val="20"/>
              </w:rPr>
              <w:softHyphen/>
              <w:t xml:space="preserve">företag som är etablerat i ett annat land än Sverige ska lämna in en utstationeringsdeklaration till Arbetsmiljöverket senast när föraren påbörjar arbetet i Sverige. </w:t>
            </w:r>
          </w:p>
          <w:p w14:paraId="46D997DA"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eastAsiaTheme="minorHAnsi" w:hAnsi="Times New Roman"/>
                <w:i/>
                <w:sz w:val="20"/>
              </w:rPr>
              <w:t>Om förändringar sker i verksam</w:t>
            </w:r>
            <w:r w:rsidRPr="00B9091B">
              <w:rPr>
                <w:rFonts w:ascii="Times New Roman" w:eastAsiaTheme="minorHAnsi" w:hAnsi="Times New Roman"/>
                <w:i/>
                <w:sz w:val="20"/>
              </w:rPr>
              <w:softHyphen/>
              <w:t xml:space="preserve">heten på ett sätt som har betydelse för de uppgifter som har lämnats i utstationeringsdeklarationen, ska arbetsgivaren omgående anmäla </w:t>
            </w:r>
            <w:r w:rsidRPr="00B9091B">
              <w:rPr>
                <w:rFonts w:ascii="Times New Roman" w:eastAsiaTheme="minorHAnsi" w:hAnsi="Times New Roman"/>
                <w:i/>
                <w:sz w:val="20"/>
              </w:rPr>
              <w:lastRenderedPageBreak/>
              <w:t xml:space="preserve">de ändrade uppgifterna till Arbetsmiljöverket. </w:t>
            </w:r>
          </w:p>
        </w:tc>
      </w:tr>
    </w:tbl>
    <w:p w14:paraId="29FE8994" w14:textId="77777777" w:rsidR="00B9091B" w:rsidRPr="00B9091B" w:rsidRDefault="00545EC1"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u w:val="single"/>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385D7C52" w14:textId="77777777">
        <w:tc>
          <w:tcPr>
            <w:tcW w:w="2500" w:type="pct"/>
            <w:shd w:val="clear" w:color="auto" w:fill="auto"/>
            <w:tcMar>
              <w:left w:w="0" w:type="dxa"/>
            </w:tcMar>
          </w:tcPr>
          <w:p w14:paraId="24F0A9B1"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FAAA43F"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u w:val="single"/>
              </w:rPr>
            </w:pPr>
            <w:r w:rsidRPr="00B9091B">
              <w:rPr>
                <w:rFonts w:ascii="Times New Roman" w:hAnsi="Times New Roman"/>
                <w:i/>
                <w:iCs/>
                <w:sz w:val="20"/>
                <w:u w:val="single"/>
              </w:rPr>
              <w:t>Skyldighet för arbetsgivare att ge in dokumentation efter utstation</w:t>
            </w:r>
            <w:r w:rsidRPr="00B9091B">
              <w:rPr>
                <w:rFonts w:ascii="Times New Roman" w:hAnsi="Times New Roman"/>
                <w:i/>
                <w:iCs/>
                <w:sz w:val="20"/>
                <w:u w:val="single"/>
              </w:rPr>
              <w:softHyphen/>
              <w:t xml:space="preserve">eringsperioden    </w:t>
            </w:r>
          </w:p>
          <w:p w14:paraId="106BE087" w14:textId="77777777" w:rsidR="00B9091B" w:rsidRPr="00B9091B" w:rsidRDefault="00545EC1" w:rsidP="00B9091B">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p>
          <w:p w14:paraId="15915424"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r w:rsidRPr="00B9091B">
              <w:rPr>
                <w:rFonts w:ascii="Times New Roman" w:hAnsi="Times New Roman"/>
                <w:i/>
                <w:iCs/>
                <w:sz w:val="20"/>
              </w:rPr>
              <w:t>45 c §</w:t>
            </w:r>
          </w:p>
          <w:p w14:paraId="0355AC4B"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En arbetsgivare som ska ge in en utstatio</w:t>
            </w:r>
            <w:r w:rsidRPr="00B9091B">
              <w:rPr>
                <w:rFonts w:ascii="Times New Roman" w:hAnsi="Times New Roman"/>
                <w:i/>
                <w:iCs/>
                <w:sz w:val="20"/>
              </w:rPr>
              <w:softHyphen/>
              <w:t>neringsdeklaration enligt 45 b § ska efter utstationerings</w:t>
            </w:r>
            <w:r w:rsidRPr="00B9091B">
              <w:rPr>
                <w:rFonts w:ascii="Times New Roman" w:hAnsi="Times New Roman"/>
                <w:i/>
                <w:iCs/>
                <w:sz w:val="20"/>
              </w:rPr>
              <w:softHyphen/>
              <w:t>perioden på begäran av Arbets</w:t>
            </w:r>
            <w:r w:rsidRPr="00B9091B">
              <w:rPr>
                <w:rFonts w:ascii="Times New Roman" w:hAnsi="Times New Roman"/>
                <w:i/>
                <w:iCs/>
                <w:sz w:val="20"/>
              </w:rPr>
              <w:softHyphen/>
              <w:t>miljöverket lämna in kopior av anställningsavtal, löne</w:t>
            </w:r>
            <w:r w:rsidRPr="00B9091B">
              <w:rPr>
                <w:rFonts w:ascii="Times New Roman" w:hAnsi="Times New Roman"/>
                <w:i/>
                <w:iCs/>
                <w:sz w:val="20"/>
              </w:rPr>
              <w:softHyphen/>
              <w:t>specifika</w:t>
            </w:r>
            <w:r w:rsidRPr="00B9091B">
              <w:rPr>
                <w:rFonts w:ascii="Times New Roman" w:hAnsi="Times New Roman"/>
                <w:i/>
                <w:iCs/>
                <w:sz w:val="20"/>
              </w:rPr>
              <w:softHyphen/>
              <w:t>tioner, tidrapporter och intyg över gjorda löneutbetal</w:t>
            </w:r>
            <w:r w:rsidRPr="00B9091B">
              <w:rPr>
                <w:rFonts w:ascii="Times New Roman" w:hAnsi="Times New Roman"/>
                <w:i/>
                <w:iCs/>
                <w:sz w:val="20"/>
              </w:rPr>
              <w:softHyphen/>
              <w:t>ningar samt bevis om utförda trans</w:t>
            </w:r>
            <w:r w:rsidRPr="00B9091B">
              <w:rPr>
                <w:rFonts w:ascii="Times New Roman" w:hAnsi="Times New Roman"/>
                <w:i/>
                <w:iCs/>
                <w:sz w:val="20"/>
              </w:rPr>
              <w:softHyphen/>
              <w:t>porter och färdskrivardata.</w:t>
            </w:r>
          </w:p>
          <w:p w14:paraId="08BF6A1A"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Skyldigheten enligt första stycket ska fullgöras inom åtta veckor från det att begäran framställdes.</w:t>
            </w:r>
          </w:p>
        </w:tc>
      </w:tr>
    </w:tbl>
    <w:p w14:paraId="2ECC04F5"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757736BE" w14:textId="77777777">
        <w:tc>
          <w:tcPr>
            <w:tcW w:w="2500" w:type="pct"/>
            <w:shd w:val="clear" w:color="auto" w:fill="auto"/>
            <w:tcMar>
              <w:left w:w="0" w:type="dxa"/>
            </w:tcMar>
          </w:tcPr>
          <w:p w14:paraId="63E6EC1D"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CFD0ED2" w14:textId="7BC408B6"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u w:val="single"/>
              </w:rPr>
            </w:pPr>
            <w:r w:rsidRPr="00B9091B">
              <w:rPr>
                <w:rFonts w:ascii="Times New Roman" w:eastAsiaTheme="minorHAnsi" w:hAnsi="Times New Roman"/>
                <w:i/>
                <w:sz w:val="20"/>
                <w:u w:val="single"/>
              </w:rPr>
              <w:t>Skyldighet för transportföretag och förare att tillhandahålla dokument</w:t>
            </w:r>
            <w:r>
              <w:rPr>
                <w:rFonts w:ascii="Times New Roman" w:eastAsiaTheme="minorHAnsi" w:hAnsi="Times New Roman"/>
                <w:i/>
                <w:sz w:val="20"/>
                <w:u w:val="single"/>
              </w:rPr>
              <w:softHyphen/>
            </w:r>
            <w:r w:rsidRPr="00B9091B">
              <w:rPr>
                <w:rFonts w:ascii="Times New Roman" w:eastAsiaTheme="minorHAnsi" w:hAnsi="Times New Roman"/>
                <w:i/>
                <w:sz w:val="20"/>
                <w:u w:val="single"/>
              </w:rPr>
              <w:t>ation vid vägkontroll</w:t>
            </w:r>
          </w:p>
          <w:p w14:paraId="032E528E"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p>
          <w:p w14:paraId="2321B0E8"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bCs/>
                <w:i/>
                <w:sz w:val="20"/>
              </w:rPr>
            </w:pPr>
            <w:r w:rsidRPr="00B9091B">
              <w:rPr>
                <w:rFonts w:ascii="Times New Roman" w:eastAsiaTheme="minorHAnsi" w:hAnsi="Times New Roman"/>
                <w:bCs/>
                <w:i/>
                <w:sz w:val="20"/>
              </w:rPr>
              <w:t>45 d §</w:t>
            </w:r>
          </w:p>
          <w:p w14:paraId="5E8C8B46"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Ett transportföretag som är etablerat i ett annat land än Sverige och som utför en transport med en utstationerad förare ska säkerställa att föraren för en kontroll</w:t>
            </w:r>
            <w:r w:rsidRPr="00B9091B">
              <w:rPr>
                <w:rFonts w:ascii="Times New Roman" w:eastAsiaTheme="minorHAnsi" w:hAnsi="Times New Roman"/>
                <w:i/>
                <w:iCs/>
                <w:sz w:val="20"/>
              </w:rPr>
              <w:softHyphen/>
              <w:t>tjänste</w:t>
            </w:r>
            <w:r w:rsidRPr="00B9091B">
              <w:rPr>
                <w:rFonts w:ascii="Times New Roman" w:eastAsiaTheme="minorHAnsi" w:hAnsi="Times New Roman"/>
                <w:i/>
                <w:iCs/>
                <w:sz w:val="20"/>
              </w:rPr>
              <w:softHyphen/>
              <w:t xml:space="preserve">man vid en vägkontroll på begäran visar upp </w:t>
            </w:r>
          </w:p>
          <w:p w14:paraId="50C7E8DA"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B9091B">
              <w:rPr>
                <w:rFonts w:ascii="Times New Roman" w:eastAsiaTheme="minorHAnsi" w:hAnsi="Times New Roman"/>
                <w:i/>
                <w:sz w:val="20"/>
              </w:rPr>
              <w:t>1. en kopia av den inlämnade utstatio</w:t>
            </w:r>
            <w:r w:rsidRPr="00B9091B">
              <w:rPr>
                <w:rFonts w:ascii="Times New Roman" w:eastAsiaTheme="minorHAnsi" w:hAnsi="Times New Roman"/>
                <w:i/>
                <w:sz w:val="20"/>
              </w:rPr>
              <w:softHyphen/>
              <w:t>neringsdeklarationen,</w:t>
            </w:r>
          </w:p>
          <w:p w14:paraId="203CC6AB"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20"/>
              </w:rPr>
            </w:pPr>
            <w:r w:rsidRPr="00B9091B">
              <w:rPr>
                <w:rFonts w:ascii="Times New Roman" w:eastAsiaTheme="minorHAnsi" w:hAnsi="Times New Roman"/>
                <w:i/>
                <w:sz w:val="20"/>
              </w:rPr>
              <w:t xml:space="preserve">2. bevis om de transporter som har betydelse för bedömningen av utstationeringsfrågan, och </w:t>
            </w:r>
          </w:p>
          <w:p w14:paraId="569E4EEF"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eastAsiaTheme="minorHAnsi" w:hAnsi="Times New Roman"/>
                <w:i/>
                <w:sz w:val="20"/>
              </w:rPr>
              <w:t>3. färdskrivardata.</w:t>
            </w:r>
          </w:p>
        </w:tc>
      </w:tr>
    </w:tbl>
    <w:p w14:paraId="49A0A38A"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797C18DF" w14:textId="77777777">
        <w:tc>
          <w:tcPr>
            <w:tcW w:w="2500" w:type="pct"/>
            <w:shd w:val="clear" w:color="auto" w:fill="auto"/>
            <w:tcMar>
              <w:left w:w="0" w:type="dxa"/>
            </w:tcMar>
          </w:tcPr>
          <w:p w14:paraId="32AECFAF"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77622B49"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45 e §</w:t>
            </w:r>
          </w:p>
          <w:p w14:paraId="0C239100"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 xml:space="preserve">En förare som utför en transport som avses i 5 c, 5 d eller 5 e § ska för en kontrolltjänsteman vid en vägkontroll visa upp </w:t>
            </w:r>
          </w:p>
          <w:p w14:paraId="4B7E5BAE"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1. bevis om de transporter som har betydelse för bedömningen av utstationeringsfrågan, och</w:t>
            </w:r>
          </w:p>
          <w:p w14:paraId="49900245"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2. färdskrivardata.</w:t>
            </w:r>
          </w:p>
        </w:tc>
      </w:tr>
    </w:tbl>
    <w:p w14:paraId="747E6101"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F5C50AF" w14:textId="77777777" w:rsidR="00B9091B" w:rsidRPr="00B9091B" w:rsidRDefault="00AB59E6" w:rsidP="00B9091B">
      <w:pPr>
        <w:spacing w:line="2" w:lineRule="auto"/>
        <w:rPr>
          <w:rFonts w:ascii="Times New Roman" w:hAnsi="Times New Roman"/>
          <w:sz w:val="20"/>
        </w:rPr>
      </w:pPr>
      <w:r w:rsidRPr="00B9091B">
        <w:rPr>
          <w:rFonts w:ascii="Times New Roman" w:hAnsi="Times New Roman"/>
          <w:sz w:val="20"/>
        </w:rPr>
        <w:br w:type="page"/>
      </w:r>
    </w:p>
    <w:tbl>
      <w:tblPr>
        <w:tblW w:w="5000" w:type="pct"/>
        <w:tblCellMar>
          <w:left w:w="125" w:type="dxa"/>
          <w:right w:w="125" w:type="dxa"/>
        </w:tblCellMar>
        <w:tblLook w:val="0600" w:firstRow="0" w:lastRow="0" w:firstColumn="0" w:lastColumn="0" w:noHBand="1" w:noVBand="1"/>
      </w:tblPr>
      <w:tblGrid>
        <w:gridCol w:w="2948"/>
        <w:gridCol w:w="2949"/>
      </w:tblGrid>
      <w:tr w:rsidR="009349CA" w14:paraId="28D31AF9" w14:textId="77777777">
        <w:tc>
          <w:tcPr>
            <w:tcW w:w="2500" w:type="pct"/>
            <w:shd w:val="clear" w:color="auto" w:fill="auto"/>
            <w:tcMar>
              <w:left w:w="0" w:type="dxa"/>
            </w:tcMar>
          </w:tcPr>
          <w:p w14:paraId="03902404"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BC26A25"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u w:val="single"/>
              </w:rPr>
            </w:pPr>
            <w:r w:rsidRPr="00B9091B">
              <w:rPr>
                <w:rFonts w:ascii="Times New Roman" w:eastAsiaTheme="minorHAnsi" w:hAnsi="Times New Roman"/>
                <w:i/>
                <w:sz w:val="20"/>
                <w:u w:val="single"/>
              </w:rPr>
              <w:t xml:space="preserve">Sanktionsavgift </w:t>
            </w:r>
          </w:p>
          <w:p w14:paraId="7C6EEC39"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p>
          <w:p w14:paraId="46693E4B"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45 f §</w:t>
            </w:r>
          </w:p>
          <w:p w14:paraId="4E879930"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En sanktionsavgift ska tas ut om ett transportföretag har överträtt bestämmelsen om att på begäran visa upp en utstationerings</w:t>
            </w:r>
            <w:r w:rsidRPr="00B9091B">
              <w:rPr>
                <w:rFonts w:ascii="Times New Roman" w:eastAsiaTheme="minorHAnsi" w:hAnsi="Times New Roman"/>
                <w:i/>
                <w:iCs/>
                <w:sz w:val="20"/>
              </w:rPr>
              <w:softHyphen/>
              <w:t>deklaration i 45</w:t>
            </w:r>
            <w:r w:rsidRPr="00B9091B" w:rsidDel="00406BB7">
              <w:rPr>
                <w:rFonts w:ascii="Times New Roman" w:eastAsiaTheme="minorHAnsi" w:hAnsi="Times New Roman"/>
                <w:i/>
                <w:iCs/>
                <w:sz w:val="20"/>
              </w:rPr>
              <w:t> </w:t>
            </w:r>
            <w:r w:rsidRPr="00B9091B">
              <w:rPr>
                <w:rFonts w:ascii="Times New Roman" w:eastAsiaTheme="minorHAnsi" w:hAnsi="Times New Roman"/>
                <w:i/>
                <w:iCs/>
                <w:sz w:val="20"/>
              </w:rPr>
              <w:t xml:space="preserve">d § 1. </w:t>
            </w:r>
          </w:p>
          <w:p w14:paraId="430CAD64"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I fråga om sanktionsavgiften tillämpas 38 §.</w:t>
            </w:r>
          </w:p>
        </w:tc>
      </w:tr>
    </w:tbl>
    <w:p w14:paraId="272E327D"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45BE94F4" w14:textId="77777777">
        <w:tc>
          <w:tcPr>
            <w:tcW w:w="2500" w:type="pct"/>
            <w:shd w:val="clear" w:color="auto" w:fill="auto"/>
            <w:tcMar>
              <w:left w:w="0" w:type="dxa"/>
            </w:tcMar>
          </w:tcPr>
          <w:p w14:paraId="3253A879"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E72F33D"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45 g §</w:t>
            </w:r>
          </w:p>
          <w:p w14:paraId="2AEA375D"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När ett beslut om sanktionsavgift enligt 45 f § har fått laga kraft får det verkställas enligt utsöknings</w:t>
            </w:r>
            <w:r w:rsidRPr="00B9091B">
              <w:rPr>
                <w:rFonts w:ascii="Times New Roman" w:hAnsi="Times New Roman"/>
                <w:i/>
                <w:iCs/>
                <w:sz w:val="20"/>
              </w:rPr>
              <w:softHyphen/>
              <w:t>balken.</w:t>
            </w:r>
          </w:p>
        </w:tc>
      </w:tr>
    </w:tbl>
    <w:p w14:paraId="11A671C7"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3B652DF5" w14:textId="77777777">
        <w:tc>
          <w:tcPr>
            <w:tcW w:w="2500" w:type="pct"/>
            <w:shd w:val="clear" w:color="auto" w:fill="auto"/>
            <w:tcMar>
              <w:left w:w="0" w:type="dxa"/>
            </w:tcMar>
          </w:tcPr>
          <w:p w14:paraId="39678FC6"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5036669"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u w:val="single"/>
              </w:rPr>
            </w:pPr>
            <w:r w:rsidRPr="00B9091B">
              <w:rPr>
                <w:rFonts w:ascii="Times New Roman" w:eastAsiaTheme="minorHAnsi" w:hAnsi="Times New Roman"/>
                <w:i/>
                <w:sz w:val="20"/>
                <w:u w:val="single"/>
              </w:rPr>
              <w:t>Beställaransvar</w:t>
            </w:r>
          </w:p>
          <w:p w14:paraId="7E7CAEEB"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p>
          <w:p w14:paraId="104F7957"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45 h §</w:t>
            </w:r>
          </w:p>
          <w:p w14:paraId="53EEBDC5"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Om ett transportföretag som är etablerat i ett annat land än Sverige utför en transport med en utstationerad förare utan att en utstationerings</w:t>
            </w:r>
            <w:r w:rsidRPr="00B9091B">
              <w:rPr>
                <w:rFonts w:ascii="Times New Roman" w:eastAsiaTheme="minorHAnsi" w:hAnsi="Times New Roman"/>
                <w:i/>
                <w:iCs/>
                <w:sz w:val="20"/>
              </w:rPr>
              <w:softHyphen/>
              <w:t xml:space="preserve">deklaration har lämnats in enligt 45 b §, döms den som yrkesmässigt för egen eller annans räkning har beställt transporten till böter eller fängelse i högst ett år, om han eller hon </w:t>
            </w:r>
          </w:p>
          <w:p w14:paraId="08F30D2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1. vid tidpunkten för beställ</w:t>
            </w:r>
            <w:r w:rsidRPr="00B9091B">
              <w:rPr>
                <w:rFonts w:ascii="Times New Roman" w:eastAsiaTheme="minorHAnsi" w:hAnsi="Times New Roman"/>
                <w:i/>
                <w:iCs/>
                <w:sz w:val="20"/>
              </w:rPr>
              <w:softHyphen/>
              <w:t>ningen kände till eller hade skälig anledning att anta att föraren var utstationerad eller skulle utstatio</w:t>
            </w:r>
            <w:r w:rsidRPr="00B9091B">
              <w:rPr>
                <w:rFonts w:ascii="Times New Roman" w:eastAsiaTheme="minorHAnsi" w:hAnsi="Times New Roman"/>
                <w:i/>
                <w:iCs/>
                <w:sz w:val="20"/>
              </w:rPr>
              <w:softHyphen/>
              <w:t>neras och att en utstationerings</w:t>
            </w:r>
            <w:r w:rsidRPr="00B9091B">
              <w:rPr>
                <w:rFonts w:ascii="Times New Roman" w:eastAsiaTheme="minorHAnsi" w:hAnsi="Times New Roman"/>
                <w:i/>
                <w:iCs/>
                <w:sz w:val="20"/>
              </w:rPr>
              <w:softHyphen/>
              <w:t xml:space="preserve">deklaration inte har lämnats in eller skulle lämnas in, eller </w:t>
            </w:r>
          </w:p>
          <w:p w14:paraId="6F4B674E"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2. beställt en transport som avses i 5 b § av transportföretaget och uppsåtligen eller av oaktsamhet inte senast en dag efter det att transporten har utförts underrättat Arbetsmiljöverket om utstatio</w:t>
            </w:r>
            <w:r w:rsidRPr="00B9091B">
              <w:rPr>
                <w:rFonts w:ascii="Times New Roman" w:eastAsiaTheme="minorHAnsi" w:hAnsi="Times New Roman"/>
                <w:i/>
                <w:iCs/>
                <w:sz w:val="20"/>
              </w:rPr>
              <w:softHyphen/>
              <w:t>neringen.</w:t>
            </w:r>
          </w:p>
          <w:p w14:paraId="3AC6FDA4" w14:textId="40E3596D" w:rsidR="007D1607" w:rsidRPr="00A71B7F"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Det ska inte dömas till ansvar enligt första stycket 2 om beställaren gjort vad som skäligen kan begäras av honom eller henne för att kontrollera att en utstatio</w:t>
            </w:r>
            <w:r w:rsidRPr="00B9091B">
              <w:rPr>
                <w:rFonts w:ascii="Times New Roman" w:eastAsiaTheme="minorHAnsi" w:hAnsi="Times New Roman"/>
                <w:i/>
                <w:iCs/>
                <w:sz w:val="20"/>
              </w:rPr>
              <w:softHyphen/>
              <w:t>nerings</w:t>
            </w:r>
            <w:r w:rsidRPr="00B9091B">
              <w:rPr>
                <w:rFonts w:ascii="Times New Roman" w:eastAsiaTheme="minorHAnsi" w:hAnsi="Times New Roman"/>
                <w:i/>
                <w:iCs/>
                <w:sz w:val="20"/>
              </w:rPr>
              <w:softHyphen/>
              <w:t>deklaration har lämnats in</w:t>
            </w:r>
            <w:r w:rsidR="00A71B7F">
              <w:rPr>
                <w:rFonts w:ascii="Times New Roman" w:eastAsiaTheme="minorHAnsi" w:hAnsi="Times New Roman"/>
                <w:i/>
                <w:iCs/>
                <w:sz w:val="20"/>
              </w:rPr>
              <w:t>.</w:t>
            </w:r>
          </w:p>
        </w:tc>
      </w:tr>
    </w:tbl>
    <w:p w14:paraId="6C57C76A" w14:textId="77777777" w:rsidR="00805395" w:rsidRDefault="00545EC1"/>
    <w:tbl>
      <w:tblPr>
        <w:tblW w:w="5000" w:type="pct"/>
        <w:tblCellMar>
          <w:left w:w="125" w:type="dxa"/>
          <w:right w:w="125" w:type="dxa"/>
        </w:tblCellMar>
        <w:tblLook w:val="0600" w:firstRow="0" w:lastRow="0" w:firstColumn="0" w:lastColumn="0" w:noHBand="1" w:noVBand="1"/>
      </w:tblPr>
      <w:tblGrid>
        <w:gridCol w:w="2948"/>
        <w:gridCol w:w="2949"/>
      </w:tblGrid>
      <w:tr w:rsidR="009349CA" w14:paraId="33A0D743" w14:textId="77777777">
        <w:tc>
          <w:tcPr>
            <w:tcW w:w="2500" w:type="pct"/>
            <w:shd w:val="clear" w:color="auto" w:fill="auto"/>
            <w:tcMar>
              <w:left w:w="0" w:type="dxa"/>
            </w:tcMar>
          </w:tcPr>
          <w:p w14:paraId="59B503D9"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061948B"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u w:val="single"/>
              </w:rPr>
            </w:pPr>
            <w:r w:rsidRPr="00B9091B">
              <w:rPr>
                <w:rFonts w:ascii="Times New Roman" w:eastAsiaTheme="minorHAnsi" w:hAnsi="Times New Roman"/>
                <w:i/>
                <w:sz w:val="20"/>
                <w:u w:val="single"/>
              </w:rPr>
              <w:t xml:space="preserve">Rätt att meddela föreskrifter </w:t>
            </w:r>
          </w:p>
          <w:p w14:paraId="0A8C63E1"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p>
          <w:p w14:paraId="46E057E0"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45 i §</w:t>
            </w:r>
          </w:p>
          <w:p w14:paraId="2797FB80"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Regeringen får meddela före</w:t>
            </w:r>
            <w:r w:rsidRPr="00B9091B">
              <w:rPr>
                <w:rFonts w:ascii="Times New Roman" w:eastAsiaTheme="minorHAnsi" w:hAnsi="Times New Roman"/>
                <w:i/>
                <w:iCs/>
                <w:sz w:val="20"/>
              </w:rPr>
              <w:softHyphen/>
              <w:t xml:space="preserve">skrifter om vilka uppgifter en utstationeringsdeklaration ska innehålla. </w:t>
            </w:r>
          </w:p>
          <w:p w14:paraId="0C983026"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Regeringen får meddela ytter</w:t>
            </w:r>
            <w:r w:rsidRPr="00B9091B">
              <w:rPr>
                <w:rFonts w:ascii="Times New Roman" w:eastAsiaTheme="minorHAnsi" w:hAnsi="Times New Roman"/>
                <w:i/>
                <w:iCs/>
                <w:sz w:val="20"/>
              </w:rPr>
              <w:softHyphen/>
              <w:t>ligare föreskrifter om sanktions</w:t>
            </w:r>
            <w:r w:rsidRPr="00B9091B">
              <w:rPr>
                <w:rFonts w:ascii="Times New Roman" w:eastAsiaTheme="minorHAnsi" w:hAnsi="Times New Roman"/>
                <w:i/>
                <w:iCs/>
                <w:sz w:val="20"/>
              </w:rPr>
              <w:softHyphen/>
              <w:t>avgifter enligt 45 f §.</w:t>
            </w:r>
          </w:p>
          <w:p w14:paraId="457BE2B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 xml:space="preserve">Regeringen eller den myndighet som regeringen bestämmer får meddela ytterligare föreskrifter om </w:t>
            </w:r>
          </w:p>
          <w:p w14:paraId="3CB485AE"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1. inlämning av utstationerings</w:t>
            </w:r>
            <w:r w:rsidRPr="00B9091B">
              <w:rPr>
                <w:rFonts w:ascii="Times New Roman" w:eastAsiaTheme="minorHAnsi" w:hAnsi="Times New Roman"/>
                <w:i/>
                <w:iCs/>
                <w:sz w:val="20"/>
              </w:rPr>
              <w:softHyphen/>
              <w:t xml:space="preserve">deklaration och anmälan om ändrade uppgifter enligt 45 b §, </w:t>
            </w:r>
          </w:p>
          <w:p w14:paraId="747934D5"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20"/>
              </w:rPr>
            </w:pPr>
            <w:r w:rsidRPr="00B9091B">
              <w:rPr>
                <w:rFonts w:ascii="Times New Roman" w:eastAsiaTheme="minorHAnsi" w:hAnsi="Times New Roman"/>
                <w:i/>
                <w:iCs/>
                <w:sz w:val="20"/>
              </w:rPr>
              <w:t>2. inlämning av dokumentation enligt 45 c §, och</w:t>
            </w:r>
          </w:p>
          <w:p w14:paraId="68ECBA4D"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eastAsiaTheme="minorHAnsi" w:hAnsi="Times New Roman"/>
                <w:i/>
                <w:iCs/>
                <w:sz w:val="20"/>
              </w:rPr>
              <w:t>3. tillhandahållande av doku</w:t>
            </w:r>
            <w:r w:rsidRPr="00B9091B">
              <w:rPr>
                <w:rFonts w:ascii="Times New Roman" w:eastAsiaTheme="minorHAnsi" w:hAnsi="Times New Roman"/>
                <w:i/>
                <w:iCs/>
                <w:sz w:val="20"/>
              </w:rPr>
              <w:softHyphen/>
              <w:t>mentation vid vägkontroller enligt 45 d och 45 e §§.</w:t>
            </w:r>
          </w:p>
        </w:tc>
      </w:tr>
    </w:tbl>
    <w:p w14:paraId="0014F0CA" w14:textId="77777777" w:rsidR="00B9091B" w:rsidRPr="00B9091B" w:rsidRDefault="00AB59E6" w:rsidP="00B9091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B9091B">
        <w:rPr>
          <w:rFonts w:ascii="Times New Roman" w:hAnsi="Times New Roman"/>
          <w:spacing w:val="34"/>
          <w:sz w:val="20"/>
          <w:u w:val="single"/>
        </w:rPr>
        <w:t>                      </w:t>
      </w:r>
    </w:p>
    <w:p w14:paraId="3E6621D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1. Denna lag träder i kraft den 21 augusti 2023 i fråga om 5 f § och i övrigt den 15 juni 2022.</w:t>
      </w:r>
    </w:p>
    <w:p w14:paraId="79920688" w14:textId="77777777" w:rsidR="00B9091B" w:rsidRDefault="00AB59E6" w:rsidP="00B9091B">
      <w:pPr>
        <w:pStyle w:val="Brdtextmedindrag"/>
        <w:sectPr w:rsidR="00B9091B"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r w:rsidRPr="00B9091B">
        <w:t>2. De nya bestämmelserna i 5 c–5 e och 45 a–45 h §§ ska inte tillämpas på utstationering som har påbörjats före ikraft</w:t>
      </w:r>
      <w:r w:rsidRPr="00B9091B">
        <w:softHyphen/>
        <w:t>trädandet</w:t>
      </w:r>
      <w:r>
        <w:t>.</w:t>
      </w:r>
    </w:p>
    <w:p w14:paraId="17785A81" w14:textId="77777777" w:rsidR="00B9091B" w:rsidRPr="00B9091B" w:rsidRDefault="00AB59E6" w:rsidP="002D14B7">
      <w:pPr>
        <w:pStyle w:val="Rubrik2"/>
        <w:spacing w:before="0"/>
      </w:pPr>
      <w:bookmarkStart w:id="7" w:name="_Toc98160694"/>
      <w:r w:rsidRPr="00B9091B">
        <w:lastRenderedPageBreak/>
        <w:t>Förslag till lag om ändring i lagen (2004:629) om trängselskatt</w:t>
      </w:r>
      <w:bookmarkEnd w:id="7"/>
    </w:p>
    <w:p w14:paraId="7F34BBFC"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9091B">
        <w:rPr>
          <w:rFonts w:ascii="Times New Roman" w:hAnsi="Times New Roman"/>
          <w:sz w:val="20"/>
        </w:rPr>
        <w:t>Härigenom föreskrivs att 6 § lagen (2004:629) om trängselskatt ska ha följande lydelse.</w:t>
      </w:r>
    </w:p>
    <w:p w14:paraId="251CAA6F"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1E49A5A2" w14:textId="77777777">
        <w:tc>
          <w:tcPr>
            <w:tcW w:w="2500" w:type="pct"/>
            <w:shd w:val="clear" w:color="auto" w:fill="auto"/>
            <w:tcMar>
              <w:left w:w="0" w:type="dxa"/>
            </w:tcMar>
          </w:tcPr>
          <w:p w14:paraId="57C32FC7"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Nuvarande lydelse</w:t>
            </w:r>
          </w:p>
        </w:tc>
        <w:tc>
          <w:tcPr>
            <w:tcW w:w="2500" w:type="pct"/>
            <w:shd w:val="clear" w:color="auto" w:fill="auto"/>
            <w:tcMar>
              <w:right w:w="0" w:type="dxa"/>
            </w:tcMar>
          </w:tcPr>
          <w:p w14:paraId="760CBBC2"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Föreslagen lydelse</w:t>
            </w:r>
          </w:p>
        </w:tc>
      </w:tr>
    </w:tbl>
    <w:p w14:paraId="50F01B90" w14:textId="77777777" w:rsidR="00B9091B" w:rsidRPr="00B9091B" w:rsidRDefault="00AB59E6" w:rsidP="00B9091B">
      <w:pPr>
        <w:tabs>
          <w:tab w:val="left" w:pos="2268"/>
        </w:tabs>
        <w:overflowPunct w:val="0"/>
        <w:autoSpaceDE w:val="0"/>
        <w:autoSpaceDN w:val="0"/>
        <w:adjustRightInd w:val="0"/>
        <w:spacing w:before="230" w:after="0" w:line="240" w:lineRule="auto"/>
        <w:jc w:val="center"/>
        <w:textAlignment w:val="baseline"/>
        <w:rPr>
          <w:rFonts w:ascii="Times New Roman" w:hAnsi="Times New Roman"/>
          <w:sz w:val="20"/>
        </w:rPr>
      </w:pPr>
      <w:r w:rsidRPr="00B9091B">
        <w:rPr>
          <w:rFonts w:ascii="Times New Roman" w:hAnsi="Times New Roman"/>
          <w:sz w:val="20"/>
        </w:rPr>
        <w:t>6 §</w:t>
      </w:r>
      <w:r w:rsidRPr="00B9091B">
        <w:rPr>
          <w:rFonts w:ascii="Times New Roman" w:hAnsi="Times New Roman"/>
          <w:sz w:val="20"/>
          <w:vertAlign w:val="superscript"/>
        </w:rPr>
        <w:footnoteReference w:id="6"/>
      </w:r>
    </w:p>
    <w:p w14:paraId="265E4E03"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Skatteverket ska besluta om att undanta en viss bil från skatteplikt efter ansökan från</w:t>
      </w:r>
    </w:p>
    <w:p w14:paraId="0AE395BF"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1. den som beviljats parkeringstillstånd för rörelsehindrade enligt föreskrifter som har meddelats med stöd av lagen (1975:88) med bemyndigande att meddela föreskrifter om trafik, transporter och kommunikationer, eller</w:t>
      </w:r>
    </w:p>
    <w:p w14:paraId="57F46CE5"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2. den som beviljats motsvarande tillstånd i ett annat land inom Europeiska ekonomiska samarbetsområdet.</w:t>
      </w:r>
    </w:p>
    <w:p w14:paraId="570262FC"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Om det finns synnerliga skäl, ska ett undantag enligt första stycket gälla två bilar.</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3886AD53" w14:textId="77777777">
        <w:tc>
          <w:tcPr>
            <w:tcW w:w="2500" w:type="pct"/>
            <w:shd w:val="clear" w:color="auto" w:fill="auto"/>
            <w:tcMar>
              <w:left w:w="0" w:type="dxa"/>
            </w:tcMar>
          </w:tcPr>
          <w:p w14:paraId="119C369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Befrielse från skatteplikt enligt första eller andra stycket får inte medges om bilen enligt anteckning i vägtrafikregistret eller motsvar</w:t>
            </w:r>
            <w:r w:rsidRPr="00B9091B">
              <w:rPr>
                <w:rFonts w:ascii="Times New Roman" w:hAnsi="Times New Roman"/>
                <w:sz w:val="20"/>
              </w:rPr>
              <w:softHyphen/>
              <w:t>ande utländska register används i yrkesmässig trafik enligt Europa</w:t>
            </w:r>
            <w:r w:rsidRPr="00B9091B">
              <w:rPr>
                <w:rFonts w:ascii="Times New Roman" w:hAnsi="Times New Roman"/>
                <w:sz w:val="20"/>
              </w:rPr>
              <w:softHyphen/>
              <w:t xml:space="preserve">parlamentets och rådets förordning (EG) nr 1071/2009 av den 21 oktober 2009 om gemensamma regler beträffande de villkor som ska uppfyllas av personer som bedriver yrkesmässig trafik och om upphävande av rådets direktiv 96/26/EG, </w:t>
            </w:r>
            <w:r w:rsidRPr="00B9091B">
              <w:rPr>
                <w:rFonts w:ascii="Times New Roman" w:hAnsi="Times New Roman"/>
                <w:i/>
                <w:iCs/>
                <w:sz w:val="20"/>
              </w:rPr>
              <w:t xml:space="preserve">i den ursprungliga lydelsen </w:t>
            </w:r>
            <w:r w:rsidRPr="00B9091B">
              <w:rPr>
                <w:rFonts w:ascii="Times New Roman" w:hAnsi="Times New Roman"/>
                <w:sz w:val="20"/>
              </w:rPr>
              <w:t>eller yrkestrafiklagen (2012:210) eller i taxitrafik enligt taxitrafiklagen (2012:211).</w:t>
            </w:r>
          </w:p>
        </w:tc>
        <w:tc>
          <w:tcPr>
            <w:tcW w:w="2500" w:type="pct"/>
            <w:shd w:val="clear" w:color="auto" w:fill="auto"/>
            <w:tcMar>
              <w:right w:w="0" w:type="dxa"/>
            </w:tcMar>
          </w:tcPr>
          <w:p w14:paraId="30E6040F"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Befrielse från skatteplikt enligt första eller andra stycket får inte medges om bilen enligt anteckning i vägtrafikregistret eller motsvar</w:t>
            </w:r>
            <w:r w:rsidRPr="00B9091B">
              <w:rPr>
                <w:rFonts w:ascii="Times New Roman" w:hAnsi="Times New Roman"/>
                <w:sz w:val="20"/>
              </w:rPr>
              <w:softHyphen/>
              <w:t>ande utländska register används i yrkesmässig trafik enligt Europa</w:t>
            </w:r>
            <w:r w:rsidRPr="00B9091B">
              <w:rPr>
                <w:rFonts w:ascii="Times New Roman" w:hAnsi="Times New Roman"/>
                <w:sz w:val="20"/>
              </w:rPr>
              <w:softHyphen/>
              <w:t xml:space="preserve">parlamentets och rådets förordning (EG) nr 1071/2009 av den 21 oktober 2009 om gemensamma regler beträffande de villkor som ska uppfyllas av personer som bedriver yrkesmässig trafik och om upphävande av rådets direktiv 96/26/EG, </w:t>
            </w:r>
            <w:r w:rsidRPr="00B9091B">
              <w:rPr>
                <w:rFonts w:ascii="Times New Roman" w:hAnsi="Times New Roman"/>
                <w:i/>
                <w:iCs/>
                <w:sz w:val="20"/>
              </w:rPr>
              <w:t xml:space="preserve">i lydelsen enligt förordning (EU) 2020/1055, </w:t>
            </w:r>
            <w:r w:rsidRPr="00B9091B">
              <w:rPr>
                <w:rFonts w:ascii="Times New Roman" w:hAnsi="Times New Roman"/>
                <w:sz w:val="20"/>
              </w:rPr>
              <w:t>eller yrkestrafiklagen (2012:210) eller i taxitrafik enligt taxitrafiklagen (2012:211).</w:t>
            </w:r>
          </w:p>
        </w:tc>
      </w:tr>
    </w:tbl>
    <w:p w14:paraId="5FD1364D" w14:textId="77777777" w:rsidR="00B9091B" w:rsidRPr="00B9091B" w:rsidRDefault="00AB59E6" w:rsidP="00B9091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B9091B">
        <w:rPr>
          <w:rFonts w:ascii="Times New Roman" w:hAnsi="Times New Roman"/>
          <w:spacing w:val="34"/>
          <w:sz w:val="20"/>
          <w:u w:val="single"/>
        </w:rPr>
        <w:t>                      </w:t>
      </w:r>
    </w:p>
    <w:p w14:paraId="6E342218" w14:textId="77777777" w:rsidR="00B9091B" w:rsidRDefault="00AB59E6" w:rsidP="00B9091B">
      <w:pPr>
        <w:pStyle w:val="Brdtextmedindrag"/>
        <w:sectPr w:rsidR="00B9091B" w:rsidSect="00B9091B">
          <w:headerReference w:type="even" r:id="rId27"/>
          <w:headerReference w:type="default" r:id="rId28"/>
          <w:footerReference w:type="even" r:id="rId29"/>
          <w:footerReference w:type="default" r:id="rId30"/>
          <w:footerReference w:type="first" r:id="rId31"/>
          <w:pgSz w:w="9356" w:h="13721" w:code="9"/>
          <w:pgMar w:top="794" w:right="2438" w:bottom="1191" w:left="1021" w:header="0" w:footer="709" w:gutter="0"/>
          <w:cols w:space="708"/>
          <w:docGrid w:linePitch="360"/>
        </w:sectPr>
      </w:pPr>
      <w:r w:rsidRPr="00B9091B">
        <w:t>Denna lag träder i kraft den 15 juni 2022</w:t>
      </w:r>
      <w:r>
        <w:t>.</w:t>
      </w:r>
    </w:p>
    <w:p w14:paraId="5F4B38C5" w14:textId="77777777" w:rsidR="00B9091B" w:rsidRPr="00B9091B" w:rsidRDefault="00AB59E6" w:rsidP="002D14B7">
      <w:pPr>
        <w:pStyle w:val="Rubrik2"/>
        <w:spacing w:before="0"/>
      </w:pPr>
      <w:bookmarkStart w:id="8" w:name="_Toc98160695"/>
      <w:r w:rsidRPr="00B9091B">
        <w:lastRenderedPageBreak/>
        <w:t>Förslag till lag om ändring i lagen (2005:395) om arbetstid vid visst vägtransportarbete</w:t>
      </w:r>
      <w:bookmarkEnd w:id="8"/>
    </w:p>
    <w:p w14:paraId="63CDC0D8"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9091B">
        <w:rPr>
          <w:rFonts w:ascii="Times New Roman" w:hAnsi="Times New Roman"/>
          <w:sz w:val="20"/>
        </w:rPr>
        <w:t xml:space="preserve">Härigenom föreskrivs att 20 § lagen (2005:395) om arbetstid vid visst vägtransportarbete ska ha följande lydelse. </w:t>
      </w:r>
    </w:p>
    <w:p w14:paraId="676C1228" w14:textId="77777777" w:rsidR="00B9091B" w:rsidRPr="00B9091B" w:rsidRDefault="00545EC1" w:rsidP="00B9091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5CD74AED" w14:textId="77777777">
        <w:tc>
          <w:tcPr>
            <w:tcW w:w="2500" w:type="pct"/>
            <w:shd w:val="clear" w:color="auto" w:fill="auto"/>
            <w:tcMar>
              <w:left w:w="0" w:type="dxa"/>
            </w:tcMar>
          </w:tcPr>
          <w:p w14:paraId="380173C1"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Nuvarande lydelse</w:t>
            </w:r>
          </w:p>
        </w:tc>
        <w:tc>
          <w:tcPr>
            <w:tcW w:w="2500" w:type="pct"/>
            <w:shd w:val="clear" w:color="auto" w:fill="auto"/>
            <w:tcMar>
              <w:right w:w="0" w:type="dxa"/>
            </w:tcMar>
          </w:tcPr>
          <w:p w14:paraId="2AC28A2E"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Föreslagen lydelse</w:t>
            </w:r>
          </w:p>
        </w:tc>
      </w:tr>
    </w:tbl>
    <w:p w14:paraId="08840E80" w14:textId="77777777" w:rsidR="00B9091B" w:rsidRPr="00B9091B" w:rsidRDefault="00545EC1"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p>
    <w:p w14:paraId="4D2D04DD"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20 §</w:t>
      </w:r>
      <w:r w:rsidRPr="00B9091B">
        <w:rPr>
          <w:rFonts w:ascii="Times New Roman" w:hAnsi="Times New Roman"/>
          <w:sz w:val="20"/>
          <w:vertAlign w:val="superscript"/>
        </w:rPr>
        <w:footnoteReference w:id="7"/>
      </w:r>
    </w:p>
    <w:p w14:paraId="53206D3F"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Arbetsgivare och egenföretagare ska registrera all arbetstid som omfattas av denna lag. Registren ska bevaras hos arbetsgivaren eller egenföretagaren i minst två år efter den tidsperiod som arbetet omfattar.</w:t>
      </w:r>
    </w:p>
    <w:p w14:paraId="1E0BF75C"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Arbetsgivaren ska på begäran av arbetstagaren lämna denne en kopia av den registrerade arbetstiden. Även fackliga organisationer som företräder arbetstagare på arbetsstället har rätt att på begäran få en sådan kopia.</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382455E0" w14:textId="77777777">
        <w:tc>
          <w:tcPr>
            <w:tcW w:w="2500" w:type="pct"/>
            <w:shd w:val="clear" w:color="auto" w:fill="auto"/>
            <w:tcMar>
              <w:left w:w="0" w:type="dxa"/>
            </w:tcMar>
          </w:tcPr>
          <w:p w14:paraId="4C1D465C"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A210B45"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B9091B">
              <w:rPr>
                <w:rFonts w:ascii="Times New Roman" w:hAnsi="Times New Roman"/>
                <w:i/>
                <w:sz w:val="20"/>
              </w:rPr>
              <w:t>Regeringen eller den myndighet som regeringen bestämmer får meddela föreskrifter om registrer</w:t>
            </w:r>
            <w:r w:rsidRPr="00B9091B">
              <w:rPr>
                <w:rFonts w:ascii="Times New Roman" w:hAnsi="Times New Roman"/>
                <w:i/>
                <w:sz w:val="20"/>
              </w:rPr>
              <w:softHyphen/>
              <w:t>ing enligt första stycket.</w:t>
            </w:r>
          </w:p>
        </w:tc>
      </w:tr>
    </w:tbl>
    <w:p w14:paraId="7D857A39" w14:textId="77777777" w:rsidR="00B9091B" w:rsidRPr="00B9091B" w:rsidRDefault="00AB59E6" w:rsidP="00B9091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B9091B">
        <w:rPr>
          <w:rFonts w:ascii="Times New Roman" w:hAnsi="Times New Roman"/>
          <w:spacing w:val="34"/>
          <w:sz w:val="20"/>
          <w:u w:val="single"/>
        </w:rPr>
        <w:t>                      </w:t>
      </w:r>
    </w:p>
    <w:p w14:paraId="01ACD714" w14:textId="77777777" w:rsidR="00B9091B" w:rsidRDefault="00AB59E6" w:rsidP="00B9091B">
      <w:pPr>
        <w:pStyle w:val="Brdtextmedindrag"/>
        <w:sectPr w:rsidR="00B9091B" w:rsidSect="00B9091B">
          <w:headerReference w:type="even" r:id="rId32"/>
          <w:headerReference w:type="default" r:id="rId33"/>
          <w:footerReference w:type="even" r:id="rId34"/>
          <w:footerReference w:type="default" r:id="rId35"/>
          <w:footerReference w:type="first" r:id="rId36"/>
          <w:pgSz w:w="9356" w:h="13721" w:code="9"/>
          <w:pgMar w:top="794" w:right="2438" w:bottom="1191" w:left="1021" w:header="0" w:footer="709" w:gutter="0"/>
          <w:cols w:space="708"/>
          <w:docGrid w:linePitch="360"/>
        </w:sectPr>
      </w:pPr>
      <w:r w:rsidRPr="00B9091B">
        <w:t>Denna lag träder i kraft den 15 juni 2022</w:t>
      </w:r>
      <w:r>
        <w:t>.</w:t>
      </w:r>
    </w:p>
    <w:p w14:paraId="6E0F8F72" w14:textId="77777777" w:rsidR="00B9091B" w:rsidRPr="00B9091B" w:rsidRDefault="00AB59E6" w:rsidP="002D14B7">
      <w:pPr>
        <w:pStyle w:val="Rubrik2"/>
        <w:spacing w:before="0"/>
      </w:pPr>
      <w:bookmarkStart w:id="9" w:name="_Toc98160696"/>
      <w:r w:rsidRPr="00B9091B">
        <w:lastRenderedPageBreak/>
        <w:t>Förslag till lag om ändring i yrkestrafiklagen (2012:210)</w:t>
      </w:r>
      <w:bookmarkEnd w:id="9"/>
    </w:p>
    <w:p w14:paraId="65FEF9A1"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9091B">
        <w:rPr>
          <w:rFonts w:ascii="Times New Roman" w:hAnsi="Times New Roman"/>
          <w:sz w:val="20"/>
        </w:rPr>
        <w:t>Härigenom föreskrivs i fråga om yrkestrafiklagen (2012:210)</w:t>
      </w:r>
    </w:p>
    <w:p w14:paraId="01BB8104"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i/>
          <w:iCs/>
          <w:sz w:val="20"/>
        </w:rPr>
        <w:t xml:space="preserve">dels </w:t>
      </w:r>
      <w:r w:rsidRPr="00B9091B">
        <w:rPr>
          <w:rFonts w:ascii="Times New Roman" w:hAnsi="Times New Roman"/>
          <w:sz w:val="20"/>
        </w:rPr>
        <w:t>att</w:t>
      </w:r>
      <w:r w:rsidRPr="00B9091B">
        <w:rPr>
          <w:rFonts w:ascii="Times New Roman" w:hAnsi="Times New Roman"/>
          <w:i/>
          <w:iCs/>
          <w:sz w:val="20"/>
        </w:rPr>
        <w:t xml:space="preserve"> </w:t>
      </w:r>
      <w:r w:rsidRPr="00B9091B">
        <w:rPr>
          <w:rFonts w:ascii="Times New Roman" w:hAnsi="Times New Roman"/>
          <w:sz w:val="20"/>
        </w:rPr>
        <w:t>2 kap. 7 § och 4 kap. 3 § ska upphöra att gälla,</w:t>
      </w:r>
    </w:p>
    <w:p w14:paraId="11511CAB"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i/>
          <w:iCs/>
          <w:sz w:val="20"/>
        </w:rPr>
        <w:t>dels</w:t>
      </w:r>
      <w:r w:rsidRPr="00B9091B">
        <w:rPr>
          <w:rFonts w:ascii="Times New Roman" w:hAnsi="Times New Roman"/>
          <w:sz w:val="20"/>
        </w:rPr>
        <w:t xml:space="preserve"> att 2 kap. 2, 4 och 5 §§, 4 kap. 1, 2 och 4 §§, 5 kap. 1 och 5 §§ och 7 kap. 3 § ska ha följande lydelse, </w:t>
      </w:r>
    </w:p>
    <w:p w14:paraId="6FC59806"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i/>
          <w:iCs/>
          <w:sz w:val="20"/>
        </w:rPr>
        <w:t>dels</w:t>
      </w:r>
      <w:r w:rsidRPr="00B9091B">
        <w:rPr>
          <w:rFonts w:ascii="Times New Roman" w:hAnsi="Times New Roman"/>
          <w:sz w:val="20"/>
        </w:rPr>
        <w:t xml:space="preserve"> att det ska införas tre nya paragrafer, 2 kap. 5 a och 5 b §§ och 7 kap. 4 §, och närmast före 2 kap. 5 a § en ny rubrik av följande lydelse. </w:t>
      </w:r>
    </w:p>
    <w:p w14:paraId="0A660F1A"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2ACF492E" w14:textId="77777777">
        <w:tc>
          <w:tcPr>
            <w:tcW w:w="2500" w:type="pct"/>
            <w:shd w:val="clear" w:color="auto" w:fill="auto"/>
            <w:tcMar>
              <w:left w:w="0" w:type="dxa"/>
            </w:tcMar>
          </w:tcPr>
          <w:p w14:paraId="085E01BC"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Nuvarande lydelse</w:t>
            </w:r>
          </w:p>
        </w:tc>
        <w:tc>
          <w:tcPr>
            <w:tcW w:w="2500" w:type="pct"/>
            <w:shd w:val="clear" w:color="auto" w:fill="auto"/>
            <w:tcMar>
              <w:right w:w="0" w:type="dxa"/>
            </w:tcMar>
          </w:tcPr>
          <w:p w14:paraId="19753FFF"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Föreslagen lydelse</w:t>
            </w:r>
          </w:p>
        </w:tc>
      </w:tr>
    </w:tbl>
    <w:p w14:paraId="1C4D3BA3" w14:textId="77777777" w:rsidR="00B9091B" w:rsidRPr="00B9091B" w:rsidRDefault="00AB59E6" w:rsidP="00B9091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B9091B">
        <w:rPr>
          <w:rFonts w:ascii="Times New Roman" w:hAnsi="Times New Roman"/>
          <w:b/>
          <w:sz w:val="20"/>
        </w:rPr>
        <w:t>2 kap.</w:t>
      </w:r>
    </w:p>
    <w:p w14:paraId="59F5942F"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2 §</w:t>
      </w:r>
    </w:p>
    <w:p w14:paraId="3D42C337"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Vilka som omfattas av prövningen i fråga om kravet på gott anseende framgår av artikel 6.1 i förordning (EG) nr 1071/2009.</w:t>
      </w:r>
    </w:p>
    <w:p w14:paraId="4547DD49"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Därutöver ska prövningen i fråga om en privaträttslig juridisk person eller en näringsidkare som är bosatt utanför Europeiska ekonomiska samarbetsområdet (EES) avse följande personer:</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6D37213B" w14:textId="77777777" w:rsidTr="007D1607">
        <w:tc>
          <w:tcPr>
            <w:tcW w:w="2500" w:type="pct"/>
            <w:shd w:val="clear" w:color="auto" w:fill="auto"/>
            <w:tcMar>
              <w:left w:w="0" w:type="dxa"/>
            </w:tcMar>
          </w:tcPr>
          <w:p w14:paraId="71011E38"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1. </w:t>
            </w:r>
            <w:r w:rsidRPr="00AB452C">
              <w:rPr>
                <w:rFonts w:ascii="Times New Roman" w:hAnsi="Times New Roman"/>
                <w:i/>
                <w:iCs/>
                <w:sz w:val="20"/>
              </w:rPr>
              <w:t>den</w:t>
            </w:r>
            <w:r w:rsidRPr="00B9091B">
              <w:rPr>
                <w:rFonts w:ascii="Times New Roman" w:hAnsi="Times New Roman"/>
                <w:i/>
                <w:iCs/>
                <w:sz w:val="20"/>
              </w:rPr>
              <w:t xml:space="preserve"> verkställande direktören och </w:t>
            </w:r>
            <w:r w:rsidRPr="00AB452C">
              <w:rPr>
                <w:rFonts w:ascii="Times New Roman" w:hAnsi="Times New Roman"/>
                <w:sz w:val="20"/>
              </w:rPr>
              <w:t>annan</w:t>
            </w:r>
            <w:r w:rsidRPr="00B9091B">
              <w:rPr>
                <w:rFonts w:ascii="Times New Roman" w:hAnsi="Times New Roman"/>
                <w:sz w:val="20"/>
              </w:rPr>
              <w:t xml:space="preserve"> som genom en ledande ställning eller på annat sätt har ett bestämmande inflytande över verksamheten,</w:t>
            </w:r>
          </w:p>
        </w:tc>
        <w:tc>
          <w:tcPr>
            <w:tcW w:w="2500" w:type="pct"/>
            <w:shd w:val="clear" w:color="auto" w:fill="auto"/>
            <w:tcMar>
              <w:right w:w="0" w:type="dxa"/>
            </w:tcMar>
          </w:tcPr>
          <w:p w14:paraId="52F14F57" w14:textId="07FAD45B"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1. </w:t>
            </w:r>
            <w:r>
              <w:rPr>
                <w:rFonts w:ascii="Times New Roman" w:hAnsi="Times New Roman"/>
                <w:i/>
                <w:iCs/>
                <w:sz w:val="20"/>
              </w:rPr>
              <w:t xml:space="preserve">någon </w:t>
            </w:r>
            <w:r w:rsidRPr="00AB452C">
              <w:rPr>
                <w:rFonts w:ascii="Times New Roman" w:hAnsi="Times New Roman"/>
                <w:sz w:val="20"/>
              </w:rPr>
              <w:t>annan</w:t>
            </w:r>
            <w:r>
              <w:rPr>
                <w:rFonts w:ascii="Times New Roman" w:hAnsi="Times New Roman"/>
                <w:i/>
                <w:iCs/>
                <w:sz w:val="20"/>
              </w:rPr>
              <w:t xml:space="preserve"> </w:t>
            </w:r>
            <w:r w:rsidRPr="00B9091B">
              <w:rPr>
                <w:rFonts w:ascii="Times New Roman" w:hAnsi="Times New Roman"/>
                <w:sz w:val="20"/>
              </w:rPr>
              <w:t>som genom en ledande ställning eller på annat sätt har ett bestämmande inflytande över verksamheten,</w:t>
            </w:r>
          </w:p>
        </w:tc>
      </w:tr>
    </w:tbl>
    <w:p w14:paraId="0562C9AC"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2. de styrelseledamöter och styrelsesuppleanter som till följd av eget eller närståendes ekonomiska intresse har en väsentlig gemenskap med den juridiska personen som är grundad på andelsrätt eller därmed jämförligt ekonomiskt intresse, och</w:t>
      </w:r>
    </w:p>
    <w:p w14:paraId="39DF8734"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3. bolagsmännen i kommanditbolag eller andra handelsbolag.</w:t>
      </w:r>
    </w:p>
    <w:p w14:paraId="4F52A6D0"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Som närstående till en styrelseledamot eller en styrelsesuppleant anses den som enligt 4 kap. 3 § första stycket konkurslagen (1987:672) är att anse som närstående till gäldenären.</w:t>
      </w:r>
    </w:p>
    <w:p w14:paraId="30D659FF"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A475CB6"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4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7702C51F" w14:textId="77777777">
        <w:tc>
          <w:tcPr>
            <w:tcW w:w="2500" w:type="pct"/>
            <w:shd w:val="clear" w:color="auto" w:fill="auto"/>
            <w:tcMar>
              <w:left w:w="0" w:type="dxa"/>
            </w:tcMar>
          </w:tcPr>
          <w:p w14:paraId="0EBC7A20"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 xml:space="preserve">Vid prövningen av om ett företag, en trafikansvarig eller någon som anges i 2 § andra stycket eller 3 § uppfyller kravet på gott anseende ska </w:t>
            </w:r>
            <w:r w:rsidRPr="00B9091B">
              <w:rPr>
                <w:rFonts w:ascii="Times New Roman" w:hAnsi="Times New Roman"/>
                <w:i/>
                <w:iCs/>
                <w:sz w:val="20"/>
              </w:rPr>
              <w:t>viljan och förmågan att fullgöra sina skyldigheter mot det allmänna,</w:t>
            </w:r>
            <w:r w:rsidRPr="00B9091B">
              <w:rPr>
                <w:rFonts w:ascii="Times New Roman" w:hAnsi="Times New Roman"/>
                <w:sz w:val="20"/>
              </w:rPr>
              <w:t xml:space="preserve"> laglydnad </w:t>
            </w:r>
            <w:r w:rsidRPr="00B9091B">
              <w:rPr>
                <w:rFonts w:ascii="Times New Roman" w:hAnsi="Times New Roman"/>
                <w:i/>
                <w:iCs/>
                <w:sz w:val="20"/>
              </w:rPr>
              <w:t>i övrigt</w:t>
            </w:r>
            <w:r w:rsidRPr="00B9091B">
              <w:rPr>
                <w:rFonts w:ascii="Times New Roman" w:hAnsi="Times New Roman"/>
                <w:sz w:val="20"/>
              </w:rPr>
              <w:t xml:space="preserve"> och andra omständigheter av betydelse beaktas.</w:t>
            </w:r>
          </w:p>
        </w:tc>
        <w:tc>
          <w:tcPr>
            <w:tcW w:w="2500" w:type="pct"/>
            <w:shd w:val="clear" w:color="auto" w:fill="auto"/>
            <w:tcMar>
              <w:right w:w="0" w:type="dxa"/>
            </w:tcMar>
          </w:tcPr>
          <w:p w14:paraId="6FA5E674"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Vid prövningen av om ett företag, en trafikansvarig</w:t>
            </w:r>
            <w:r w:rsidRPr="00B9091B">
              <w:rPr>
                <w:rFonts w:ascii="Times New Roman" w:hAnsi="Times New Roman"/>
                <w:i/>
                <w:iCs/>
                <w:sz w:val="20"/>
              </w:rPr>
              <w:t>, en verkställande direktör</w:t>
            </w:r>
            <w:r w:rsidRPr="00B9091B">
              <w:rPr>
                <w:rFonts w:ascii="Times New Roman" w:hAnsi="Times New Roman"/>
                <w:sz w:val="20"/>
              </w:rPr>
              <w:t xml:space="preserve"> eller någon som anges i 2 § andra stycket eller 3 § uppfyller kravet på gott anseende ska lag</w:t>
            </w:r>
            <w:r w:rsidRPr="00B9091B">
              <w:rPr>
                <w:rFonts w:ascii="Times New Roman" w:hAnsi="Times New Roman"/>
                <w:sz w:val="20"/>
              </w:rPr>
              <w:softHyphen/>
              <w:t>lydnad och andra omständigheter av betydelse beaktas.</w:t>
            </w:r>
          </w:p>
        </w:tc>
      </w:tr>
    </w:tbl>
    <w:p w14:paraId="332FCF34"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Kravet på gott anseende anses inte uppfyllt av den som har</w:t>
      </w:r>
    </w:p>
    <w:p w14:paraId="4C2CCAC4"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1. dömts för eller på annat sätt påförts en sanktion för en eller flera allvarliga eller upprepade överträdelser av bestämmelser inom de områden som anges i artikel 6.1 tredje stycket i förordning (EG) nr 1071/2009, eller</w:t>
      </w:r>
    </w:p>
    <w:p w14:paraId="6D6BA8FA"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2. i annat fall dömts för ett allvarligt brott, inräknat ett allvarligt ekonomiskt brott.</w:t>
      </w:r>
    </w:p>
    <w:p w14:paraId="563E6E9D"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426572D"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5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40513DA8" w14:textId="77777777" w:rsidTr="007D1607">
        <w:tc>
          <w:tcPr>
            <w:tcW w:w="2500" w:type="pct"/>
            <w:shd w:val="clear" w:color="auto" w:fill="auto"/>
            <w:tcMar>
              <w:left w:w="0" w:type="dxa"/>
            </w:tcMar>
          </w:tcPr>
          <w:p w14:paraId="3DEB2088"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Om en ansökan om tillstånd avslås på grund av omständigheter som avses i 4 § ska en tid på lägst sex månader och högst fem år bestämmas, under vilken den prövade ska anses olämplig att bedriva yrkesmässig trafik.</w:t>
            </w:r>
          </w:p>
        </w:tc>
        <w:tc>
          <w:tcPr>
            <w:tcW w:w="2500" w:type="pct"/>
            <w:shd w:val="clear" w:color="auto" w:fill="auto"/>
            <w:tcMar>
              <w:right w:w="0" w:type="dxa"/>
            </w:tcMar>
          </w:tcPr>
          <w:p w14:paraId="004BCA5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 xml:space="preserve">Om en ansökan om tillstånd avslås på grund av omständigheter som avses i 4 § ska en tid på lägst sex månader och högst fem år bestämmas, under vilken den prövade ska anses olämplig att bedriva yrkesmässig trafik </w:t>
            </w:r>
            <w:r w:rsidRPr="00B9091B">
              <w:rPr>
                <w:rFonts w:ascii="Times New Roman" w:hAnsi="Times New Roman"/>
                <w:i/>
                <w:iCs/>
                <w:sz w:val="20"/>
              </w:rPr>
              <w:t xml:space="preserve">(olämplighetstid). </w:t>
            </w:r>
            <w:r>
              <w:rPr>
                <w:rFonts w:ascii="Times New Roman" w:hAnsi="Times New Roman"/>
                <w:i/>
                <w:iCs/>
                <w:sz w:val="20"/>
              </w:rPr>
              <w:t xml:space="preserve">En ansökan får dock avslås </w:t>
            </w:r>
            <w:r w:rsidRPr="00B9091B">
              <w:rPr>
                <w:rFonts w:ascii="Times New Roman" w:hAnsi="Times New Roman"/>
                <w:i/>
                <w:iCs/>
                <w:sz w:val="20"/>
              </w:rPr>
              <w:t>utan att en olämplighetstid bestäms, om det finns särskilda skäl.</w:t>
            </w:r>
            <w:r w:rsidRPr="00B9091B">
              <w:rPr>
                <w:rFonts w:ascii="Times New Roman" w:hAnsi="Times New Roman"/>
                <w:sz w:val="20"/>
              </w:rPr>
              <w:t xml:space="preserve"> </w:t>
            </w:r>
          </w:p>
        </w:tc>
      </w:tr>
      <w:tr w:rsidR="009349CA" w14:paraId="07B73891" w14:textId="77777777">
        <w:tc>
          <w:tcPr>
            <w:tcW w:w="2500" w:type="pct"/>
            <w:shd w:val="clear" w:color="auto" w:fill="auto"/>
            <w:tcMar>
              <w:left w:w="0" w:type="dxa"/>
            </w:tcMar>
          </w:tcPr>
          <w:p w14:paraId="0718B90E"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5A7FFC77" w14:textId="77777777" w:rsidR="00B9091B" w:rsidRPr="00B9091B" w:rsidRDefault="00AB59E6" w:rsidP="00B9091B">
            <w:pPr>
              <w:keepNext/>
              <w:tabs>
                <w:tab w:val="left" w:pos="907"/>
              </w:tabs>
              <w:spacing w:before="320" w:after="80" w:line="210" w:lineRule="exact"/>
              <w:rPr>
                <w:rFonts w:ascii="Times New Roman" w:eastAsiaTheme="minorHAnsi" w:hAnsi="Times New Roman" w:cstheme="minorBidi"/>
                <w:b/>
                <w:i/>
                <w:iCs/>
                <w:sz w:val="20"/>
                <w:szCs w:val="22"/>
              </w:rPr>
            </w:pPr>
            <w:r w:rsidRPr="00B9091B">
              <w:rPr>
                <w:rFonts w:ascii="Times New Roman" w:eastAsiaTheme="minorHAnsi" w:hAnsi="Times New Roman" w:cstheme="minorBidi"/>
                <w:b/>
                <w:i/>
                <w:iCs/>
                <w:sz w:val="20"/>
                <w:szCs w:val="22"/>
              </w:rPr>
              <w:t>Krav på ekonomiska resurser</w:t>
            </w:r>
          </w:p>
          <w:p w14:paraId="7B054BC6"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5 a §</w:t>
            </w:r>
          </w:p>
          <w:p w14:paraId="1538F660" w14:textId="5B4AC106" w:rsidR="00B9091B" w:rsidRPr="00B9091B"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Vid prövningen av om ett företag uppfyller kravet på ekonomiska resurser</w:t>
            </w:r>
            <w:r>
              <w:rPr>
                <w:rFonts w:ascii="Times New Roman" w:hAnsi="Times New Roman"/>
                <w:i/>
                <w:iCs/>
                <w:sz w:val="20"/>
              </w:rPr>
              <w:t xml:space="preserve"> </w:t>
            </w:r>
            <w:r w:rsidRPr="00AB452C">
              <w:rPr>
                <w:rFonts w:ascii="Times New Roman" w:hAnsi="Times New Roman"/>
                <w:i/>
                <w:iCs/>
                <w:sz w:val="20"/>
              </w:rPr>
              <w:t>enligt artikel 3.1</w:t>
            </w:r>
            <w:r>
              <w:rPr>
                <w:rFonts w:ascii="Times New Roman" w:hAnsi="Times New Roman"/>
                <w:i/>
                <w:iCs/>
                <w:sz w:val="20"/>
              </w:rPr>
              <w:t> </w:t>
            </w:r>
            <w:r w:rsidRPr="00AB452C">
              <w:rPr>
                <w:rFonts w:ascii="Times New Roman" w:hAnsi="Times New Roman"/>
                <w:i/>
                <w:iCs/>
                <w:sz w:val="20"/>
              </w:rPr>
              <w:t>c i förordning (EG) nr 1071/2009</w:t>
            </w:r>
            <w:r w:rsidRPr="00B9091B">
              <w:rPr>
                <w:rFonts w:ascii="Times New Roman" w:hAnsi="Times New Roman"/>
                <w:i/>
                <w:iCs/>
                <w:sz w:val="20"/>
              </w:rPr>
              <w:t>, ska viljan och förmågan hos företaget, den trafikansvarige, den verk</w:t>
            </w:r>
            <w:r>
              <w:rPr>
                <w:rFonts w:ascii="Times New Roman" w:hAnsi="Times New Roman"/>
                <w:i/>
                <w:iCs/>
                <w:sz w:val="20"/>
              </w:rPr>
              <w:softHyphen/>
            </w:r>
            <w:r w:rsidRPr="00B9091B">
              <w:rPr>
                <w:rFonts w:ascii="Times New Roman" w:hAnsi="Times New Roman"/>
                <w:i/>
                <w:iCs/>
                <w:sz w:val="20"/>
              </w:rPr>
              <w:t>ställande direktören och dem som anges i 2 § andra stycket att fullgöra sina skyldigheter mot det allmänna beaktas.</w:t>
            </w:r>
          </w:p>
          <w:p w14:paraId="455075B3"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B9091B">
              <w:rPr>
                <w:rFonts w:ascii="Times New Roman" w:hAnsi="Times New Roman"/>
                <w:i/>
                <w:iCs/>
                <w:sz w:val="20"/>
              </w:rPr>
              <w:t>Om den trafikansvarige, den verkställande direktören eller någon av dem som anges i 2 § andra stycket byts ut eller om det tillkommer någon sådan person, ska viljan och förmågan hos den nya personen att fullgöra sina skyldig</w:t>
            </w:r>
            <w:r w:rsidRPr="00B9091B">
              <w:rPr>
                <w:rFonts w:ascii="Times New Roman" w:hAnsi="Times New Roman"/>
                <w:i/>
                <w:iCs/>
                <w:sz w:val="20"/>
              </w:rPr>
              <w:softHyphen/>
              <w:t>heter mot det allmänna prövas.</w:t>
            </w:r>
          </w:p>
        </w:tc>
      </w:tr>
    </w:tbl>
    <w:p w14:paraId="79FFCB91"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1B01C0AF" w14:textId="77777777" w:rsidTr="007D1607">
        <w:tc>
          <w:tcPr>
            <w:tcW w:w="2500" w:type="pct"/>
            <w:shd w:val="clear" w:color="auto" w:fill="auto"/>
            <w:tcMar>
              <w:left w:w="0" w:type="dxa"/>
            </w:tcMar>
          </w:tcPr>
          <w:p w14:paraId="65317501"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3562A6F8"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5 b §</w:t>
            </w:r>
          </w:p>
          <w:p w14:paraId="24AC3862"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B9091B">
              <w:rPr>
                <w:rFonts w:ascii="Times New Roman" w:hAnsi="Times New Roman"/>
                <w:i/>
                <w:sz w:val="20"/>
              </w:rPr>
              <w:t>Ett företag ska förfoga över kapital och reserver enligt artikel 7.1 i förord</w:t>
            </w:r>
            <w:r w:rsidRPr="00B9091B">
              <w:rPr>
                <w:rFonts w:ascii="Times New Roman" w:hAnsi="Times New Roman"/>
                <w:i/>
                <w:sz w:val="20"/>
              </w:rPr>
              <w:softHyphen/>
              <w:t xml:space="preserve">ning (EG) nr 1071/2009  </w:t>
            </w:r>
            <w:r w:rsidRPr="00B9091B">
              <w:t xml:space="preserve"> </w:t>
            </w:r>
            <w:r w:rsidRPr="00B9091B">
              <w:rPr>
                <w:rFonts w:ascii="Times New Roman" w:hAnsi="Times New Roman"/>
                <w:i/>
                <w:sz w:val="20"/>
              </w:rPr>
              <w:t xml:space="preserve">till ett värde av minst </w:t>
            </w:r>
          </w:p>
          <w:p w14:paraId="7DFBDB98" w14:textId="5411D914" w:rsidR="00B9091B" w:rsidRPr="00B9091B"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B9091B">
              <w:rPr>
                <w:rFonts w:ascii="Times New Roman" w:hAnsi="Times New Roman"/>
                <w:i/>
                <w:sz w:val="20"/>
              </w:rPr>
              <w:t xml:space="preserve">– 9 000 euro för det första </w:t>
            </w:r>
            <w:r>
              <w:rPr>
                <w:rFonts w:ascii="Times New Roman" w:hAnsi="Times New Roman"/>
                <w:i/>
                <w:sz w:val="20"/>
              </w:rPr>
              <w:t xml:space="preserve">motordrivna </w:t>
            </w:r>
            <w:r w:rsidRPr="00B9091B">
              <w:rPr>
                <w:rFonts w:ascii="Times New Roman" w:hAnsi="Times New Roman"/>
                <w:i/>
                <w:sz w:val="20"/>
              </w:rPr>
              <w:t>fordon som används i verksam</w:t>
            </w:r>
            <w:r w:rsidRPr="00B9091B">
              <w:rPr>
                <w:rFonts w:ascii="Times New Roman" w:hAnsi="Times New Roman"/>
                <w:i/>
                <w:sz w:val="20"/>
              </w:rPr>
              <w:softHyphen/>
              <w:t xml:space="preserve">heten, och </w:t>
            </w:r>
          </w:p>
          <w:p w14:paraId="422447CF" w14:textId="14410EF9" w:rsidR="007D1607" w:rsidRPr="00A71B7F"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B9091B">
              <w:rPr>
                <w:rFonts w:ascii="Times New Roman" w:hAnsi="Times New Roman"/>
                <w:i/>
                <w:sz w:val="20"/>
              </w:rPr>
              <w:t xml:space="preserve">– 5 000 euro för varje ytterligare </w:t>
            </w:r>
            <w:r>
              <w:rPr>
                <w:rFonts w:ascii="Times New Roman" w:hAnsi="Times New Roman"/>
                <w:i/>
                <w:sz w:val="20"/>
              </w:rPr>
              <w:t xml:space="preserve">sådant </w:t>
            </w:r>
            <w:r w:rsidRPr="00B9091B">
              <w:rPr>
                <w:rFonts w:ascii="Times New Roman" w:hAnsi="Times New Roman"/>
                <w:i/>
                <w:sz w:val="20"/>
              </w:rPr>
              <w:t>fordon som används.</w:t>
            </w:r>
          </w:p>
        </w:tc>
      </w:tr>
    </w:tbl>
    <w:p w14:paraId="2F1B7AFE" w14:textId="39F59CEC" w:rsidR="004C20CF"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1E91E958" w14:textId="77777777" w:rsidR="004C20CF" w:rsidRDefault="00AB59E6">
      <w:pPr>
        <w:spacing w:line="2" w:lineRule="auto"/>
        <w:rPr>
          <w:rFonts w:ascii="Times New Roman" w:hAnsi="Times New Roman"/>
          <w:sz w:val="20"/>
        </w:rPr>
      </w:pPr>
      <w:r>
        <w:rPr>
          <w:rFonts w:ascii="Times New Roman" w:hAnsi="Times New Roman"/>
          <w:sz w:val="20"/>
        </w:rPr>
        <w:br w:type="page"/>
      </w:r>
    </w:p>
    <w:p w14:paraId="2D49C148" w14:textId="77777777" w:rsidR="009349CA" w:rsidRDefault="00AB59E6">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b/>
          <w:sz w:val="20"/>
        </w:rPr>
      </w:pPr>
      <w:r w:rsidRPr="00B9091B">
        <w:rPr>
          <w:rFonts w:ascii="Times New Roman" w:hAnsi="Times New Roman"/>
          <w:b/>
          <w:sz w:val="20"/>
        </w:rPr>
        <w:lastRenderedPageBreak/>
        <w:t>4 kap.</w:t>
      </w:r>
    </w:p>
    <w:p w14:paraId="55C043EA"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1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0188BA7B" w14:textId="77777777" w:rsidTr="007D1607">
        <w:tc>
          <w:tcPr>
            <w:tcW w:w="2500" w:type="pct"/>
            <w:shd w:val="clear" w:color="auto" w:fill="auto"/>
            <w:tcMar>
              <w:left w:w="0" w:type="dxa"/>
            </w:tcMar>
          </w:tcPr>
          <w:p w14:paraId="4BFA503C"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 xml:space="preserve">Om ett tillstånd att bedriva yrkesmässig trafik återkallas enligt artikel 13 i förordning (EG) nr 1071/2009 på grund av att någon som prövats enligt 2 kap. 2 § andra stycket eller 3 § inte längre uppfyller kravet på gott anseende enligt 2 kap. 4 §, ska den </w:t>
            </w:r>
            <w:r w:rsidRPr="00AB452C">
              <w:rPr>
                <w:rFonts w:ascii="Times New Roman" w:hAnsi="Times New Roman"/>
                <w:i/>
                <w:iCs/>
                <w:sz w:val="20"/>
              </w:rPr>
              <w:t>behöriga myndigheten förklara den prövade</w:t>
            </w:r>
            <w:r w:rsidRPr="00B9091B">
              <w:rPr>
                <w:rFonts w:ascii="Times New Roman" w:hAnsi="Times New Roman"/>
                <w:sz w:val="20"/>
              </w:rPr>
              <w:t xml:space="preserve"> olämplig att bedriva yrkesmässig trafik.</w:t>
            </w:r>
          </w:p>
        </w:tc>
        <w:tc>
          <w:tcPr>
            <w:tcW w:w="2500" w:type="pct"/>
            <w:shd w:val="clear" w:color="auto" w:fill="auto"/>
            <w:tcMar>
              <w:right w:w="0" w:type="dxa"/>
            </w:tcMar>
          </w:tcPr>
          <w:p w14:paraId="5CE4DAAC" w14:textId="5082DE63"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 xml:space="preserve">Om ett tillstånd att bedriva yrkesmässig trafik återkallas enligt artikel 13 i förordning (EG) nr 1071/2009 på grund av att </w:t>
            </w:r>
            <w:r w:rsidRPr="00B9091B">
              <w:rPr>
                <w:rFonts w:ascii="Times New Roman" w:hAnsi="Times New Roman"/>
                <w:i/>
                <w:iCs/>
                <w:sz w:val="20"/>
              </w:rPr>
              <w:t>en</w:t>
            </w:r>
            <w:r w:rsidRPr="00B9091B">
              <w:rPr>
                <w:rFonts w:ascii="Times New Roman" w:hAnsi="Times New Roman"/>
                <w:sz w:val="20"/>
              </w:rPr>
              <w:t xml:space="preserve"> </w:t>
            </w:r>
            <w:r w:rsidRPr="00B9091B">
              <w:rPr>
                <w:rFonts w:ascii="Times New Roman" w:hAnsi="Times New Roman"/>
                <w:i/>
                <w:iCs/>
                <w:sz w:val="20"/>
              </w:rPr>
              <w:t>verkställande direktör eller</w:t>
            </w:r>
            <w:r w:rsidRPr="00B9091B">
              <w:rPr>
                <w:rFonts w:ascii="Times New Roman" w:hAnsi="Times New Roman"/>
                <w:sz w:val="20"/>
              </w:rPr>
              <w:t xml:space="preserve"> någon som prövats enligt 2 kap. 2 § andra stycket eller 3 § inte längre uppfyller kravet på gott anseende enligt 2 kap. 4 §, ska den </w:t>
            </w:r>
            <w:r w:rsidRPr="00AB452C">
              <w:rPr>
                <w:rFonts w:ascii="Times New Roman" w:hAnsi="Times New Roman"/>
                <w:i/>
                <w:iCs/>
                <w:sz w:val="20"/>
              </w:rPr>
              <w:t>prövade förklaras</w:t>
            </w:r>
            <w:r>
              <w:rPr>
                <w:rFonts w:ascii="Times New Roman" w:hAnsi="Times New Roman"/>
                <w:sz w:val="20"/>
              </w:rPr>
              <w:t xml:space="preserve"> </w:t>
            </w:r>
            <w:r w:rsidRPr="00B9091B">
              <w:rPr>
                <w:rFonts w:ascii="Times New Roman" w:hAnsi="Times New Roman"/>
                <w:sz w:val="20"/>
              </w:rPr>
              <w:t>olämplig att bedriva yrkesmässig trafik.</w:t>
            </w:r>
          </w:p>
        </w:tc>
      </w:tr>
    </w:tbl>
    <w:p w14:paraId="409933C5"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063E6B4"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2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7566B38F" w14:textId="77777777">
        <w:tc>
          <w:tcPr>
            <w:tcW w:w="2500" w:type="pct"/>
            <w:shd w:val="clear" w:color="auto" w:fill="auto"/>
            <w:tcMar>
              <w:left w:w="0" w:type="dxa"/>
            </w:tcMar>
          </w:tcPr>
          <w:p w14:paraId="239674F0"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En tid på lägst tre och högst fem år, under vilken den prövade ska anses olämplig att bedriva yrkesmässig trafik, ska bestämmas</w:t>
            </w:r>
          </w:p>
        </w:tc>
        <w:tc>
          <w:tcPr>
            <w:tcW w:w="2500" w:type="pct"/>
            <w:shd w:val="clear" w:color="auto" w:fill="auto"/>
            <w:tcMar>
              <w:right w:w="0" w:type="dxa"/>
            </w:tcMar>
          </w:tcPr>
          <w:p w14:paraId="5E10E417"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En tid på lägst tre och högst fem år, under vilken den prövade ska anses olämplig att bedriva yrkesmässig trafik, ska bestämmas</w:t>
            </w:r>
          </w:p>
        </w:tc>
      </w:tr>
      <w:tr w:rsidR="009349CA" w14:paraId="00035B9B" w14:textId="77777777">
        <w:tblPrEx>
          <w:tblLook w:val="0600" w:firstRow="0" w:lastRow="0" w:firstColumn="0" w:lastColumn="0" w:noHBand="1" w:noVBand="1"/>
        </w:tblPrEx>
        <w:tc>
          <w:tcPr>
            <w:tcW w:w="2500" w:type="pct"/>
            <w:shd w:val="clear" w:color="auto" w:fill="auto"/>
            <w:tcMar>
              <w:left w:w="0" w:type="dxa"/>
            </w:tcMar>
          </w:tcPr>
          <w:p w14:paraId="4F1A9F14"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1. vid en olämplighetsförklaring av en trafikansvarig enligt artikel 14 i förordning (EG) nr 1071/2009</w:t>
            </w:r>
            <w:r w:rsidRPr="00B9091B">
              <w:rPr>
                <w:rFonts w:ascii="Times New Roman" w:hAnsi="Times New Roman"/>
                <w:i/>
                <w:iCs/>
                <w:sz w:val="20"/>
              </w:rPr>
              <w:t>, om inte den trafik</w:t>
            </w:r>
            <w:r w:rsidRPr="00B9091B">
              <w:rPr>
                <w:rFonts w:ascii="Times New Roman" w:hAnsi="Times New Roman"/>
                <w:i/>
                <w:iCs/>
                <w:sz w:val="20"/>
              </w:rPr>
              <w:softHyphen/>
              <w:t>ansvarige har ålagts att avlägga ett skriftligt examensprov enligt 3 §</w:t>
            </w:r>
            <w:r w:rsidRPr="00B9091B">
              <w:rPr>
                <w:rFonts w:ascii="Times New Roman" w:hAnsi="Times New Roman"/>
                <w:sz w:val="20"/>
              </w:rPr>
              <w:t>, eller</w:t>
            </w:r>
          </w:p>
        </w:tc>
        <w:tc>
          <w:tcPr>
            <w:tcW w:w="2500" w:type="pct"/>
            <w:shd w:val="clear" w:color="auto" w:fill="auto"/>
            <w:tcMar>
              <w:right w:w="0" w:type="dxa"/>
            </w:tcMar>
          </w:tcPr>
          <w:p w14:paraId="4B55AEE9"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1. vid en olämplighetsförklaring av en trafikansvarig enligt artikel 14 i förordning (EG) nr 1071/2009, eller</w:t>
            </w:r>
          </w:p>
        </w:tc>
      </w:tr>
    </w:tbl>
    <w:p w14:paraId="4E7ADFA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2. vid en olämplighetsförklaring enligt 1 §.</w:t>
      </w:r>
    </w:p>
    <w:tbl>
      <w:tblPr>
        <w:tblW w:w="5000" w:type="pct"/>
        <w:tblCellMar>
          <w:left w:w="125" w:type="dxa"/>
          <w:right w:w="125" w:type="dxa"/>
        </w:tblCellMar>
        <w:tblLook w:val="0600" w:firstRow="0" w:lastRow="0" w:firstColumn="0" w:lastColumn="0" w:noHBand="1" w:noVBand="1"/>
      </w:tblPr>
      <w:tblGrid>
        <w:gridCol w:w="2948"/>
        <w:gridCol w:w="2949"/>
      </w:tblGrid>
      <w:tr w:rsidR="009349CA" w14:paraId="1BDE027B" w14:textId="77777777" w:rsidTr="007D1607">
        <w:tc>
          <w:tcPr>
            <w:tcW w:w="2500" w:type="pct"/>
            <w:shd w:val="clear" w:color="auto" w:fill="auto"/>
            <w:tcMar>
              <w:left w:w="0" w:type="dxa"/>
            </w:tcMar>
          </w:tcPr>
          <w:p w14:paraId="5AE20305"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2B9AC75C" w14:textId="67509935"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 xml:space="preserve">En trafikansvarig </w:t>
            </w:r>
            <w:r w:rsidRPr="00B9091B">
              <w:rPr>
                <w:rFonts w:ascii="Times New Roman" w:hAnsi="Times New Roman"/>
                <w:i/>
                <w:sz w:val="20"/>
              </w:rPr>
              <w:t xml:space="preserve">ska inte längre anses olämplig att bedriva yrkesmässig trafik när </w:t>
            </w:r>
            <w:r w:rsidRPr="00B9091B">
              <w:rPr>
                <w:rFonts w:ascii="Times New Roman" w:hAnsi="Times New Roman"/>
                <w:i/>
                <w:iCs/>
                <w:sz w:val="20"/>
              </w:rPr>
              <w:t>olämplig</w:t>
            </w:r>
            <w:r w:rsidRPr="00B9091B">
              <w:rPr>
                <w:rFonts w:ascii="Times New Roman" w:hAnsi="Times New Roman"/>
                <w:i/>
                <w:iCs/>
                <w:sz w:val="20"/>
              </w:rPr>
              <w:softHyphen/>
              <w:t xml:space="preserve">hetstiden enligt första stycket förflutit och den trafikansvarige </w:t>
            </w:r>
            <w:r>
              <w:rPr>
                <w:rFonts w:ascii="Times New Roman" w:hAnsi="Times New Roman"/>
                <w:i/>
                <w:iCs/>
                <w:sz w:val="20"/>
              </w:rPr>
              <w:t xml:space="preserve">därefter </w:t>
            </w:r>
            <w:r w:rsidRPr="00B9091B">
              <w:rPr>
                <w:rFonts w:ascii="Times New Roman" w:hAnsi="Times New Roman"/>
                <w:i/>
                <w:iCs/>
                <w:sz w:val="20"/>
              </w:rPr>
              <w:t>avlagt ett sådant</w:t>
            </w:r>
            <w:r w:rsidRPr="00B9091B">
              <w:rPr>
                <w:rFonts w:ascii="Times New Roman" w:hAnsi="Times New Roman"/>
                <w:sz w:val="20"/>
              </w:rPr>
              <w:t xml:space="preserve"> </w:t>
            </w:r>
            <w:r w:rsidRPr="00B9091B">
              <w:rPr>
                <w:rFonts w:ascii="Times New Roman" w:hAnsi="Times New Roman"/>
                <w:i/>
                <w:sz w:val="20"/>
              </w:rPr>
              <w:t>skriftligt examens</w:t>
            </w:r>
            <w:r w:rsidRPr="00B9091B">
              <w:rPr>
                <w:rFonts w:ascii="Times New Roman" w:hAnsi="Times New Roman"/>
                <w:i/>
                <w:sz w:val="20"/>
              </w:rPr>
              <w:softHyphen/>
              <w:t>prov som avses i artikel 8.1 i förordning (EG) nr 1071/2009</w:t>
            </w:r>
            <w:r w:rsidRPr="00B9091B" w:rsidDel="00B13D5E">
              <w:rPr>
                <w:rFonts w:ascii="Times New Roman" w:hAnsi="Times New Roman"/>
                <w:i/>
                <w:sz w:val="20"/>
              </w:rPr>
              <w:t>.</w:t>
            </w:r>
          </w:p>
        </w:tc>
      </w:tr>
    </w:tbl>
    <w:p w14:paraId="61649DA6"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C00DC51"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4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2F11F2DE" w14:textId="77777777">
        <w:tc>
          <w:tcPr>
            <w:tcW w:w="2500" w:type="pct"/>
            <w:shd w:val="clear" w:color="auto" w:fill="auto"/>
            <w:tcMar>
              <w:left w:w="0" w:type="dxa"/>
            </w:tcMar>
          </w:tcPr>
          <w:p w14:paraId="781108A8"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 xml:space="preserve">Tidsfristerna vid tillfällig indragning eller återkallelse av ett tillstånd att bedriva yrkesmässig trafik i artikel 13.1 a i förordning (EG) nr 1071/2009 ska </w:t>
            </w:r>
            <w:r w:rsidRPr="00B9091B">
              <w:rPr>
                <w:rFonts w:ascii="Times New Roman" w:hAnsi="Times New Roman"/>
                <w:i/>
                <w:sz w:val="20"/>
              </w:rPr>
              <w:t>tillämpas på motsvarande sätt</w:t>
            </w:r>
            <w:r w:rsidRPr="00B9091B">
              <w:rPr>
                <w:rFonts w:ascii="Times New Roman" w:hAnsi="Times New Roman"/>
                <w:sz w:val="20"/>
              </w:rPr>
              <w:t xml:space="preserve"> </w:t>
            </w:r>
            <w:r w:rsidRPr="00B9091B">
              <w:rPr>
                <w:rFonts w:ascii="Times New Roman" w:hAnsi="Times New Roman"/>
                <w:i/>
                <w:sz w:val="20"/>
              </w:rPr>
              <w:t>när</w:t>
            </w:r>
            <w:r w:rsidRPr="00B9091B">
              <w:rPr>
                <w:rFonts w:ascii="Times New Roman" w:hAnsi="Times New Roman"/>
                <w:sz w:val="20"/>
              </w:rPr>
              <w:t xml:space="preserve"> någon som prövats enligt 2 kap. 2 § andra stycket inte längre uppfyller kravet på gott anseende.</w:t>
            </w:r>
          </w:p>
        </w:tc>
        <w:tc>
          <w:tcPr>
            <w:tcW w:w="2500" w:type="pct"/>
            <w:shd w:val="clear" w:color="auto" w:fill="auto"/>
            <w:tcMar>
              <w:right w:w="0" w:type="dxa"/>
            </w:tcMar>
          </w:tcPr>
          <w:p w14:paraId="40861156"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 xml:space="preserve">Tidsfristerna vid tillfällig indragning eller återkallelse av ett tillstånd att bedriva yrkesmässig trafik i artikel 13.1 a i förordning (EG) nr 1071/2009 ska </w:t>
            </w:r>
            <w:r w:rsidRPr="00B9091B">
              <w:rPr>
                <w:rFonts w:ascii="Times New Roman" w:hAnsi="Times New Roman"/>
                <w:i/>
                <w:iCs/>
                <w:sz w:val="20"/>
              </w:rPr>
              <w:t>också</w:t>
            </w:r>
            <w:r w:rsidRPr="00B9091B">
              <w:rPr>
                <w:rFonts w:ascii="Times New Roman" w:hAnsi="Times New Roman"/>
                <w:sz w:val="20"/>
              </w:rPr>
              <w:t xml:space="preserve"> </w:t>
            </w:r>
            <w:r w:rsidRPr="00B9091B">
              <w:rPr>
                <w:rFonts w:ascii="Times New Roman" w:hAnsi="Times New Roman"/>
                <w:i/>
                <w:sz w:val="20"/>
              </w:rPr>
              <w:t>tillämpas</w:t>
            </w:r>
            <w:r w:rsidRPr="00B9091B">
              <w:rPr>
                <w:rFonts w:ascii="Times New Roman" w:hAnsi="Times New Roman"/>
                <w:sz w:val="20"/>
              </w:rPr>
              <w:t xml:space="preserve"> </w:t>
            </w:r>
            <w:r w:rsidRPr="00B9091B">
              <w:rPr>
                <w:rFonts w:ascii="Times New Roman" w:hAnsi="Times New Roman"/>
                <w:i/>
                <w:sz w:val="20"/>
              </w:rPr>
              <w:t>när</w:t>
            </w:r>
            <w:r w:rsidRPr="00B9091B">
              <w:rPr>
                <w:rFonts w:ascii="Times New Roman" w:hAnsi="Times New Roman"/>
                <w:sz w:val="20"/>
              </w:rPr>
              <w:t xml:space="preserve"> </w:t>
            </w:r>
            <w:r w:rsidRPr="00B9091B">
              <w:rPr>
                <w:rFonts w:ascii="Times New Roman" w:hAnsi="Times New Roman"/>
                <w:i/>
                <w:iCs/>
                <w:sz w:val="20"/>
              </w:rPr>
              <w:t>en verk</w:t>
            </w:r>
            <w:r w:rsidRPr="00B9091B">
              <w:rPr>
                <w:rFonts w:ascii="Times New Roman" w:hAnsi="Times New Roman"/>
                <w:i/>
                <w:iCs/>
                <w:sz w:val="20"/>
              </w:rPr>
              <w:softHyphen/>
              <w:t>ställande direktör eller</w:t>
            </w:r>
            <w:r w:rsidRPr="00B9091B">
              <w:rPr>
                <w:rFonts w:ascii="Times New Roman" w:hAnsi="Times New Roman"/>
                <w:sz w:val="20"/>
              </w:rPr>
              <w:t xml:space="preserve"> någon som prövats enligt 2 kap. 2 § andra stycket inte längre uppfyller kravet på gott anseende.</w:t>
            </w:r>
          </w:p>
        </w:tc>
      </w:tr>
    </w:tbl>
    <w:p w14:paraId="1A41E28B"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C9CA544" w14:textId="77777777" w:rsidR="00B9091B" w:rsidRPr="00B9091B" w:rsidRDefault="00AB59E6" w:rsidP="00B9091B">
      <w:pPr>
        <w:spacing w:line="2" w:lineRule="auto"/>
        <w:rPr>
          <w:rFonts w:ascii="Times New Roman" w:hAnsi="Times New Roman"/>
          <w:sz w:val="20"/>
        </w:rPr>
      </w:pPr>
      <w:r w:rsidRPr="00B9091B">
        <w:rPr>
          <w:rFonts w:ascii="Times New Roman" w:hAnsi="Times New Roman"/>
          <w:sz w:val="20"/>
        </w:rPr>
        <w:br w:type="page"/>
      </w:r>
    </w:p>
    <w:p w14:paraId="507D1970" w14:textId="77777777" w:rsidR="00B9091B" w:rsidRPr="00B9091B" w:rsidRDefault="00AB59E6" w:rsidP="00B9091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B9091B">
        <w:rPr>
          <w:rFonts w:ascii="Times New Roman" w:hAnsi="Times New Roman"/>
          <w:b/>
          <w:sz w:val="20"/>
        </w:rPr>
        <w:lastRenderedPageBreak/>
        <w:t>5 kap.</w:t>
      </w:r>
    </w:p>
    <w:p w14:paraId="6A45C1B7"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1 §</w:t>
      </w:r>
      <w:r w:rsidRPr="00B9091B">
        <w:rPr>
          <w:rFonts w:ascii="Times New Roman" w:hAnsi="Times New Roman"/>
          <w:sz w:val="20"/>
          <w:vertAlign w:val="superscript"/>
        </w:rPr>
        <w:footnoteReference w:id="8"/>
      </w:r>
    </w:p>
    <w:p w14:paraId="1125762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Den som uppsåtligen bedriver yrkesmässig trafik enligt förordning (EG) nr 1071/2009 eller denna lag utan tillstånd döms för olaga yrkesmässig trafik till böter eller fängelse i högst ett år.</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11655B14" w14:textId="77777777">
        <w:tc>
          <w:tcPr>
            <w:tcW w:w="2500" w:type="pct"/>
            <w:shd w:val="clear" w:color="auto" w:fill="auto"/>
            <w:tcMar>
              <w:left w:w="0" w:type="dxa"/>
            </w:tcMar>
          </w:tcPr>
          <w:p w14:paraId="65319200"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En tillståndshavare som uppsåtligen eller av oaktsamhet bryter mot villkor som har meddelats i tillståndet döms till böter.</w:t>
            </w:r>
          </w:p>
        </w:tc>
        <w:tc>
          <w:tcPr>
            <w:tcW w:w="2500" w:type="pct"/>
            <w:shd w:val="clear" w:color="auto" w:fill="auto"/>
            <w:tcMar>
              <w:right w:w="0" w:type="dxa"/>
            </w:tcMar>
          </w:tcPr>
          <w:p w14:paraId="39BAE4D0"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p>
        </w:tc>
      </w:tr>
    </w:tbl>
    <w:p w14:paraId="6DC38C42"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1E8B970"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5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7863CEB3" w14:textId="77777777">
        <w:tc>
          <w:tcPr>
            <w:tcW w:w="2500" w:type="pct"/>
            <w:shd w:val="clear" w:color="auto" w:fill="auto"/>
            <w:tcMar>
              <w:left w:w="0" w:type="dxa"/>
            </w:tcMar>
          </w:tcPr>
          <w:p w14:paraId="581EC219"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 xml:space="preserve">Om ett fordon framförs i strid </w:t>
            </w:r>
            <w:r w:rsidRPr="00B9091B">
              <w:rPr>
                <w:rFonts w:ascii="Times New Roman" w:hAnsi="Times New Roman"/>
                <w:i/>
                <w:iCs/>
                <w:sz w:val="20"/>
              </w:rPr>
              <w:t>mot</w:t>
            </w:r>
            <w:r w:rsidRPr="00B9091B">
              <w:rPr>
                <w:rFonts w:ascii="Times New Roman" w:hAnsi="Times New Roman"/>
                <w:sz w:val="20"/>
              </w:rPr>
              <w:t xml:space="preserve"> förordning (EG) nr 1071/2009, denna lag eller en föreskrift </w:t>
            </w:r>
            <w:r w:rsidRPr="00B9091B">
              <w:rPr>
                <w:rFonts w:ascii="Times New Roman" w:hAnsi="Times New Roman"/>
                <w:i/>
                <w:iCs/>
                <w:sz w:val="20"/>
              </w:rPr>
              <w:t>eller ett villkor</w:t>
            </w:r>
            <w:r w:rsidRPr="00B9091B">
              <w:rPr>
                <w:rFonts w:ascii="Times New Roman" w:hAnsi="Times New Roman"/>
                <w:sz w:val="20"/>
              </w:rPr>
              <w:t xml:space="preserve"> som har meddelats med stöd av lagen får en polisman eller tulltjänsteman hindra fortsatt färd. Polismannen eller tulltjänste</w:t>
            </w:r>
            <w:r w:rsidRPr="00B9091B">
              <w:rPr>
                <w:rFonts w:ascii="Times New Roman" w:hAnsi="Times New Roman"/>
                <w:sz w:val="20"/>
              </w:rPr>
              <w:softHyphen/>
              <w:t>mannen får då medge att det fordon med vilket transporten sker förs till närmaste lämpliga uppställnings- eller avlastningsplats eller verk</w:t>
            </w:r>
            <w:r w:rsidRPr="00B9091B">
              <w:rPr>
                <w:rFonts w:ascii="Times New Roman" w:hAnsi="Times New Roman"/>
                <w:sz w:val="20"/>
              </w:rPr>
              <w:softHyphen/>
              <w:t>stad. I fråga om ett fordon som är registrerat i utlandet och som förs in i Sverige får polismannen eller tulltjänstemannen medge att det omedelbart förs ut ur landet.</w:t>
            </w:r>
          </w:p>
        </w:tc>
        <w:tc>
          <w:tcPr>
            <w:tcW w:w="2500" w:type="pct"/>
            <w:shd w:val="clear" w:color="auto" w:fill="auto"/>
            <w:tcMar>
              <w:right w:w="0" w:type="dxa"/>
            </w:tcMar>
          </w:tcPr>
          <w:p w14:paraId="2F090CB5"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 xml:space="preserve">Om ett fordon framförs i strid </w:t>
            </w:r>
            <w:r w:rsidRPr="00B9091B">
              <w:rPr>
                <w:rFonts w:ascii="Times New Roman" w:hAnsi="Times New Roman"/>
                <w:i/>
                <w:iCs/>
                <w:sz w:val="20"/>
              </w:rPr>
              <w:t>med</w:t>
            </w:r>
            <w:r w:rsidRPr="00B9091B">
              <w:rPr>
                <w:rFonts w:ascii="Times New Roman" w:hAnsi="Times New Roman"/>
                <w:sz w:val="20"/>
              </w:rPr>
              <w:t xml:space="preserve"> förordning (EG) nr 1071/2009, denna lag eller en föreskrift som har meddelats med stöd av lagen får en polisman eller tulltjänsteman hindra fortsatt färd. Polismannen eller tulltjänstemannen får då medge att det fordon med vilket transporten sker förs till närmaste lämpliga uppställnings- eller avlastningsplats eller verkstad. I fråga om ett fordon som är regi</w:t>
            </w:r>
            <w:r w:rsidRPr="00B9091B">
              <w:rPr>
                <w:rFonts w:ascii="Times New Roman" w:hAnsi="Times New Roman"/>
                <w:sz w:val="20"/>
              </w:rPr>
              <w:softHyphen/>
              <w:t>strerat i utlandet och som förs in i Sverige får polismannen eller tulltjänstemannen medge att det omedelbart förs ut ur landet.</w:t>
            </w:r>
          </w:p>
        </w:tc>
      </w:tr>
    </w:tbl>
    <w:p w14:paraId="739EC78A" w14:textId="77777777" w:rsidR="00B9091B" w:rsidRPr="00B9091B" w:rsidRDefault="00545EC1" w:rsidP="00B9091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p>
    <w:p w14:paraId="2D59F5D1" w14:textId="77777777" w:rsidR="00B9091B" w:rsidRPr="00B9091B" w:rsidRDefault="00AB59E6" w:rsidP="00B9091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B9091B">
        <w:rPr>
          <w:rFonts w:ascii="Times New Roman" w:hAnsi="Times New Roman"/>
          <w:b/>
          <w:sz w:val="20"/>
        </w:rPr>
        <w:t>7 kap.</w:t>
      </w:r>
    </w:p>
    <w:p w14:paraId="6F380FFD"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3 §</w:t>
      </w:r>
      <w:r w:rsidRPr="00B9091B">
        <w:rPr>
          <w:rFonts w:ascii="Times New Roman" w:hAnsi="Times New Roman"/>
          <w:sz w:val="20"/>
          <w:vertAlign w:val="superscript"/>
        </w:rPr>
        <w:footnoteReference w:id="9"/>
      </w:r>
    </w:p>
    <w:p w14:paraId="54CA5E89"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Regeringen eller den myndighet som regeringen bestämmer får meddela föreskrifter om</w:t>
      </w:r>
    </w:p>
    <w:p w14:paraId="729990E6"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1. kunskapskrav för fordonsbesättningar vid vägtransporter, och</w:t>
      </w:r>
    </w:p>
    <w:tbl>
      <w:tblPr>
        <w:tblW w:w="5000" w:type="pct"/>
        <w:tblCellMar>
          <w:left w:w="125" w:type="dxa"/>
          <w:right w:w="125" w:type="dxa"/>
        </w:tblCellMar>
        <w:tblLook w:val="0600" w:firstRow="0" w:lastRow="0" w:firstColumn="0" w:lastColumn="0" w:noHBand="1" w:noVBand="1"/>
      </w:tblPr>
      <w:tblGrid>
        <w:gridCol w:w="2948"/>
        <w:gridCol w:w="2949"/>
      </w:tblGrid>
      <w:tr w:rsidR="009349CA" w14:paraId="4A888036" w14:textId="77777777">
        <w:tc>
          <w:tcPr>
            <w:tcW w:w="2500" w:type="pct"/>
            <w:shd w:val="clear" w:color="auto" w:fill="auto"/>
            <w:tcMar>
              <w:left w:w="0" w:type="dxa"/>
            </w:tcMar>
          </w:tcPr>
          <w:p w14:paraId="0858AD50"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2. avgifter för tillsyn och ärende</w:t>
            </w:r>
            <w:r w:rsidRPr="00B9091B">
              <w:rPr>
                <w:rFonts w:ascii="Times New Roman" w:hAnsi="Times New Roman"/>
                <w:sz w:val="20"/>
              </w:rPr>
              <w:softHyphen/>
              <w:t xml:space="preserve">handläggning enligt förordning (EG) nr 1071/2009, denna lag och </w:t>
            </w:r>
            <w:r w:rsidRPr="00B9091B">
              <w:rPr>
                <w:rFonts w:ascii="Times New Roman" w:hAnsi="Times New Roman"/>
                <w:i/>
                <w:iCs/>
                <w:sz w:val="20"/>
              </w:rPr>
              <w:t>enligt</w:t>
            </w:r>
            <w:r w:rsidRPr="00B9091B">
              <w:rPr>
                <w:rFonts w:ascii="Times New Roman" w:hAnsi="Times New Roman"/>
                <w:sz w:val="20"/>
              </w:rPr>
              <w:t xml:space="preserve"> föreskrifter som har meddelats i anslutning till lagen.</w:t>
            </w:r>
          </w:p>
        </w:tc>
        <w:tc>
          <w:tcPr>
            <w:tcW w:w="2500" w:type="pct"/>
            <w:shd w:val="clear" w:color="auto" w:fill="auto"/>
            <w:tcMar>
              <w:right w:w="0" w:type="dxa"/>
            </w:tcMar>
          </w:tcPr>
          <w:p w14:paraId="4CFD7CF3"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2. avgifter för tillsyn och ärende</w:t>
            </w:r>
            <w:r w:rsidRPr="00B9091B">
              <w:rPr>
                <w:rFonts w:ascii="Times New Roman" w:hAnsi="Times New Roman"/>
                <w:sz w:val="20"/>
              </w:rPr>
              <w:softHyphen/>
              <w:t>handläggning enligt förordning (EG) nr 1071/2009, denna lag och föreskrifter som har meddelats i anslutning till lagen.</w:t>
            </w:r>
          </w:p>
        </w:tc>
      </w:tr>
      <w:tr w:rsidR="009349CA" w14:paraId="71AB8742" w14:textId="77777777">
        <w:tblPrEx>
          <w:tblLook w:val="0000" w:firstRow="0" w:lastRow="0" w:firstColumn="0" w:lastColumn="0" w:noHBand="0" w:noVBand="0"/>
        </w:tblPrEx>
        <w:tc>
          <w:tcPr>
            <w:tcW w:w="2500" w:type="pct"/>
            <w:shd w:val="clear" w:color="auto" w:fill="auto"/>
            <w:tcMar>
              <w:left w:w="0" w:type="dxa"/>
            </w:tcMar>
          </w:tcPr>
          <w:p w14:paraId="6930EE97"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Regeringen får meddela föreskrifter om sanktionsavgifter enligt bestämmelser om cabotage</w:t>
            </w:r>
            <w:r w:rsidRPr="00B9091B">
              <w:rPr>
                <w:rFonts w:ascii="Times New Roman" w:hAnsi="Times New Roman"/>
                <w:i/>
                <w:iCs/>
                <w:sz w:val="20"/>
              </w:rPr>
              <w:softHyphen/>
              <w:t>transport i förordning (EG) nr 1072/2009.</w:t>
            </w:r>
          </w:p>
        </w:tc>
        <w:tc>
          <w:tcPr>
            <w:tcW w:w="2500" w:type="pct"/>
            <w:shd w:val="clear" w:color="auto" w:fill="auto"/>
            <w:tcMar>
              <w:right w:w="0" w:type="dxa"/>
            </w:tcMar>
          </w:tcPr>
          <w:p w14:paraId="153E193C"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bl>
    <w:p w14:paraId="57C5B97B"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7697CC6" w14:textId="77777777" w:rsidR="00B9091B" w:rsidRPr="00B9091B" w:rsidRDefault="00AB59E6" w:rsidP="00B9091B">
      <w:pPr>
        <w:spacing w:line="2" w:lineRule="auto"/>
        <w:rPr>
          <w:rFonts w:ascii="Times New Roman" w:hAnsi="Times New Roman"/>
          <w:sz w:val="20"/>
        </w:rPr>
      </w:pPr>
      <w:r w:rsidRPr="00B9091B">
        <w:br w:type="page"/>
      </w:r>
    </w:p>
    <w:tbl>
      <w:tblPr>
        <w:tblW w:w="5000" w:type="pct"/>
        <w:tblCellMar>
          <w:left w:w="125" w:type="dxa"/>
          <w:right w:w="125" w:type="dxa"/>
        </w:tblCellMar>
        <w:tblLook w:val="0000" w:firstRow="0" w:lastRow="0" w:firstColumn="0" w:lastColumn="0" w:noHBand="0" w:noVBand="0"/>
      </w:tblPr>
      <w:tblGrid>
        <w:gridCol w:w="2948"/>
        <w:gridCol w:w="2949"/>
      </w:tblGrid>
      <w:tr w:rsidR="009349CA" w14:paraId="5C70E18A" w14:textId="77777777">
        <w:tc>
          <w:tcPr>
            <w:tcW w:w="2500" w:type="pct"/>
            <w:shd w:val="clear" w:color="auto" w:fill="auto"/>
            <w:tcMar>
              <w:left w:w="0" w:type="dxa"/>
            </w:tcMar>
          </w:tcPr>
          <w:p w14:paraId="04E490A6"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4F8DE62D"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4 §</w:t>
            </w:r>
          </w:p>
          <w:p w14:paraId="11C43D31"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Regeringen får meddela före</w:t>
            </w:r>
            <w:r w:rsidRPr="00B9091B">
              <w:rPr>
                <w:rFonts w:ascii="Times New Roman" w:hAnsi="Times New Roman"/>
                <w:i/>
                <w:iCs/>
                <w:sz w:val="20"/>
              </w:rPr>
              <w:softHyphen/>
              <w:t>skrifter om sanktionsavgifter vid överträdelser av</w:t>
            </w:r>
          </w:p>
          <w:p w14:paraId="306C4968"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1. </w:t>
            </w:r>
            <w:r w:rsidRPr="00B9091B">
              <w:rPr>
                <w:rFonts w:ascii="Times New Roman" w:hAnsi="Times New Roman"/>
                <w:i/>
                <w:sz w:val="20"/>
              </w:rPr>
              <w:t>anmälningskrav</w:t>
            </w:r>
            <w:r w:rsidRPr="00B9091B">
              <w:rPr>
                <w:rFonts w:ascii="Times New Roman" w:hAnsi="Times New Roman"/>
                <w:i/>
                <w:iCs/>
                <w:sz w:val="20"/>
              </w:rPr>
              <w:t xml:space="preserve"> i förordning (EG) nr 1071/2009 och i före</w:t>
            </w:r>
            <w:r w:rsidRPr="00B9091B">
              <w:rPr>
                <w:rFonts w:ascii="Times New Roman" w:hAnsi="Times New Roman"/>
                <w:i/>
                <w:iCs/>
                <w:sz w:val="20"/>
              </w:rPr>
              <w:softHyphen/>
              <w:t>skrifter som har meddelats med stöd av denna lag,</w:t>
            </w:r>
          </w:p>
          <w:p w14:paraId="4548F4FF"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2. krav på tillstånd i förordning (EG) nr 1072/2009,</w:t>
            </w:r>
          </w:p>
          <w:p w14:paraId="1AEBA8CA"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3. krav på kontrolldokument och tillstånd i förordning (EG) nr 1073/2009,</w:t>
            </w:r>
          </w:p>
          <w:p w14:paraId="5DB7122A" w14:textId="6312BD30"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4. krav på kontrolldokument och tillstånd i den överenskommelse som bifogats rådets beslut</w:t>
            </w:r>
            <w:r w:rsidR="00205296">
              <w:rPr>
                <w:rFonts w:ascii="Times New Roman" w:hAnsi="Times New Roman"/>
                <w:i/>
                <w:iCs/>
                <w:sz w:val="20"/>
              </w:rPr>
              <w:t xml:space="preserve"> </w:t>
            </w:r>
            <w:r w:rsidRPr="00B9091B">
              <w:rPr>
                <w:rFonts w:ascii="Times New Roman" w:hAnsi="Times New Roman"/>
                <w:i/>
                <w:iCs/>
                <w:sz w:val="20"/>
              </w:rPr>
              <w:t>2002/917/EG av den 3 oktober 2002 om ingåendet av Interbus</w:t>
            </w:r>
            <w:r w:rsidRPr="00B9091B">
              <w:rPr>
                <w:rFonts w:ascii="Times New Roman" w:hAnsi="Times New Roman"/>
                <w:i/>
                <w:iCs/>
                <w:sz w:val="20"/>
              </w:rPr>
              <w:softHyphen/>
              <w:t>överenskommelsen om tillfällig internationell persontransport med buss, och</w:t>
            </w:r>
          </w:p>
          <w:p w14:paraId="5340CBB8"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5. krav på tillstånd som avses i 3 kap. 3 eller 5 § denna lag.</w:t>
            </w:r>
          </w:p>
          <w:p w14:paraId="77D43259"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B9091B">
              <w:rPr>
                <w:rFonts w:ascii="Times New Roman" w:hAnsi="Times New Roman"/>
                <w:i/>
                <w:sz w:val="20"/>
              </w:rPr>
              <w:t>Regeringen får även meddela föreskrifter om sanktionsavgifter vid överträdelser av bestämmelser om cabotagetransport i förordning (EG) nr 1072/2009.</w:t>
            </w:r>
          </w:p>
        </w:tc>
      </w:tr>
    </w:tbl>
    <w:p w14:paraId="68B6DC9E" w14:textId="77777777" w:rsidR="00B9091B" w:rsidRPr="00B9091B" w:rsidRDefault="00AB59E6" w:rsidP="00B9091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B9091B">
        <w:rPr>
          <w:rFonts w:ascii="Times New Roman" w:hAnsi="Times New Roman"/>
          <w:spacing w:val="34"/>
          <w:sz w:val="20"/>
          <w:u w:val="single"/>
        </w:rPr>
        <w:t>                      </w:t>
      </w:r>
    </w:p>
    <w:p w14:paraId="4A3A8FEF"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1. Denna lag träder i kraft den 15 juni 2022.</w:t>
      </w:r>
    </w:p>
    <w:p w14:paraId="5AC33985" w14:textId="77777777" w:rsidR="00B9091B" w:rsidRDefault="00AB59E6" w:rsidP="00B9091B">
      <w:pPr>
        <w:pStyle w:val="Brdtextmedindrag"/>
        <w:sectPr w:rsidR="00B9091B" w:rsidSect="00B9091B">
          <w:headerReference w:type="even" r:id="rId37"/>
          <w:headerReference w:type="default" r:id="rId38"/>
          <w:footerReference w:type="even" r:id="rId39"/>
          <w:footerReference w:type="default" r:id="rId40"/>
          <w:footerReference w:type="first" r:id="rId41"/>
          <w:pgSz w:w="9356" w:h="13721" w:code="9"/>
          <w:pgMar w:top="794" w:right="2438" w:bottom="1191" w:left="1021" w:header="0" w:footer="709" w:gutter="0"/>
          <w:cols w:space="708"/>
          <w:docGrid w:linePitch="360"/>
        </w:sectPr>
      </w:pPr>
      <w:r w:rsidRPr="00B9091B">
        <w:t>2. Äldre föreskrifter gäller fortfarande vid prövning i domstol av beslut som har meddelats före ikraftträdande</w:t>
      </w:r>
      <w:r>
        <w:t>t.</w:t>
      </w:r>
    </w:p>
    <w:p w14:paraId="55ED5EEA" w14:textId="77777777" w:rsidR="00B9091B" w:rsidRPr="00B9091B" w:rsidRDefault="00AB59E6" w:rsidP="002D14B7">
      <w:pPr>
        <w:pStyle w:val="Rubrik2"/>
        <w:spacing w:before="0"/>
      </w:pPr>
      <w:bookmarkStart w:id="10" w:name="_Toc98160697"/>
      <w:r w:rsidRPr="00B9091B">
        <w:lastRenderedPageBreak/>
        <w:t>Förslag till lag om ändring i taxitrafiklagen (2012:211)</w:t>
      </w:r>
      <w:bookmarkEnd w:id="10"/>
    </w:p>
    <w:p w14:paraId="0E5F2156"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9091B">
        <w:rPr>
          <w:rFonts w:ascii="Times New Roman" w:hAnsi="Times New Roman"/>
          <w:sz w:val="20"/>
        </w:rPr>
        <w:t>Härigenom föreskrivs att det i taxitrafiklagen (2012:211) ska införas en ny paragraf, 7 kap. 5 §, av följande lydelse.</w:t>
      </w:r>
    </w:p>
    <w:p w14:paraId="728E8A0D"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3A761FB9" w14:textId="77777777">
        <w:tc>
          <w:tcPr>
            <w:tcW w:w="2500" w:type="pct"/>
            <w:shd w:val="clear" w:color="auto" w:fill="auto"/>
            <w:tcMar>
              <w:left w:w="0" w:type="dxa"/>
            </w:tcMar>
          </w:tcPr>
          <w:p w14:paraId="6152FC32"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Nuvarande lydelse</w:t>
            </w:r>
          </w:p>
        </w:tc>
        <w:tc>
          <w:tcPr>
            <w:tcW w:w="2500" w:type="pct"/>
            <w:shd w:val="clear" w:color="auto" w:fill="auto"/>
            <w:tcMar>
              <w:right w:w="0" w:type="dxa"/>
            </w:tcMar>
          </w:tcPr>
          <w:p w14:paraId="47A20486"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Föreslagen lydelse</w:t>
            </w:r>
          </w:p>
        </w:tc>
      </w:tr>
    </w:tbl>
    <w:p w14:paraId="2E63D335" w14:textId="77777777" w:rsidR="00B9091B" w:rsidRPr="00B9091B" w:rsidRDefault="00AB59E6" w:rsidP="00B9091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B9091B">
        <w:rPr>
          <w:rFonts w:ascii="Times New Roman" w:hAnsi="Times New Roman"/>
          <w:b/>
          <w:sz w:val="20"/>
        </w:rPr>
        <w:t>7 kap.</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60ABCC87" w14:textId="77777777">
        <w:tc>
          <w:tcPr>
            <w:tcW w:w="2500" w:type="pct"/>
            <w:shd w:val="clear" w:color="auto" w:fill="auto"/>
            <w:tcMar>
              <w:left w:w="0" w:type="dxa"/>
            </w:tcMar>
          </w:tcPr>
          <w:p w14:paraId="46AA6F9F"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c>
          <w:tcPr>
            <w:tcW w:w="2500" w:type="pct"/>
            <w:shd w:val="clear" w:color="auto" w:fill="auto"/>
            <w:tcMar>
              <w:right w:w="0" w:type="dxa"/>
            </w:tcMar>
          </w:tcPr>
          <w:p w14:paraId="1388F8A9"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5 §</w:t>
            </w:r>
          </w:p>
          <w:p w14:paraId="08B83354"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B9091B">
              <w:rPr>
                <w:rFonts w:ascii="Times New Roman" w:hAnsi="Times New Roman"/>
                <w:i/>
                <w:iCs/>
                <w:sz w:val="20"/>
              </w:rPr>
              <w:t>Regeringen får meddela föreskrifter om sanktionsavgifter vid överträdelser av föreskrifter om anmäl</w:t>
            </w:r>
            <w:r w:rsidRPr="00B9091B">
              <w:rPr>
                <w:rFonts w:ascii="Times New Roman" w:hAnsi="Times New Roman"/>
                <w:i/>
                <w:iCs/>
                <w:sz w:val="20"/>
              </w:rPr>
              <w:softHyphen/>
              <w:t>ningskrav i fråga om taxi</w:t>
            </w:r>
            <w:r w:rsidRPr="00B9091B">
              <w:rPr>
                <w:rFonts w:ascii="Times New Roman" w:hAnsi="Times New Roman"/>
                <w:i/>
                <w:iCs/>
                <w:sz w:val="20"/>
              </w:rPr>
              <w:softHyphen/>
              <w:t>trafiktillstånd som har meddelats med stöd av denna lag.</w:t>
            </w:r>
          </w:p>
        </w:tc>
      </w:tr>
    </w:tbl>
    <w:p w14:paraId="19A7591E" w14:textId="77777777" w:rsidR="00B9091B" w:rsidRPr="00B9091B" w:rsidRDefault="00AB59E6" w:rsidP="00B9091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B9091B">
        <w:rPr>
          <w:rFonts w:ascii="Times New Roman" w:hAnsi="Times New Roman"/>
          <w:spacing w:val="34"/>
          <w:sz w:val="20"/>
          <w:u w:val="single"/>
        </w:rPr>
        <w:t>                      </w:t>
      </w:r>
    </w:p>
    <w:p w14:paraId="4A40A053" w14:textId="77777777" w:rsidR="00B9091B" w:rsidRDefault="00AB59E6" w:rsidP="00B9091B">
      <w:pPr>
        <w:pStyle w:val="Brdtextmedindrag"/>
        <w:sectPr w:rsidR="00B9091B" w:rsidSect="00B9091B">
          <w:headerReference w:type="even" r:id="rId42"/>
          <w:headerReference w:type="default" r:id="rId43"/>
          <w:footerReference w:type="even" r:id="rId44"/>
          <w:footerReference w:type="default" r:id="rId45"/>
          <w:footerReference w:type="first" r:id="rId46"/>
          <w:pgSz w:w="9356" w:h="13721" w:code="9"/>
          <w:pgMar w:top="794" w:right="2438" w:bottom="1191" w:left="1021" w:header="0" w:footer="709" w:gutter="0"/>
          <w:cols w:space="708"/>
          <w:docGrid w:linePitch="360"/>
        </w:sectPr>
      </w:pPr>
      <w:r w:rsidRPr="00B9091B">
        <w:t>Denna lag träder i kraft den 15 juni 2022</w:t>
      </w:r>
      <w:r>
        <w:t>.</w:t>
      </w:r>
    </w:p>
    <w:p w14:paraId="5C0B5A43" w14:textId="77777777" w:rsidR="00B9091B" w:rsidRPr="00B9091B" w:rsidRDefault="00AB59E6" w:rsidP="002D14B7">
      <w:pPr>
        <w:pStyle w:val="Rubrik2"/>
        <w:spacing w:before="0"/>
      </w:pPr>
      <w:bookmarkStart w:id="11" w:name="_Toc98160698"/>
      <w:r w:rsidRPr="00B9091B">
        <w:lastRenderedPageBreak/>
        <w:t>Förslag till lag om ändring i vägtrafikdatalagen (2019:369)</w:t>
      </w:r>
      <w:bookmarkEnd w:id="11"/>
    </w:p>
    <w:p w14:paraId="3A92A6D0"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B9091B">
        <w:rPr>
          <w:rFonts w:ascii="Times New Roman" w:hAnsi="Times New Roman"/>
          <w:sz w:val="20"/>
        </w:rPr>
        <w:t xml:space="preserve">Härigenom föreskrivs </w:t>
      </w:r>
      <w:r w:rsidRPr="00B9091B">
        <w:rPr>
          <w:rFonts w:ascii="Times New Roman" w:eastAsiaTheme="minorHAnsi" w:hAnsi="Times New Roman"/>
          <w:sz w:val="20"/>
        </w:rPr>
        <w:t xml:space="preserve">att </w:t>
      </w:r>
      <w:r w:rsidRPr="00B9091B">
        <w:rPr>
          <w:rFonts w:ascii="Times New Roman" w:hAnsi="Times New Roman"/>
          <w:sz w:val="20"/>
        </w:rPr>
        <w:t xml:space="preserve">3 kap. 6 § vägtrafikdatalagen (2019:369) ska ha följande lydelse. </w:t>
      </w:r>
    </w:p>
    <w:p w14:paraId="271657AD" w14:textId="77777777" w:rsidR="00B9091B" w:rsidRPr="00B9091B" w:rsidRDefault="00545EC1"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630B794A" w14:textId="77777777">
        <w:tc>
          <w:tcPr>
            <w:tcW w:w="2500" w:type="pct"/>
            <w:shd w:val="clear" w:color="auto" w:fill="auto"/>
            <w:tcMar>
              <w:left w:w="0" w:type="dxa"/>
            </w:tcMar>
          </w:tcPr>
          <w:p w14:paraId="1F2E40B8"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Nuvarande lydelse</w:t>
            </w:r>
          </w:p>
        </w:tc>
        <w:tc>
          <w:tcPr>
            <w:tcW w:w="2500" w:type="pct"/>
            <w:shd w:val="clear" w:color="auto" w:fill="auto"/>
            <w:tcMar>
              <w:right w:w="0" w:type="dxa"/>
            </w:tcMar>
          </w:tcPr>
          <w:p w14:paraId="4C75A783" w14:textId="77777777" w:rsidR="00B9091B" w:rsidRPr="00B9091B" w:rsidRDefault="00AB59E6" w:rsidP="00B9091B">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B9091B">
              <w:rPr>
                <w:rFonts w:ascii="Times New Roman" w:hAnsi="Times New Roman"/>
                <w:i/>
                <w:sz w:val="20"/>
              </w:rPr>
              <w:t>Föreslagen lydelse</w:t>
            </w:r>
          </w:p>
        </w:tc>
      </w:tr>
    </w:tbl>
    <w:p w14:paraId="474CCAD2" w14:textId="77777777" w:rsidR="00B9091B" w:rsidRPr="00B9091B" w:rsidRDefault="00AB59E6" w:rsidP="00B9091B">
      <w:pPr>
        <w:tabs>
          <w:tab w:val="left" w:pos="2268"/>
        </w:tabs>
        <w:overflowPunct w:val="0"/>
        <w:autoSpaceDE w:val="0"/>
        <w:autoSpaceDN w:val="0"/>
        <w:adjustRightInd w:val="0"/>
        <w:spacing w:before="230" w:after="0" w:line="240" w:lineRule="auto"/>
        <w:jc w:val="center"/>
        <w:textAlignment w:val="baseline"/>
        <w:rPr>
          <w:rFonts w:ascii="Times New Roman" w:hAnsi="Times New Roman"/>
          <w:b/>
          <w:sz w:val="20"/>
        </w:rPr>
      </w:pPr>
      <w:r w:rsidRPr="00B9091B">
        <w:rPr>
          <w:rFonts w:ascii="Times New Roman" w:hAnsi="Times New Roman"/>
          <w:b/>
          <w:sz w:val="20"/>
        </w:rPr>
        <w:t>3 kap.</w:t>
      </w:r>
    </w:p>
    <w:p w14:paraId="680DB506" w14:textId="77777777" w:rsidR="00B9091B" w:rsidRPr="00B9091B" w:rsidRDefault="00AB59E6" w:rsidP="00B9091B">
      <w:pPr>
        <w:tabs>
          <w:tab w:val="left" w:pos="2268"/>
        </w:tabs>
        <w:overflowPunct w:val="0"/>
        <w:autoSpaceDE w:val="0"/>
        <w:autoSpaceDN w:val="0"/>
        <w:adjustRightInd w:val="0"/>
        <w:spacing w:after="0" w:line="240" w:lineRule="auto"/>
        <w:jc w:val="center"/>
        <w:textAlignment w:val="baseline"/>
        <w:rPr>
          <w:rFonts w:ascii="Times New Roman" w:hAnsi="Times New Roman"/>
          <w:sz w:val="20"/>
        </w:rPr>
      </w:pPr>
      <w:r w:rsidRPr="00B9091B">
        <w:rPr>
          <w:rFonts w:ascii="Times New Roman" w:hAnsi="Times New Roman"/>
          <w:sz w:val="20"/>
        </w:rPr>
        <w:t>6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4A3906D7" w14:textId="77777777">
        <w:tc>
          <w:tcPr>
            <w:tcW w:w="2500" w:type="pct"/>
            <w:shd w:val="clear" w:color="auto" w:fill="auto"/>
            <w:tcMar>
              <w:left w:w="0" w:type="dxa"/>
            </w:tcMar>
          </w:tcPr>
          <w:p w14:paraId="70E6A61B"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Vid sökning genom direkt</w:t>
            </w:r>
            <w:r w:rsidRPr="00B9091B">
              <w:rPr>
                <w:rFonts w:ascii="Times New Roman" w:hAnsi="Times New Roman"/>
                <w:sz w:val="20"/>
              </w:rPr>
              <w:softHyphen/>
              <w:t>åtkomst i en annan stats register över vägtransportföretag enligt artikel 16 i Europa</w:t>
            </w:r>
            <w:r w:rsidRPr="00B9091B">
              <w:rPr>
                <w:rFonts w:ascii="Times New Roman" w:hAnsi="Times New Roman"/>
                <w:sz w:val="20"/>
              </w:rPr>
              <w:softHyphen/>
              <w:t>parlamentets och rådets förordning (EG) nr 1071/2009 av den 21 oktober 2009 om gemensamma regler beträff</w:t>
            </w:r>
            <w:r w:rsidRPr="00B9091B">
              <w:rPr>
                <w:rFonts w:ascii="Times New Roman" w:hAnsi="Times New Roman"/>
                <w:sz w:val="20"/>
              </w:rPr>
              <w:softHyphen/>
              <w:t>ande de villkor som ska uppfyllas av personer som bedriver yrkes</w:t>
            </w:r>
            <w:r w:rsidRPr="00B9091B">
              <w:rPr>
                <w:rFonts w:ascii="Times New Roman" w:hAnsi="Times New Roman"/>
                <w:sz w:val="20"/>
              </w:rPr>
              <w:softHyphen/>
              <w:t xml:space="preserve">mässig trafik och om upphävande av rådets direktiv 96/26/EG, </w:t>
            </w:r>
            <w:r w:rsidRPr="00B9091B">
              <w:rPr>
                <w:rFonts w:ascii="Times New Roman" w:hAnsi="Times New Roman"/>
                <w:i/>
                <w:iCs/>
                <w:sz w:val="20"/>
              </w:rPr>
              <w:t>i lydelsen enligt rådets förordning (EU) nr 517/2013,</w:t>
            </w:r>
            <w:r w:rsidRPr="00B9091B">
              <w:rPr>
                <w:rFonts w:ascii="Times New Roman" w:hAnsi="Times New Roman"/>
                <w:sz w:val="20"/>
              </w:rPr>
              <w:t xml:space="preserve"> får den svenska kontaktpunkten behandla uppgifter endast i den utsträckning den andra staten tillåter det och behandlingen i motsvarande fall hade varit tillåten enligt EU:s dataskydds</w:t>
            </w:r>
            <w:r w:rsidRPr="00B9091B">
              <w:rPr>
                <w:rFonts w:ascii="Times New Roman" w:hAnsi="Times New Roman"/>
                <w:sz w:val="20"/>
              </w:rPr>
              <w:softHyphen/>
              <w:t>förord</w:t>
            </w:r>
            <w:r w:rsidRPr="00B9091B">
              <w:rPr>
                <w:rFonts w:ascii="Times New Roman" w:hAnsi="Times New Roman"/>
                <w:sz w:val="20"/>
              </w:rPr>
              <w:softHyphen/>
              <w:t>ning, lagen (2018:218) med komplett</w:t>
            </w:r>
            <w:r w:rsidRPr="00B9091B">
              <w:rPr>
                <w:rFonts w:ascii="Times New Roman" w:hAnsi="Times New Roman"/>
                <w:sz w:val="20"/>
              </w:rPr>
              <w:softHyphen/>
              <w:t>erande bestämmelser till EU:s dataskyddsförordning, denna lag och föreskrifter som har meddelats i anslutning till dessa lagar.</w:t>
            </w:r>
          </w:p>
        </w:tc>
        <w:tc>
          <w:tcPr>
            <w:tcW w:w="2500" w:type="pct"/>
            <w:shd w:val="clear" w:color="auto" w:fill="auto"/>
            <w:tcMar>
              <w:right w:w="0" w:type="dxa"/>
            </w:tcMar>
          </w:tcPr>
          <w:p w14:paraId="5B7F4E78" w14:textId="77777777" w:rsidR="00B9091B" w:rsidRPr="00B9091B" w:rsidRDefault="00AB59E6" w:rsidP="00B9091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9091B">
              <w:rPr>
                <w:rFonts w:ascii="Times New Roman" w:hAnsi="Times New Roman"/>
                <w:sz w:val="20"/>
              </w:rPr>
              <w:t>Vid sökning genom direkt</w:t>
            </w:r>
            <w:r w:rsidRPr="00B9091B">
              <w:rPr>
                <w:rFonts w:ascii="Times New Roman" w:hAnsi="Times New Roman"/>
                <w:sz w:val="20"/>
              </w:rPr>
              <w:softHyphen/>
              <w:t>åtkomst i en annan stats register över vägtransportföretag enligt artikel 16 i Europa</w:t>
            </w:r>
            <w:r w:rsidRPr="00B9091B">
              <w:rPr>
                <w:rFonts w:ascii="Times New Roman" w:hAnsi="Times New Roman"/>
                <w:sz w:val="20"/>
              </w:rPr>
              <w:softHyphen/>
              <w:t>parlamentets och rådets förordning (EG) nr 1071/2009 av den 21 oktober 2009 om gemensamma regler beträff</w:t>
            </w:r>
            <w:r w:rsidRPr="00B9091B">
              <w:rPr>
                <w:rFonts w:ascii="Times New Roman" w:hAnsi="Times New Roman"/>
                <w:sz w:val="20"/>
              </w:rPr>
              <w:softHyphen/>
              <w:t>ande de villkor som ska uppfyllas av personer som bedriver yrkes</w:t>
            </w:r>
            <w:r w:rsidRPr="00B9091B">
              <w:rPr>
                <w:rFonts w:ascii="Times New Roman" w:hAnsi="Times New Roman"/>
                <w:sz w:val="20"/>
              </w:rPr>
              <w:softHyphen/>
              <w:t>mässig trafik och om upphävande av rådets direktiv 96/26/EG, får den svenska kontaktpunkten behandla uppgifter endast i den utsträckning den andra staten tillåter det och behandlingen i motsvarande fall hade varit tillåten enligt EU:s dataskyddsförord</w:t>
            </w:r>
            <w:r w:rsidRPr="00B9091B">
              <w:rPr>
                <w:rFonts w:ascii="Times New Roman" w:hAnsi="Times New Roman"/>
                <w:sz w:val="20"/>
              </w:rPr>
              <w:softHyphen/>
              <w:t>ning, lagen (2018:218) med kompletterande bestämmelser till EU:s dataskydds</w:t>
            </w:r>
            <w:r w:rsidRPr="00B9091B">
              <w:rPr>
                <w:rFonts w:ascii="Times New Roman" w:hAnsi="Times New Roman"/>
                <w:sz w:val="20"/>
              </w:rPr>
              <w:softHyphen/>
              <w:t>förordning, denna lag och före</w:t>
            </w:r>
            <w:r w:rsidRPr="00B9091B">
              <w:rPr>
                <w:rFonts w:ascii="Times New Roman" w:hAnsi="Times New Roman"/>
                <w:sz w:val="20"/>
              </w:rPr>
              <w:softHyphen/>
              <w:t>skrifter som har meddelats i anslutning till dessa lagar.</w:t>
            </w:r>
          </w:p>
        </w:tc>
      </w:tr>
    </w:tbl>
    <w:p w14:paraId="132A9CF1" w14:textId="77777777" w:rsidR="00B9091B" w:rsidRPr="00B9091B" w:rsidRDefault="00AB59E6" w:rsidP="00B9091B">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B9091B">
        <w:rPr>
          <w:rFonts w:ascii="Times New Roman" w:hAnsi="Times New Roman"/>
          <w:spacing w:val="34"/>
          <w:sz w:val="20"/>
          <w:u w:val="single"/>
        </w:rPr>
        <w:t>                      </w:t>
      </w:r>
    </w:p>
    <w:p w14:paraId="04795DF3" w14:textId="77777777" w:rsidR="00B9091B" w:rsidRDefault="00AB59E6" w:rsidP="00B9091B">
      <w:pPr>
        <w:pStyle w:val="Brdtextmedindrag"/>
        <w:sectPr w:rsidR="00B9091B" w:rsidSect="00B9091B">
          <w:headerReference w:type="even" r:id="rId47"/>
          <w:headerReference w:type="default" r:id="rId48"/>
          <w:footerReference w:type="even" r:id="rId49"/>
          <w:footerReference w:type="default" r:id="rId50"/>
          <w:footerReference w:type="first" r:id="rId51"/>
          <w:pgSz w:w="9356" w:h="13721" w:code="9"/>
          <w:pgMar w:top="794" w:right="2438" w:bottom="1191" w:left="1021" w:header="0" w:footer="709" w:gutter="0"/>
          <w:cols w:space="708"/>
          <w:docGrid w:linePitch="360"/>
        </w:sectPr>
      </w:pPr>
      <w:r w:rsidRPr="00B9091B">
        <w:t>Denna lag träder i kraft den 15 juni 2022</w:t>
      </w:r>
      <w:r>
        <w:t>.</w:t>
      </w:r>
    </w:p>
    <w:p w14:paraId="5D436109" w14:textId="77777777" w:rsidR="007A145D" w:rsidRPr="007A145D" w:rsidRDefault="00AB59E6" w:rsidP="007A145D">
      <w:pPr>
        <w:pStyle w:val="Rubrik1"/>
        <w:spacing w:before="0"/>
      </w:pPr>
      <w:bookmarkStart w:id="12" w:name="_Toc98160699"/>
      <w:r w:rsidRPr="007A145D">
        <w:lastRenderedPageBreak/>
        <w:t>Ärendet och dess beredning</w:t>
      </w:r>
      <w:bookmarkEnd w:id="5"/>
      <w:bookmarkEnd w:id="12"/>
    </w:p>
    <w:p w14:paraId="7CEE7B0C" w14:textId="68ED0B8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I Infrastrukturdepartementet har promemorian Genomförande av mobili</w:t>
      </w:r>
      <w:r w:rsidRPr="007A145D">
        <w:rPr>
          <w:rFonts w:ascii="Times New Roman" w:hAnsi="Times New Roman"/>
          <w:sz w:val="20"/>
        </w:rPr>
        <w:softHyphen/>
        <w:t>tetspaketet tagits fram. I promemorian lämnas bl.a. förslag på särskilda regler för utstationering av förare i vägtransportsektorn och anpassningar av yrkestrafiklagstiftningen med anledning av EU-rättsakterna i det s.k. mobilitetspaketet. Förslagen syftar till att genomföra Europa</w:t>
      </w:r>
      <w:r w:rsidRPr="007A145D">
        <w:rPr>
          <w:rFonts w:ascii="Times New Roman" w:hAnsi="Times New Roman"/>
          <w:sz w:val="20"/>
        </w:rPr>
        <w:softHyphen/>
        <w:t>parlamentets och rådets direktiv (EU) 2020/1057 av den 15 juli 2020 om fastställande av särskilda regler med avseende på direktiv 96/71/EG och direktiv 2014/67/EU för utstationering av förare inom vägtransportsektorn och om ändring av direktiv 2006/22/EG vad gäller tillsynskrav och förordning (EU) nr 1024/2012. Vidare syftar förslagen till att komplettera Europa</w:t>
      </w:r>
      <w:r w:rsidRPr="007A145D">
        <w:rPr>
          <w:rFonts w:ascii="Times New Roman" w:hAnsi="Times New Roman"/>
          <w:sz w:val="20"/>
        </w:rPr>
        <w:softHyphen/>
        <w:t>parlamentets och rådets förordning (EU) 2020/1055 av den 15 juli 2020 om ändring av förordningarna (EG) nr 1071/2009, (EG) nr 1072/2009 och (EU) nr 1024/2012 i syfte att anpassa dem till utvecklingen inom väg</w:t>
      </w:r>
      <w:r w:rsidRPr="007A145D">
        <w:rPr>
          <w:rFonts w:ascii="Times New Roman" w:hAnsi="Times New Roman"/>
          <w:sz w:val="20"/>
        </w:rPr>
        <w:softHyphen/>
        <w:t xml:space="preserve">transportsektorn. </w:t>
      </w:r>
      <w:r w:rsidR="00E62512">
        <w:rPr>
          <w:rFonts w:ascii="Times New Roman" w:hAnsi="Times New Roman"/>
          <w:sz w:val="20"/>
        </w:rPr>
        <w:t>F</w:t>
      </w:r>
      <w:r w:rsidRPr="007A145D">
        <w:rPr>
          <w:rFonts w:ascii="Times New Roman" w:hAnsi="Times New Roman"/>
          <w:sz w:val="20"/>
        </w:rPr>
        <w:t xml:space="preserve">örordningen </w:t>
      </w:r>
      <w:r w:rsidR="00E62512">
        <w:rPr>
          <w:rFonts w:ascii="Times New Roman" w:hAnsi="Times New Roman"/>
          <w:sz w:val="20"/>
        </w:rPr>
        <w:t xml:space="preserve">och direktivet </w:t>
      </w:r>
      <w:r w:rsidRPr="007A145D">
        <w:rPr>
          <w:rFonts w:ascii="Times New Roman" w:hAnsi="Times New Roman"/>
          <w:sz w:val="20"/>
        </w:rPr>
        <w:t xml:space="preserve">finns i </w:t>
      </w:r>
      <w:r w:rsidRPr="007A145D">
        <w:rPr>
          <w:rFonts w:ascii="Times New Roman" w:hAnsi="Times New Roman"/>
          <w:i/>
          <w:iCs/>
          <w:sz w:val="20"/>
        </w:rPr>
        <w:t xml:space="preserve">bilagorna 1 </w:t>
      </w:r>
      <w:r w:rsidRPr="007A145D">
        <w:rPr>
          <w:rFonts w:ascii="Times New Roman" w:hAnsi="Times New Roman"/>
          <w:sz w:val="20"/>
        </w:rPr>
        <w:t>och</w:t>
      </w:r>
      <w:r w:rsidRPr="007A145D">
        <w:rPr>
          <w:rFonts w:ascii="Times New Roman" w:hAnsi="Times New Roman"/>
          <w:i/>
          <w:iCs/>
          <w:sz w:val="20"/>
        </w:rPr>
        <w:t xml:space="preserve"> 2.</w:t>
      </w:r>
      <w:r w:rsidRPr="007A145D">
        <w:rPr>
          <w:rFonts w:ascii="Times New Roman" w:hAnsi="Times New Roman"/>
          <w:sz w:val="20"/>
        </w:rPr>
        <w:t xml:space="preserve"> </w:t>
      </w:r>
    </w:p>
    <w:p w14:paraId="63F36C6D" w14:textId="52DAB6B5"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 sammanfattning av promemorian och promemorians lagförslag finns i </w:t>
      </w:r>
      <w:r w:rsidRPr="007A145D">
        <w:rPr>
          <w:rFonts w:ascii="Times New Roman" w:hAnsi="Times New Roman"/>
          <w:i/>
          <w:iCs/>
          <w:sz w:val="20"/>
        </w:rPr>
        <w:t>bilagorna 3</w:t>
      </w:r>
      <w:r w:rsidRPr="007A145D">
        <w:rPr>
          <w:rFonts w:ascii="Times New Roman" w:hAnsi="Times New Roman"/>
          <w:sz w:val="20"/>
        </w:rPr>
        <w:t xml:space="preserve"> och</w:t>
      </w:r>
      <w:r w:rsidRPr="007A145D">
        <w:rPr>
          <w:rFonts w:ascii="Times New Roman" w:hAnsi="Times New Roman"/>
          <w:i/>
          <w:iCs/>
          <w:sz w:val="20"/>
        </w:rPr>
        <w:t xml:space="preserve"> 4</w:t>
      </w:r>
      <w:r w:rsidRPr="007A145D">
        <w:rPr>
          <w:rFonts w:ascii="Times New Roman" w:hAnsi="Times New Roman"/>
          <w:sz w:val="20"/>
        </w:rPr>
        <w:t xml:space="preserve">. Promemorian har remissbehandlats. En förteckning över remissinstanserna finns i </w:t>
      </w:r>
      <w:r w:rsidRPr="007A145D">
        <w:rPr>
          <w:rFonts w:ascii="Times New Roman" w:hAnsi="Times New Roman"/>
          <w:i/>
          <w:sz w:val="20"/>
        </w:rPr>
        <w:t>bilaga 5</w:t>
      </w:r>
      <w:r w:rsidRPr="007A145D">
        <w:rPr>
          <w:rFonts w:ascii="Times New Roman" w:hAnsi="Times New Roman"/>
          <w:sz w:val="20"/>
        </w:rPr>
        <w:t xml:space="preserve">. </w:t>
      </w:r>
      <w:bookmarkStart w:id="13" w:name="_Hlk88810511"/>
      <w:r w:rsidRPr="007A145D">
        <w:rPr>
          <w:rFonts w:ascii="Times New Roman" w:hAnsi="Times New Roman"/>
          <w:sz w:val="20"/>
        </w:rPr>
        <w:t>Remissyttrandena finns till</w:t>
      </w:r>
      <w:r w:rsidRPr="007A145D">
        <w:rPr>
          <w:rFonts w:ascii="Times New Roman" w:hAnsi="Times New Roman"/>
          <w:sz w:val="20"/>
        </w:rPr>
        <w:softHyphen/>
        <w:t xml:space="preserve">gängliga i Infrastrukturdepartementet (dnr </w:t>
      </w:r>
      <w:bookmarkEnd w:id="13"/>
      <w:r w:rsidRPr="007A145D">
        <w:rPr>
          <w:rFonts w:ascii="Times New Roman" w:hAnsi="Times New Roman"/>
          <w:sz w:val="20"/>
        </w:rPr>
        <w:t>I202</w:t>
      </w:r>
      <w:r w:rsidR="00746A9F">
        <w:rPr>
          <w:rFonts w:ascii="Times New Roman" w:hAnsi="Times New Roman"/>
          <w:sz w:val="20"/>
        </w:rPr>
        <w:t>1</w:t>
      </w:r>
      <w:r w:rsidRPr="007A145D">
        <w:rPr>
          <w:rFonts w:ascii="Times New Roman" w:hAnsi="Times New Roman"/>
          <w:sz w:val="20"/>
        </w:rPr>
        <w:t xml:space="preserve">/02074). </w:t>
      </w:r>
    </w:p>
    <w:p w14:paraId="0C936F3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Även betänkandet Kontroller på väg (SOU 2021:31) utgör underlag i detta lagstiftningsärende. En sammanfattning av betänkandet finns i </w:t>
      </w:r>
      <w:r w:rsidRPr="007A145D">
        <w:rPr>
          <w:rFonts w:ascii="Times New Roman" w:hAnsi="Times New Roman"/>
          <w:i/>
          <w:iCs/>
          <w:sz w:val="20"/>
        </w:rPr>
        <w:t>bilaga 6</w:t>
      </w:r>
      <w:r w:rsidRPr="007A145D">
        <w:rPr>
          <w:rFonts w:ascii="Times New Roman" w:hAnsi="Times New Roman"/>
          <w:sz w:val="20"/>
        </w:rPr>
        <w:t xml:space="preserve">. Betänkandets lagförslag, i nu relevanta delar, finns i </w:t>
      </w:r>
      <w:r w:rsidRPr="007A145D">
        <w:rPr>
          <w:rFonts w:ascii="Times New Roman" w:hAnsi="Times New Roman"/>
          <w:i/>
          <w:iCs/>
          <w:sz w:val="20"/>
        </w:rPr>
        <w:t xml:space="preserve">bilaga 7. </w:t>
      </w:r>
      <w:r w:rsidRPr="007A145D">
        <w:rPr>
          <w:rFonts w:ascii="Times New Roman" w:hAnsi="Times New Roman"/>
          <w:sz w:val="20"/>
        </w:rPr>
        <w:t>Betänk</w:t>
      </w:r>
      <w:r w:rsidRPr="007A145D">
        <w:rPr>
          <w:rFonts w:ascii="Times New Roman" w:hAnsi="Times New Roman"/>
          <w:sz w:val="20"/>
        </w:rPr>
        <w:softHyphen/>
        <w:t xml:space="preserve">andet har remissbehandlats. En förteckning över remissinstanserna finns i </w:t>
      </w:r>
      <w:r w:rsidRPr="007A145D">
        <w:rPr>
          <w:rFonts w:ascii="Times New Roman" w:hAnsi="Times New Roman"/>
          <w:i/>
          <w:iCs/>
          <w:sz w:val="20"/>
        </w:rPr>
        <w:t>bilaga 8</w:t>
      </w:r>
      <w:r w:rsidRPr="007A145D">
        <w:rPr>
          <w:rFonts w:ascii="Times New Roman" w:hAnsi="Times New Roman"/>
          <w:sz w:val="20"/>
        </w:rPr>
        <w:t>. Remissyttrandena finns tillgängliga i Infrastruktur</w:t>
      </w:r>
      <w:r w:rsidRPr="007A145D">
        <w:rPr>
          <w:rFonts w:ascii="Times New Roman" w:hAnsi="Times New Roman"/>
          <w:sz w:val="20"/>
        </w:rPr>
        <w:softHyphen/>
        <w:t>departementet (dnr I2021/01321).</w:t>
      </w:r>
    </w:p>
    <w:p w14:paraId="0F1D32E5" w14:textId="7144AF23" w:rsid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I </w:t>
      </w:r>
      <w:r>
        <w:rPr>
          <w:rFonts w:ascii="Times New Roman" w:hAnsi="Times New Roman"/>
          <w:sz w:val="20"/>
        </w:rPr>
        <w:t>propositionen</w:t>
      </w:r>
      <w:r w:rsidRPr="007A145D">
        <w:rPr>
          <w:rFonts w:ascii="Times New Roman" w:hAnsi="Times New Roman"/>
          <w:sz w:val="20"/>
        </w:rPr>
        <w:t xml:space="preserve"> behandlas promemorians lagförslag, utom förslaget om ändring i lagen (2014:1437) om åtgärder vid hindrande av fortsatt färd, och betänkandets lagförslag när det gäller ändringar i yrkestrafik</w:t>
      </w:r>
      <w:r w:rsidRPr="007A145D">
        <w:rPr>
          <w:rFonts w:ascii="Times New Roman" w:hAnsi="Times New Roman"/>
          <w:sz w:val="20"/>
        </w:rPr>
        <w:softHyphen/>
        <w:t>lagen (2012:210) och taxitrafiklagen (2012:211). Promemorians och betänk</w:t>
      </w:r>
      <w:r w:rsidRPr="007A145D">
        <w:rPr>
          <w:rFonts w:ascii="Times New Roman" w:hAnsi="Times New Roman"/>
          <w:sz w:val="20"/>
        </w:rPr>
        <w:softHyphen/>
        <w:t xml:space="preserve">andets övriga förslag bereds vidare i Regeringskansliet. </w:t>
      </w:r>
    </w:p>
    <w:p w14:paraId="7721BCEE" w14:textId="5D93AAA1" w:rsidR="007A145D" w:rsidRDefault="00AB59E6" w:rsidP="007D1607">
      <w:pPr>
        <w:pStyle w:val="Rubrik5utannumrering"/>
      </w:pPr>
      <w:r>
        <w:t>Lagrådet</w:t>
      </w:r>
    </w:p>
    <w:p w14:paraId="0505C3D3" w14:textId="7B9789BA" w:rsidR="007A145D" w:rsidRPr="007A145D" w:rsidRDefault="00AB59E6" w:rsidP="007D160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 xml:space="preserve">Regeringen beslutade den 3 februari 2022 att inhämta Lagrådets yttrande över de lagförslag som finns i </w:t>
      </w:r>
      <w:r w:rsidRPr="00B9091B">
        <w:rPr>
          <w:rFonts w:ascii="Times New Roman" w:hAnsi="Times New Roman"/>
          <w:i/>
          <w:iCs/>
          <w:sz w:val="20"/>
        </w:rPr>
        <w:t>bilaga 9</w:t>
      </w:r>
      <w:r>
        <w:rPr>
          <w:rFonts w:ascii="Times New Roman" w:hAnsi="Times New Roman"/>
          <w:sz w:val="20"/>
        </w:rPr>
        <w:t xml:space="preserve">. Lagrådets yttrande finns i </w:t>
      </w:r>
      <w:r w:rsidRPr="00B9091B">
        <w:rPr>
          <w:rFonts w:ascii="Times New Roman" w:hAnsi="Times New Roman"/>
          <w:i/>
          <w:iCs/>
          <w:sz w:val="20"/>
        </w:rPr>
        <w:t>bilaga 10</w:t>
      </w:r>
      <w:r>
        <w:rPr>
          <w:rFonts w:ascii="Times New Roman" w:hAnsi="Times New Roman"/>
          <w:sz w:val="20"/>
        </w:rPr>
        <w:t xml:space="preserve">. Lagrådet lämnade förslagen utan erinran. I förhållande till lagrådsremissen har vissa språkliga och redaktionella ändringar gjorts. </w:t>
      </w:r>
    </w:p>
    <w:p w14:paraId="6E364658" w14:textId="77777777" w:rsidR="007A145D" w:rsidRPr="007A145D" w:rsidRDefault="00AB59E6" w:rsidP="00A459F2">
      <w:pPr>
        <w:pStyle w:val="Rubrik1"/>
      </w:pPr>
      <w:bookmarkStart w:id="14" w:name="_Toc95126238"/>
      <w:bookmarkStart w:id="15" w:name="_Toc98160700"/>
      <w:r w:rsidRPr="007A145D">
        <w:t>Mobilitetspaketet</w:t>
      </w:r>
      <w:bookmarkEnd w:id="14"/>
      <w:bookmarkEnd w:id="15"/>
    </w:p>
    <w:p w14:paraId="33357EED" w14:textId="5A426A8E"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Under 2017 och 2018 presenterade Europeiska kommissionen förslag till tre större lagstiftningspaket med reglering i fråga om olika aspekter med direkt eller indirekt koppling till det transporträttsliga området. Kommissionen benämnde dessa det första, andra respektive tredje mobilitetspaketet. Det första mobilitetspaketet har den inre vägtransport</w:t>
      </w:r>
      <w:r w:rsidRPr="007A145D">
        <w:rPr>
          <w:rFonts w:ascii="Times New Roman" w:hAnsi="Times New Roman"/>
          <w:sz w:val="20"/>
        </w:rPr>
        <w:softHyphen/>
        <w:t xml:space="preserve">marknadens funktionssätt och villkor för arbetstagare som huvudsakliga teman. Denna del innehöll bl.a. ett samlat förslag på ändringar i EU:s s.k. </w:t>
      </w:r>
      <w:r w:rsidRPr="007A145D">
        <w:rPr>
          <w:rFonts w:ascii="Times New Roman" w:hAnsi="Times New Roman"/>
          <w:sz w:val="20"/>
        </w:rPr>
        <w:lastRenderedPageBreak/>
        <w:t>trafiktillstånds- och godsför</w:t>
      </w:r>
      <w:r w:rsidRPr="007A145D">
        <w:rPr>
          <w:rFonts w:ascii="Times New Roman" w:hAnsi="Times New Roman"/>
          <w:sz w:val="20"/>
        </w:rPr>
        <w:softHyphen/>
        <w:t xml:space="preserve">ordningar. Med utgångspunkt i det förslaget har Europaparlamentets och rådets förordning (EU) 2020/1055 av den 15 juli 2020 om ändring av förordningarna (EG) nr 1071/2009, (EG) nr 1072/2009 och (EU) nr 1024/2012 antagits. Vidare föreslogs ett direktiv med bl.a. särskilda regler för utstationering av förare i vägtransportsektorn. Med utgångspunkt i det förslaget har Europaparlamentets och rådets direktiv (EU) 2020/1057 av den 15 juli 2020 om fastställande av särskilda regler med avseende på direktiv 96/71/EG och direktiv 2014/67/EU för utstationering av förare inom vägtransportsektorn och om ändring av direktiv 2006/22/EG vad gäller tillsynskrav och förordning (EU) nr 1024/2012 antagits. I denna </w:t>
      </w:r>
      <w:r>
        <w:rPr>
          <w:rFonts w:ascii="Times New Roman" w:hAnsi="Times New Roman"/>
          <w:sz w:val="20"/>
        </w:rPr>
        <w:t>proposition</w:t>
      </w:r>
      <w:r w:rsidRPr="007A145D">
        <w:rPr>
          <w:rFonts w:ascii="Times New Roman" w:hAnsi="Times New Roman"/>
          <w:sz w:val="20"/>
        </w:rPr>
        <w:t xml:space="preserve"> behandlas lagändringar som kompletterar och genomför rättsakterna i dessa delar av det första mobilitetspaketet. </w:t>
      </w:r>
    </w:p>
    <w:p w14:paraId="265325BD" w14:textId="77777777" w:rsidR="007A145D" w:rsidRPr="007A145D" w:rsidRDefault="00AB59E6" w:rsidP="00A459F2">
      <w:pPr>
        <w:pStyle w:val="Rubrik1"/>
      </w:pPr>
      <w:bookmarkStart w:id="16" w:name="_Toc95126239"/>
      <w:bookmarkStart w:id="17" w:name="_Toc98160701"/>
      <w:r w:rsidRPr="007A145D">
        <w:t>Förutsättningar för att bedriva yrkesmässig trafik</w:t>
      </w:r>
      <w:bookmarkEnd w:id="16"/>
      <w:bookmarkEnd w:id="17"/>
    </w:p>
    <w:p w14:paraId="5EDB7CC1" w14:textId="77777777" w:rsidR="007A145D" w:rsidRPr="007A145D" w:rsidRDefault="00AB59E6" w:rsidP="00A459F2">
      <w:pPr>
        <w:pStyle w:val="Rubrik2"/>
        <w:spacing w:before="0"/>
      </w:pPr>
      <w:bookmarkStart w:id="18" w:name="_Toc95126240"/>
      <w:bookmarkStart w:id="19" w:name="_Toc98160702"/>
      <w:r w:rsidRPr="007A145D">
        <w:t>EU:s trafiktillståndsförordning och yrkestrafiklagen</w:t>
      </w:r>
      <w:bookmarkEnd w:id="18"/>
      <w:bookmarkEnd w:id="19"/>
    </w:p>
    <w:p w14:paraId="254DE1B0"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I Europaparlamentets och rådets förordning (EG) nr 1071/2009 av den 21 oktober 2009 om gemensamma regler beträffande de villkor som ska uppfyllas av personer som bedriver yrkesmässig trafik och om upphävande av rådets direktiv 96/26/EG, i det följande benämnd trafiktillstånds</w:t>
      </w:r>
      <w:r w:rsidRPr="007A145D">
        <w:rPr>
          <w:rFonts w:ascii="Times New Roman" w:hAnsi="Times New Roman"/>
          <w:sz w:val="20"/>
        </w:rPr>
        <w:softHyphen/>
        <w:t>förordningen, regleras de krav som ett företag ska uppfylla för att få bedriva yrkesmässig trafik. Med yrkesmässigt bedrivande av godstrans</w:t>
      </w:r>
      <w:r w:rsidRPr="007A145D">
        <w:rPr>
          <w:rFonts w:ascii="Times New Roman" w:hAnsi="Times New Roman"/>
          <w:sz w:val="20"/>
        </w:rPr>
        <w:softHyphen/>
        <w:t xml:space="preserve">porter på väg avses verksamhet som bedrivs av ett företag som med motorfordon eller fordonskombinationer transporterar gods för annans räkning. Med yrkesmässigt bedrivande av persontransporter på väg avses verksamhet som bedrivs av ett företag som, med motorfordon byggda och utrustade på sådant sätt att de är lämpliga att transportera fler än nio personer – inklusive föraren – och avsedda för detta ändamål, bedriver persontrafik för allmänheten eller särskilda användarkategorier mot ersättning som betalas av de transporterade personerna eller av organisatören. </w:t>
      </w:r>
    </w:p>
    <w:p w14:paraId="37D7F42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För att få bedriva yrkesmässig trafik ska ett företag vara faktiskt och fast etablerat i en medlemsstat samt ha gott anseende, </w:t>
      </w:r>
      <w:bookmarkStart w:id="20" w:name="_Hlk83115053"/>
      <w:r w:rsidRPr="007A145D">
        <w:rPr>
          <w:rFonts w:ascii="Times New Roman" w:hAnsi="Times New Roman"/>
          <w:sz w:val="20"/>
        </w:rPr>
        <w:t xml:space="preserve">tillräckliga ekonomiska resurser </w:t>
      </w:r>
      <w:bookmarkEnd w:id="20"/>
      <w:r w:rsidRPr="007A145D">
        <w:rPr>
          <w:rFonts w:ascii="Times New Roman" w:hAnsi="Times New Roman"/>
          <w:sz w:val="20"/>
        </w:rPr>
        <w:t>och tillräckligt yrkeskunnande. Ett företag som bedriver, eller har för avsikt att bedriva, yrkesmässig trafik ska vidare utse minst en fysisk person, den trafikansvarige, som också ska uppfylla vissa krav. Uppfylls alla krav, ska företaget beviljas tillstånd att bedriva yrkesmässig trafik. Medlemsstaterna ska kontrollera att företagen fortlöpande uppfyller villkoren i förordningen. Om så inte är fallet, ska tillståndet tillfälligt dras in eller återkallas. En trafikansvarig ska också under vissa förhållanden förklaras olämplig att leda ett företags transportverksamhet.</w:t>
      </w:r>
    </w:p>
    <w:p w14:paraId="72BE667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Yrkestrafiklagen (2012:210) innehåller bestämmelser som kompletterar trafiktillståndsförordningen, bl.a. i fråga om vilka företag som omfattas av </w:t>
      </w:r>
      <w:r w:rsidRPr="007A145D">
        <w:rPr>
          <w:rFonts w:ascii="Times New Roman" w:hAnsi="Times New Roman"/>
          <w:sz w:val="20"/>
        </w:rPr>
        <w:lastRenderedPageBreak/>
        <w:t>förordningens tillämpningsområde, om närmare krav som ska vara uppfyllda för att få tillstånd och om olämplighetsförklaring och tillsyn. Det är Transportstyrelsen som är behörig myndighet och som prövar frågor enligt trafiktillstånds</w:t>
      </w:r>
      <w:r w:rsidRPr="007A145D">
        <w:rPr>
          <w:rFonts w:ascii="Times New Roman" w:hAnsi="Times New Roman"/>
          <w:sz w:val="20"/>
        </w:rPr>
        <w:softHyphen/>
        <w:t>förordningen och yrkestrafiklagen. Myndigheten är även tillsynsmyndighet.</w:t>
      </w:r>
    </w:p>
    <w:p w14:paraId="0D6EBFF3" w14:textId="4F4C655F"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Trafiktillståndsförordningen har ändrats genom Europaparlamentets och rådets förordning (EU) 2020/1055 av den 15 juli 2020 om ändring av förordningarna (EG) nr 1071/2009, (EG) nr 1072/2009 och (EU) nr 1024/2012 i syfte att anpassa den till utvecklingen inom vägtransport</w:t>
      </w:r>
      <w:r w:rsidRPr="007A145D">
        <w:rPr>
          <w:rFonts w:ascii="Times New Roman" w:hAnsi="Times New Roman"/>
          <w:sz w:val="20"/>
        </w:rPr>
        <w:softHyphen/>
        <w:t xml:space="preserve">sektorn, i det följande benämnd ändringsförordningen. Ändringarna innebär bl.a. att tillämpningsområdet har utökats och att kraven på företag som bedriver yrkesmässig trafik har skärpts. </w:t>
      </w:r>
    </w:p>
    <w:p w14:paraId="6CC68E8A" w14:textId="77777777" w:rsidR="007A145D" w:rsidRPr="007A145D" w:rsidRDefault="00AB59E6" w:rsidP="00A459F2">
      <w:pPr>
        <w:pStyle w:val="Rubrik2"/>
      </w:pPr>
      <w:bookmarkStart w:id="21" w:name="_Toc95126241"/>
      <w:bookmarkStart w:id="22" w:name="_Toc98160703"/>
      <w:r w:rsidRPr="007A145D">
        <w:t>Reglerna om tillstånd anpassas</w:t>
      </w:r>
      <w:bookmarkEnd w:id="21"/>
      <w:bookmarkEnd w:id="22"/>
    </w:p>
    <w:p w14:paraId="185725FE" w14:textId="1B7EA035"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bCs/>
          <w:sz w:val="20"/>
        </w:rPr>
      </w:pPr>
      <w:r w:rsidRPr="007A145D">
        <w:rPr>
          <w:rFonts w:ascii="Times New Roman" w:hAnsi="Times New Roman"/>
          <w:b/>
          <w:sz w:val="20"/>
        </w:rPr>
        <w:t>Regeringens förslag:</w:t>
      </w:r>
      <w:r w:rsidRPr="007A145D">
        <w:rPr>
          <w:rFonts w:ascii="Times New Roman" w:hAnsi="Times New Roman"/>
          <w:sz w:val="20"/>
        </w:rPr>
        <w:t xml:space="preserve"> E</w:t>
      </w:r>
      <w:r w:rsidRPr="007A145D">
        <w:rPr>
          <w:rFonts w:ascii="Times New Roman" w:hAnsi="Times New Roman"/>
          <w:bCs/>
          <w:sz w:val="20"/>
        </w:rPr>
        <w:t xml:space="preserve">tt företag ska även fortsättningsvis ha kapital och reserver till ett värde av minst 9 000 euro om ett </w:t>
      </w:r>
      <w:r>
        <w:rPr>
          <w:rFonts w:ascii="Times New Roman" w:hAnsi="Times New Roman"/>
          <w:bCs/>
          <w:sz w:val="20"/>
        </w:rPr>
        <w:t xml:space="preserve">motordrivet </w:t>
      </w:r>
      <w:r w:rsidRPr="007A145D">
        <w:rPr>
          <w:rFonts w:ascii="Times New Roman" w:hAnsi="Times New Roman"/>
          <w:bCs/>
          <w:sz w:val="20"/>
        </w:rPr>
        <w:t xml:space="preserve">fordon används i verksamheten och ytterligare minst 5 000 euro för varje ytterligare </w:t>
      </w:r>
      <w:r>
        <w:rPr>
          <w:rFonts w:ascii="Times New Roman" w:hAnsi="Times New Roman"/>
          <w:bCs/>
          <w:sz w:val="20"/>
        </w:rPr>
        <w:t xml:space="preserve">sådant </w:t>
      </w:r>
      <w:r w:rsidRPr="007A145D">
        <w:rPr>
          <w:rFonts w:ascii="Times New Roman" w:hAnsi="Times New Roman"/>
          <w:bCs/>
          <w:sz w:val="20"/>
        </w:rPr>
        <w:t xml:space="preserve">fordon som används där. </w:t>
      </w:r>
    </w:p>
    <w:p w14:paraId="62593D70"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Prövningen av ett företags vilja och förmåga att uppfylla sina skyldigheter till det allmänna ska vara en del av prövningen av kravet på ekonomiska resurser i stället för en del av kravet på gott anseende.</w:t>
      </w:r>
    </w:p>
    <w:p w14:paraId="1496EC6C"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Möjligheten att förena ett yrkestrafiktillstånd med villkor ska upphöra.</w:t>
      </w:r>
    </w:p>
    <w:p w14:paraId="7CF8B2F0"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BF59AD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förslag </w:t>
      </w:r>
      <w:r w:rsidRPr="007A145D">
        <w:rPr>
          <w:rFonts w:ascii="Times New Roman" w:hAnsi="Times New Roman"/>
          <w:bCs/>
          <w:sz w:val="20"/>
        </w:rPr>
        <w:t xml:space="preserve">överensstämmer med regeringens. </w:t>
      </w:r>
    </w:p>
    <w:p w14:paraId="4843364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Remissinstanserna</w:t>
      </w:r>
      <w:r w:rsidRPr="007A145D">
        <w:rPr>
          <w:rFonts w:ascii="Times New Roman" w:hAnsi="Times New Roman"/>
          <w:sz w:val="20"/>
        </w:rPr>
        <w:t xml:space="preserve">: </w:t>
      </w:r>
      <w:r w:rsidRPr="007A145D">
        <w:rPr>
          <w:rFonts w:ascii="Times New Roman" w:hAnsi="Times New Roman"/>
          <w:i/>
          <w:iCs/>
          <w:sz w:val="20"/>
        </w:rPr>
        <w:t>Sveriges Åkeriföretag</w:t>
      </w:r>
      <w:r w:rsidRPr="007A145D">
        <w:rPr>
          <w:rFonts w:ascii="Times New Roman" w:hAnsi="Times New Roman"/>
          <w:sz w:val="20"/>
        </w:rPr>
        <w:t xml:space="preserve"> tillstyrker att det även fortsättningsvis ska vara tillståndskrav för lätta fordon enligt samma principer som i dag med krav på yrkeskunnande, kapital, gott anseende och etablering och att ytterligare krav på ett företags etablering inte införs i nationell rätt. </w:t>
      </w:r>
      <w:bookmarkStart w:id="23" w:name="_Hlk88741100"/>
      <w:r w:rsidRPr="007A145D">
        <w:rPr>
          <w:rFonts w:ascii="Times New Roman" w:hAnsi="Times New Roman"/>
          <w:i/>
          <w:iCs/>
          <w:sz w:val="20"/>
        </w:rPr>
        <w:t>Svenska Transportarbetareförbundet</w:t>
      </w:r>
      <w:r w:rsidRPr="007A145D">
        <w:rPr>
          <w:rFonts w:ascii="Times New Roman" w:hAnsi="Times New Roman"/>
          <w:sz w:val="20"/>
        </w:rPr>
        <w:t>,</w:t>
      </w:r>
      <w:r w:rsidRPr="007A145D">
        <w:rPr>
          <w:rFonts w:ascii="Times New Roman" w:hAnsi="Times New Roman"/>
          <w:i/>
          <w:iCs/>
          <w:sz w:val="20"/>
        </w:rPr>
        <w:t xml:space="preserve"> Seko </w:t>
      </w:r>
      <w:r w:rsidRPr="007A145D">
        <w:rPr>
          <w:rFonts w:ascii="Times New Roman" w:hAnsi="Times New Roman"/>
          <w:sz w:val="20"/>
        </w:rPr>
        <w:t>och</w:t>
      </w:r>
      <w:r w:rsidRPr="007A145D">
        <w:rPr>
          <w:rFonts w:ascii="Times New Roman" w:hAnsi="Times New Roman"/>
          <w:i/>
          <w:iCs/>
          <w:sz w:val="20"/>
        </w:rPr>
        <w:t xml:space="preserve"> Kommunal</w:t>
      </w:r>
      <w:r w:rsidRPr="007A145D">
        <w:rPr>
          <w:rFonts w:ascii="Times New Roman" w:hAnsi="Times New Roman"/>
          <w:sz w:val="20"/>
        </w:rPr>
        <w:t xml:space="preserve"> </w:t>
      </w:r>
      <w:bookmarkEnd w:id="23"/>
      <w:r w:rsidRPr="007A145D">
        <w:rPr>
          <w:rFonts w:ascii="Times New Roman" w:hAnsi="Times New Roman"/>
          <w:sz w:val="20"/>
        </w:rPr>
        <w:t>framhåller däremot i ett gemensamt yttrande vikten av att villkor utöver de som framgår av trafiktillståndsförordningen ställs på ett företags etablering, till exempel ett krav på ett anpassat antal parkeringsplatser</w:t>
      </w:r>
      <w:bookmarkStart w:id="24" w:name="_Hlk89862887"/>
      <w:r w:rsidRPr="007A145D">
        <w:rPr>
          <w:rFonts w:ascii="Times New Roman" w:hAnsi="Times New Roman"/>
          <w:sz w:val="20"/>
        </w:rPr>
        <w:t xml:space="preserve">. </w:t>
      </w:r>
      <w:bookmarkStart w:id="25" w:name="_Hlk89418713"/>
      <w:r w:rsidRPr="007A145D">
        <w:rPr>
          <w:rFonts w:ascii="Times New Roman" w:hAnsi="Times New Roman"/>
          <w:i/>
          <w:iCs/>
          <w:sz w:val="20"/>
        </w:rPr>
        <w:t>Ekobrottsmyndigheten</w:t>
      </w:r>
      <w:r w:rsidRPr="007A145D">
        <w:rPr>
          <w:rFonts w:ascii="Times New Roman" w:hAnsi="Times New Roman"/>
          <w:sz w:val="20"/>
        </w:rPr>
        <w:t xml:space="preserve"> är positiv till att ekonomisk brottslighet även i fortsättningen ska beaktas vid bedömningen av kravet på gott anseende. </w:t>
      </w:r>
      <w:bookmarkEnd w:id="24"/>
      <w:bookmarkEnd w:id="25"/>
      <w:r w:rsidRPr="007A145D">
        <w:rPr>
          <w:rFonts w:ascii="Times New Roman" w:hAnsi="Times New Roman"/>
          <w:sz w:val="20"/>
        </w:rPr>
        <w:t xml:space="preserve">Sveriges Åkeriföretag har inget att invända mot att viljan och förmågan att fullgöra sina skyldigheter till det allmänna ska vara en del av prövningen av kravet på ekonomiska resurser men anser att det bör göras en översyn av vilka som ska ingå i prövningskretsen. </w:t>
      </w:r>
    </w:p>
    <w:p w14:paraId="55851BFA"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t>Skälen för regeringens förslag</w:t>
      </w:r>
    </w:p>
    <w:p w14:paraId="6E8F20C8"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Tillståndskrav även fortsättningsvis för lätta fordon</w:t>
      </w:r>
    </w:p>
    <w:p w14:paraId="03E9862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Trafiktillståndsförordningen tillämpas som huvudregel på alla företag som är etablerade inom EU och som bedriver, eller har för avsikt att bedriva, yrkesmässig trafik. Om medlemsstaterna inte föreskriver annat, görs dock undantag för företag som utför vissa typer av transporter. Hittills har företag som yrkesmässigt bedriver godstransporter på väg endast med lätta fordon (en totalvikt om högst 3,5 ton) varit undantagna från förordningens </w:t>
      </w:r>
      <w:r w:rsidRPr="007A145D">
        <w:rPr>
          <w:rFonts w:ascii="Times New Roman" w:hAnsi="Times New Roman"/>
          <w:sz w:val="20"/>
        </w:rPr>
        <w:lastRenderedPageBreak/>
        <w:t>tillämpningsområde, om en medlemsstat inte valt att inkludera dem i det nationella tillämpnings</w:t>
      </w:r>
      <w:r w:rsidRPr="007A145D">
        <w:rPr>
          <w:rFonts w:ascii="Times New Roman" w:hAnsi="Times New Roman"/>
          <w:sz w:val="20"/>
        </w:rPr>
        <w:softHyphen/>
        <w:t xml:space="preserve">området. </w:t>
      </w:r>
    </w:p>
    <w:p w14:paraId="30CB620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6" w:name="_Hlk90732516"/>
      <w:r w:rsidRPr="007A145D">
        <w:rPr>
          <w:rFonts w:ascii="Times New Roman" w:hAnsi="Times New Roman"/>
          <w:sz w:val="20"/>
        </w:rPr>
        <w:t xml:space="preserve">I Sverige tillämpas trafiktillståndsförordningen och yrkestrafiklagen även på företag som bedriver yrkesmässiga godstransporter med personbil eller lätt lastbil (1 kap. 3 § yrkestrafiklagen). </w:t>
      </w:r>
      <w:bookmarkEnd w:id="26"/>
      <w:r w:rsidRPr="007A145D">
        <w:rPr>
          <w:rFonts w:ascii="Times New Roman" w:hAnsi="Times New Roman"/>
          <w:sz w:val="20"/>
        </w:rPr>
        <w:t>Ett företag som bedriver godstransporter enbart med fordon med en totalvikt om högst 3,5 ton är undantaget från trafiktillståndsförord</w:t>
      </w:r>
      <w:r w:rsidRPr="007A145D">
        <w:rPr>
          <w:rFonts w:ascii="Times New Roman" w:hAnsi="Times New Roman"/>
          <w:sz w:val="20"/>
        </w:rPr>
        <w:softHyphen/>
        <w:t>ningens tillämpningsområde endast om företaget uteslutande bedriver nationella transporter. Om företaget även bedriver internationella godstransporter, är företaget undantaget från tillämpningsområdet bara om det bedriver godstransporter på väg med motorfordon eller fordonskombinationer med en högsta tillåten totalvikt som inte överstiger 2,5 ton (se artiklarna 1.4 a och 1.4 aa). Medlems</w:t>
      </w:r>
      <w:r w:rsidRPr="007A145D">
        <w:rPr>
          <w:rFonts w:ascii="Times New Roman" w:hAnsi="Times New Roman"/>
          <w:sz w:val="20"/>
        </w:rPr>
        <w:softHyphen/>
        <w:t xml:space="preserve">staterna har fortsatt möjlighet att föreskriva att förordningen ska tillämpas på företag som bedriver trafik med sådana lättare fordon. </w:t>
      </w:r>
    </w:p>
    <w:p w14:paraId="057B74D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Det saknas skäl att ändra tillämpningsområdet i yrkestrafik</w:t>
      </w:r>
      <w:r w:rsidRPr="007A145D">
        <w:rPr>
          <w:rFonts w:ascii="Times New Roman" w:hAnsi="Times New Roman"/>
          <w:sz w:val="20"/>
        </w:rPr>
        <w:softHyphen/>
        <w:t xml:space="preserve">lagen. Företag som bedriver yrkesmässiga godstransporter omfattas alltså även i fortsättningen av förordningens och lagens tillämpningsområde, även om trafiken bedrivs enbart med lätta fordon. </w:t>
      </w:r>
    </w:p>
    <w:p w14:paraId="6C3D2F18"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Kravet på etablering</w:t>
      </w:r>
    </w:p>
    <w:p w14:paraId="02449C44"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För att ett företag ska få bedriva yrkesmässig trafik ska ett antal krav vara uppfyllda. I artikel 5 i trafiktillståndsförordningen finns villkor avseende etablerings</w:t>
      </w:r>
      <w:r w:rsidRPr="007A145D">
        <w:rPr>
          <w:rFonts w:ascii="Times New Roman" w:hAnsi="Times New Roman"/>
          <w:sz w:val="20"/>
        </w:rPr>
        <w:softHyphen/>
        <w:t>kravet. I skälen till ändringsförordningen anges att det, i syfte att motverka fenomenet med så kallade brevlådeföretag och garantera rättvis konkurrens och lika villkor på den inre marknaden, är nödvändigt att säkerställa att företag som bedriver yrkesmässig trafik och som är etablerade i en medlemsstat har en verklig och kontinuerlig närvaro i den medlemsstaten och bedriver sin transportverksamhet därifrån. I ändrings</w:t>
      </w:r>
      <w:r w:rsidRPr="007A145D">
        <w:rPr>
          <w:rFonts w:ascii="Times New Roman" w:hAnsi="Times New Roman"/>
          <w:sz w:val="20"/>
        </w:rPr>
        <w:softHyphen/>
        <w:t xml:space="preserve">förordningen införs därför ytterligare villkor som ska vara uppfyllda för att ett företag ska anses vara faktiskt och fast etablerat i en medlemsstat. Det införs bl.a. krav på att ett företag ska organisera sin verksamhet så att fordon som används vid internationella transporter senast inom åtta veckor efter avfärd återvänder till ett driftscentrum i etableringsmedlemsstaten, att företaget där ska vara registrerat i ett företagsregister eller liknande och att företaget ska vara föremål för inkomstskatt. </w:t>
      </w:r>
    </w:p>
    <w:p w14:paraId="1D2B899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Medlemsstaterna får därutöver införa vissa ytterligare villkor kopplade till etableringskravet (artikel 5.2). Medlemsstaterna kan kräva att företag har administrativ personal i lokalerna eller att den trafikansvarige kan nås under kontorstid. Medlemsstaterna kan också kräva att företag, utöver vad som följer av förordningen, har verksamhetsanknuten infrastruktur och kontor på medlemsstatens territorium. </w:t>
      </w:r>
      <w:r w:rsidRPr="007A145D">
        <w:rPr>
          <w:rFonts w:ascii="Times New Roman" w:hAnsi="Times New Roman"/>
          <w:i/>
          <w:iCs/>
          <w:sz w:val="20"/>
        </w:rPr>
        <w:t>Sveriges Åkeriföretag</w:t>
      </w:r>
      <w:r w:rsidRPr="007A145D">
        <w:rPr>
          <w:rFonts w:ascii="Times New Roman" w:hAnsi="Times New Roman"/>
          <w:sz w:val="20"/>
        </w:rPr>
        <w:t xml:space="preserve"> instämmer i promemorians bedömning att ytterligare villkor vad gäller etablering inte bör ställas medan </w:t>
      </w:r>
      <w:r w:rsidRPr="007A145D">
        <w:rPr>
          <w:rFonts w:ascii="Times New Roman" w:hAnsi="Times New Roman"/>
          <w:i/>
          <w:iCs/>
          <w:sz w:val="20"/>
        </w:rPr>
        <w:t>Svenska Transportarbetareförbundet</w:t>
      </w:r>
      <w:r w:rsidRPr="007A145D">
        <w:rPr>
          <w:rFonts w:ascii="Times New Roman" w:hAnsi="Times New Roman"/>
          <w:sz w:val="20"/>
        </w:rPr>
        <w:t>,</w:t>
      </w:r>
      <w:r w:rsidRPr="007A145D">
        <w:rPr>
          <w:rFonts w:ascii="Times New Roman" w:hAnsi="Times New Roman"/>
          <w:i/>
          <w:iCs/>
          <w:sz w:val="20"/>
        </w:rPr>
        <w:t xml:space="preserve"> Seko </w:t>
      </w:r>
      <w:r w:rsidRPr="007A145D">
        <w:rPr>
          <w:rFonts w:ascii="Times New Roman" w:hAnsi="Times New Roman"/>
          <w:sz w:val="20"/>
        </w:rPr>
        <w:t>och</w:t>
      </w:r>
      <w:r w:rsidRPr="007A145D">
        <w:rPr>
          <w:rFonts w:ascii="Times New Roman" w:hAnsi="Times New Roman"/>
          <w:i/>
          <w:iCs/>
          <w:sz w:val="20"/>
        </w:rPr>
        <w:t xml:space="preserve"> Kommunal</w:t>
      </w:r>
      <w:r w:rsidRPr="007A145D">
        <w:rPr>
          <w:rFonts w:ascii="Times New Roman" w:hAnsi="Times New Roman"/>
          <w:sz w:val="20"/>
        </w:rPr>
        <w:t xml:space="preserve"> anser att exempelvis ett krav på ett anpassat antal parkerings</w:t>
      </w:r>
      <w:r w:rsidRPr="007A145D">
        <w:rPr>
          <w:rFonts w:ascii="Times New Roman" w:hAnsi="Times New Roman"/>
          <w:sz w:val="20"/>
        </w:rPr>
        <w:softHyphen/>
        <w:t xml:space="preserve">platser skulle vara ett effektivt sätt att kontrollera att det rör sig om verklig etablering och att det är viktigt att använda de möjligheter som står till buds för att motverka osund konkurrens. När det gäller frågan om huruvida ytterligare villkor knutna till etableringskravet ska införas framhålls i promemorian att ett stort antal åkerier och bussföretag i Sverige är enmansföretag och att ytterligare krav riskerar att drabba de små företagen </w:t>
      </w:r>
      <w:r w:rsidRPr="007A145D">
        <w:rPr>
          <w:rFonts w:ascii="Times New Roman" w:hAnsi="Times New Roman"/>
          <w:sz w:val="20"/>
        </w:rPr>
        <w:lastRenderedPageBreak/>
        <w:t>negativt. Regeringen konstaterar, i likhet med Svenska Transportarbetare</w:t>
      </w:r>
      <w:r w:rsidRPr="007A145D">
        <w:rPr>
          <w:rFonts w:ascii="Times New Roman" w:hAnsi="Times New Roman"/>
          <w:sz w:val="20"/>
        </w:rPr>
        <w:softHyphen/>
        <w:t>förbundet, Seko och Kommunal, att sådana ytterligare krav som enligt trafiktillståndsförordningen får ställas ska vara i proportion till storleken på företagens verksamhet. Något berednings</w:t>
      </w:r>
      <w:r w:rsidRPr="007A145D">
        <w:rPr>
          <w:rFonts w:ascii="Times New Roman" w:hAnsi="Times New Roman"/>
          <w:sz w:val="20"/>
        </w:rPr>
        <w:softHyphen/>
        <w:t xml:space="preserve">underlag för att nu införa ytterligare krav på etablering finns inte men regeringen anser att det finns skäl att se över om sådana krav bör ställas.  </w:t>
      </w:r>
    </w:p>
    <w:p w14:paraId="2A4A11C4"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Kravet på gott anseende</w:t>
      </w:r>
    </w:p>
    <w:p w14:paraId="7698679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Artikel 6 i trafiktillståndsförordningen behandlar villkor som avser kravet på gott anseende. Prövningen av det goda anseendet innefattar en bedömning av vilken inverkan eventuella överträdelser av olika regler kan ha på utövandet av den yrkesmässiga trafiken. När det avgörs om ett företag har uppfyllt kravet på gott anseende ska medlemsstaterna beakta hur företaget, dess trafikansvariga och andra relevanta personer uppträder. Medlemsstaterna ska fastställa villkoren för att kravet på gott anseende ska vara uppfyllt. Transportföretaget eller relevanta personer får dock inte ha dömts för eller ådragit sig sanktioner för allvarliga överträdelser inom en rad områden som räknas upp i artikel 6.1 tredje stycket. Genom ändrings</w:t>
      </w:r>
      <w:r w:rsidRPr="007A145D">
        <w:rPr>
          <w:rFonts w:ascii="Times New Roman" w:hAnsi="Times New Roman"/>
          <w:sz w:val="20"/>
        </w:rPr>
        <w:softHyphen/>
        <w:t xml:space="preserve">förordningen har ytterligare områden lagts till som ska beaktas vid prövningen av det goda anseendet, nämligen allvarliga överträdelser av nationella skatteregler och allvarliga överträdelser av unionsreglerna om utstationering av arbetstagare inom vägtransportsektorn, tillämplig lag för avtalsförpliktelser och cabotage. </w:t>
      </w:r>
    </w:p>
    <w:p w14:paraId="4FCBE2F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Av yrkestrafiklagen framgår att kravet på gott anseende inte är uppfyllt av den som har dömts för eller på annat sätt påförts en sanktion för en eller flera allvarliga eller upprepade överträdelser av bestämmelser inom de områden som anges i artikel 6.1 tredje stycket i trafiktillstånds</w:t>
      </w:r>
      <w:r w:rsidRPr="007A145D">
        <w:rPr>
          <w:rFonts w:ascii="Times New Roman" w:hAnsi="Times New Roman"/>
          <w:sz w:val="20"/>
        </w:rPr>
        <w:softHyphen/>
        <w:t>förord</w:t>
      </w:r>
      <w:r w:rsidRPr="007A145D">
        <w:rPr>
          <w:rFonts w:ascii="Times New Roman" w:hAnsi="Times New Roman"/>
          <w:sz w:val="20"/>
        </w:rPr>
        <w:softHyphen/>
        <w:t>ningen (2 kap. 4 §). Någon ändring i yrkestrafiklagen med anledning av ändringarna i artikel 6.1 tredje stycket trafiktillstånds</w:t>
      </w:r>
      <w:r w:rsidRPr="007A145D">
        <w:rPr>
          <w:rFonts w:ascii="Times New Roman" w:hAnsi="Times New Roman"/>
          <w:sz w:val="20"/>
        </w:rPr>
        <w:softHyphen/>
        <w:t>förordningen krävs inte. I fråga om vilka personer som ska ingå i prövningskretsen framgår numera direkt av trafiktillstånds</w:t>
      </w:r>
      <w:r w:rsidRPr="007A145D">
        <w:rPr>
          <w:rFonts w:ascii="Times New Roman" w:hAnsi="Times New Roman"/>
          <w:sz w:val="20"/>
        </w:rPr>
        <w:softHyphen/>
        <w:t>förordningen att den verkställande direktören ska omfattas av prövningen. För att anpassas till trafik</w:t>
      </w:r>
      <w:r w:rsidRPr="007A145D">
        <w:rPr>
          <w:rFonts w:ascii="Times New Roman" w:hAnsi="Times New Roman"/>
          <w:sz w:val="20"/>
        </w:rPr>
        <w:softHyphen/>
        <w:t xml:space="preserve">tillståndsförordningen bör vissa bestämmelser i yrkestrafiklagen därför justeras i detta avseende. </w:t>
      </w:r>
    </w:p>
    <w:p w14:paraId="5BCE7A4A"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Kravet på ekonomiska resurser</w:t>
      </w:r>
    </w:p>
    <w:p w14:paraId="1B3645F2"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I artikel 7 i trafiktillståndsförordningen finns bestämmelser om villkor avseende kravet på ekonomiska resurser. Mot bakgrund av att förordningens tillämpningsområde har utökats till att även omfatta företag som bedriver yrkesmässig trafik med lättare fordon har kraven på storleken på det kapital och de reserver som ett företag ska förfoga över</w:t>
      </w:r>
      <w:r w:rsidRPr="007A145D" w:rsidDel="00F857C7">
        <w:rPr>
          <w:rFonts w:ascii="Times New Roman" w:hAnsi="Times New Roman"/>
          <w:sz w:val="20"/>
        </w:rPr>
        <w:t xml:space="preserve"> </w:t>
      </w:r>
      <w:r w:rsidRPr="007A145D">
        <w:rPr>
          <w:rFonts w:ascii="Times New Roman" w:hAnsi="Times New Roman"/>
          <w:sz w:val="20"/>
        </w:rPr>
        <w:t>ändrats (artikel 7.1). Ett företag som bedriver yrkesmässig trafik ska förfoga över ekonomiska resurser om minst 9 000 euro för första motorfordonet och, för varje tillkommande motorfordon eller fordonskombination med en högsta tillåten totalvikt som överstiger 3,5 ton, ytterligare minst 5 000 euro. För varje tillkommande motorfordon eller fordons</w:t>
      </w:r>
      <w:r w:rsidRPr="007A145D">
        <w:rPr>
          <w:rFonts w:ascii="Times New Roman" w:hAnsi="Times New Roman"/>
          <w:sz w:val="20"/>
        </w:rPr>
        <w:softHyphen/>
        <w:t xml:space="preserve">kombination med en högsta tillåten totalvikt som överstiger 2,5 ton men inte 3,5 ton är det tillräckligt att företaget förfogar över ytterligare minst 900 euro. Lägre krav gäller om företaget enbart bedriver yrkesmässiga godstransporter på </w:t>
      </w:r>
      <w:r w:rsidRPr="007A145D">
        <w:rPr>
          <w:rFonts w:ascii="Times New Roman" w:hAnsi="Times New Roman"/>
          <w:sz w:val="20"/>
        </w:rPr>
        <w:lastRenderedPageBreak/>
        <w:t xml:space="preserve">väg med motorfordon eller fordonskombinationer med en högsta tillåten totalvikt som överstiger 2,5 ton men inte 3,5 ton. </w:t>
      </w:r>
    </w:p>
    <w:p w14:paraId="0C261F52" w14:textId="40D9CBC6"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Sverige har gjort trafiktillstånds</w:t>
      </w:r>
      <w:r w:rsidRPr="007A145D">
        <w:rPr>
          <w:rFonts w:ascii="Times New Roman" w:hAnsi="Times New Roman"/>
          <w:sz w:val="20"/>
        </w:rPr>
        <w:softHyphen/>
        <w:t>förordningen tillämplig på lätta fordon. Det innebär, enligt den hittillsvarande lydelsen av artikel 7.1, att</w:t>
      </w:r>
      <w:r w:rsidRPr="007A145D" w:rsidDel="009524C4">
        <w:rPr>
          <w:rFonts w:ascii="Times New Roman" w:hAnsi="Times New Roman"/>
          <w:sz w:val="20"/>
        </w:rPr>
        <w:t xml:space="preserve"> </w:t>
      </w:r>
      <w:r w:rsidRPr="007A145D">
        <w:rPr>
          <w:rFonts w:ascii="Times New Roman" w:hAnsi="Times New Roman"/>
          <w:sz w:val="20"/>
        </w:rPr>
        <w:t xml:space="preserve">en tillståndshavare ska förfoga över ekonomiska resurser om 9 000 euro för första fordonet och ytterligare 5 000 euro för varje tillkommande fordon, oavsett vilken totalvikt fordonet har. I likhet med vad som hittills gällt får medlemsstaterna enligt förordningen kräva att företag som är etablerade på deras territorier för lättare fordon förfogar över samma belopp och kapital av reserver som krävs för tyngre fordon (se artikel 7.1 tredje stycket och skäl 15). Det saknas skäl att frångå de krav på ekonomiska resurser som hittills gällt i Sverige. För att behålla dagens ordning behöver detta framgå av yrkestrafiklagen. </w:t>
      </w:r>
      <w:r w:rsidRPr="00EE4C8F">
        <w:rPr>
          <w:rFonts w:ascii="Times New Roman" w:hAnsi="Times New Roman"/>
          <w:sz w:val="20"/>
        </w:rPr>
        <w:t xml:space="preserve">Vid bedömningen av om företaget förfogar över tillräckliga ekonomiska resurser är det antalet motordrivna fordon som används i verksamheten som ska beaktas. Antalet släpfordon som </w:t>
      </w:r>
      <w:r>
        <w:rPr>
          <w:rFonts w:ascii="Times New Roman" w:hAnsi="Times New Roman"/>
          <w:sz w:val="20"/>
        </w:rPr>
        <w:t>ett företag</w:t>
      </w:r>
      <w:r w:rsidRPr="00EE4C8F">
        <w:rPr>
          <w:rFonts w:ascii="Times New Roman" w:hAnsi="Times New Roman"/>
          <w:sz w:val="20"/>
        </w:rPr>
        <w:t xml:space="preserve"> använder påverkar alltså inte bedömning</w:t>
      </w:r>
      <w:r>
        <w:rPr>
          <w:rFonts w:ascii="Times New Roman" w:hAnsi="Times New Roman"/>
          <w:sz w:val="20"/>
        </w:rPr>
        <w:t>en</w:t>
      </w:r>
      <w:r w:rsidRPr="00EE4C8F">
        <w:rPr>
          <w:rFonts w:ascii="Times New Roman" w:hAnsi="Times New Roman"/>
          <w:sz w:val="20"/>
        </w:rPr>
        <w:t>. I yrkes</w:t>
      </w:r>
      <w:r w:rsidR="00205296">
        <w:rPr>
          <w:rFonts w:ascii="Times New Roman" w:hAnsi="Times New Roman"/>
          <w:sz w:val="20"/>
        </w:rPr>
        <w:softHyphen/>
      </w:r>
      <w:r w:rsidRPr="00EE4C8F">
        <w:rPr>
          <w:rFonts w:ascii="Times New Roman" w:hAnsi="Times New Roman"/>
          <w:sz w:val="20"/>
        </w:rPr>
        <w:t>trafikförordningen finns det närmare krav på att en tillståndshavare ska anmäla de motordrivna fordon som används i verksamheten.</w:t>
      </w:r>
    </w:p>
    <w:p w14:paraId="2D8C4E6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Enligt den nya artikeln 7.1a i trafiktillståndsförordningen får en medlemsstat vid prövningen av kravet på ekonomiska resurser kräva att företaget, den trafikansvarige eller andra relevanta personer inte har utestående icke-personliga skulder till offentligrättsliga organ och inte är i konkurs eller är föremål för insolvens- eller likvidationsförfarande. I Sverige beaktas den typen av omständigheter i prövningen av om kravet på gott anseende är uppfyllt. Enligt 2 kap. 4 § yrkestrafiklagen ska nämligen viljan och förmågan hos relevanta aktörer att fullgöra sina skyldigheter till det allmänna beaktas. I det ingår att beakta om någon av de personer som ingår i prövningskretsen har eller har haft skulder, konkurser, insolvens- och likvidationsförfaranden. Detsamma gäller för företag som någon i prövningskretsen har eller har haft en ledande ställning i. Mot bakgrund av att trafiktillståndsförordningen nu kopplar dessa omständigheter till prövningen av kravet på ekonomiska resurser bör </w:t>
      </w:r>
      <w:bookmarkStart w:id="27" w:name="_Hlk85103415"/>
      <w:bookmarkStart w:id="28" w:name="_Hlk52976092"/>
      <w:r w:rsidRPr="007A145D">
        <w:rPr>
          <w:rFonts w:ascii="Times New Roman" w:hAnsi="Times New Roman"/>
          <w:sz w:val="20"/>
        </w:rPr>
        <w:t>viljan och förmågan att fullgöra sina skyldigheter till det allmänna</w:t>
      </w:r>
      <w:bookmarkEnd w:id="27"/>
      <w:r w:rsidRPr="007A145D">
        <w:rPr>
          <w:rFonts w:ascii="Times New Roman" w:hAnsi="Times New Roman"/>
          <w:sz w:val="20"/>
        </w:rPr>
        <w:t xml:space="preserve"> </w:t>
      </w:r>
      <w:bookmarkEnd w:id="28"/>
      <w:r w:rsidRPr="007A145D">
        <w:rPr>
          <w:rFonts w:ascii="Times New Roman" w:hAnsi="Times New Roman"/>
          <w:sz w:val="20"/>
        </w:rPr>
        <w:t xml:space="preserve">beaktas vid prövningen av det kravet i stället för vid prövningen av kravet på gott anseende. Om någon som ingår i prövningskretsen byts ut bör, i likhet med vad som gäller i dag, viljan och förmågan hos den nya personen att fullgöra sina skyldigheter till det allmänna prövas. Något skäl att se över vilka personer som ska ingå i prövningskretsen finns dock enligt regeringen inte. Som </w:t>
      </w:r>
      <w:r w:rsidRPr="007A145D">
        <w:rPr>
          <w:rFonts w:ascii="Times New Roman" w:hAnsi="Times New Roman"/>
          <w:i/>
          <w:sz w:val="20"/>
        </w:rPr>
        <w:t>Ekobrottsmyndigheten</w:t>
      </w:r>
      <w:r w:rsidRPr="007A145D">
        <w:rPr>
          <w:rFonts w:ascii="Times New Roman" w:hAnsi="Times New Roman"/>
          <w:sz w:val="20"/>
        </w:rPr>
        <w:t xml:space="preserve"> påpekar ska ekonomisk brottslighet även i fortsättningen beaktas vid bedömningen av kravet på gott anseende. Vidare gäller att om ett företag eller en prövad person exempelvis har påförts ett skattetillägg är det en omständighet som fortsättningsvis också ska beaktas vid prövningen av om kravet på gott anseende är uppfyllt, eftersom skattetillägg är en sanktion för överträdelser av skattelag</w:t>
      </w:r>
      <w:r w:rsidRPr="007A145D">
        <w:rPr>
          <w:rFonts w:ascii="Times New Roman" w:hAnsi="Times New Roman"/>
          <w:sz w:val="20"/>
        </w:rPr>
        <w:softHyphen/>
        <w:t>stiftningen (jfr artikel 6.1 tredje stycket).</w:t>
      </w:r>
    </w:p>
    <w:p w14:paraId="7AA989E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I trafiktillståndsförordningen och yrkestrafiklagen finns bestämmelser om olämplighetsförklaring och om olämplighetstid för den som inte uppfyller kravet på gott anseende. Olämplighetstiden är en karenstid under vilken man inte kan ansöka om tillstånd att bedriva yrkesmässig trafik. En konsekvens av förslaget att viljan och förmågan att fullgöra sina skyldig</w:t>
      </w:r>
      <w:r w:rsidRPr="007A145D">
        <w:rPr>
          <w:rFonts w:ascii="Times New Roman" w:hAnsi="Times New Roman"/>
          <w:sz w:val="20"/>
        </w:rPr>
        <w:softHyphen/>
        <w:t xml:space="preserve">heter till det allmänna inte längre ska beaktas vid prövningen av det goda </w:t>
      </w:r>
      <w:r w:rsidRPr="007A145D">
        <w:rPr>
          <w:rFonts w:ascii="Times New Roman" w:hAnsi="Times New Roman"/>
          <w:sz w:val="20"/>
        </w:rPr>
        <w:lastRenderedPageBreak/>
        <w:t>anseendet utan i stället vid prövningen av om kravet på ekonomiska resurser är uppfyllt, är att bestämmelserna om olämplighetstid och olämplighets</w:t>
      </w:r>
      <w:r w:rsidRPr="007A145D">
        <w:rPr>
          <w:rFonts w:ascii="Times New Roman" w:hAnsi="Times New Roman"/>
          <w:sz w:val="20"/>
        </w:rPr>
        <w:softHyphen/>
        <w:t xml:space="preserve">förklaring inte längre är tillämpliga vid ett avslag eller en återkallelse av ett tillstånd som grundar sig på brister i detta avseende. De omständigheter som ligger till grund för ett avslag eller återkallelse, t.ex. en konkurs, kommer dock även i fortsättningen att beaktas om personen i fråga ansöker om ett nytt tillstånd. </w:t>
      </w:r>
    </w:p>
    <w:p w14:paraId="551D6399"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Det finns inte längre möjlighet att förena ett tillstånd med villkor</w:t>
      </w:r>
    </w:p>
    <w:p w14:paraId="6382D36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Utöver kraven att ett företag som bedriver yrkesmässig trafik ska vara faktiskt och fast etablerat i en medlemsstat, ha gott anseende, ha till</w:t>
      </w:r>
      <w:r w:rsidRPr="007A145D">
        <w:rPr>
          <w:rFonts w:ascii="Times New Roman" w:hAnsi="Times New Roman"/>
          <w:sz w:val="20"/>
        </w:rPr>
        <w:softHyphen/>
        <w:t>räckliga ekonomiska resurser och ha tillräckligt yrkeskunnande har det hittills även varit möjligt för medlemsstaterna att införa ytterligare krav. Enligt 2 kap. 7 § yrkestrafiklagen får ett tillstånd att bedriva yrkesmässig trafik förenas med villkor om det finns särskilda skäl. Möjligheten i trafik</w:t>
      </w:r>
      <w:r w:rsidRPr="007A145D">
        <w:rPr>
          <w:rFonts w:ascii="Times New Roman" w:hAnsi="Times New Roman"/>
          <w:sz w:val="20"/>
        </w:rPr>
        <w:softHyphen/>
        <w:t xml:space="preserve">tillståndsförordningen för en medlemsstat att införa ytterligare krav har nu tagits bort. Den aktuella bestämmelsen i yrkestrafiklagen behöver därför upphävas och hänvisningar till sådana villkor i andra bestämmelser behöver tas bort (5 kap. 1 och 5 §§ yrkestrafiklagen). </w:t>
      </w:r>
    </w:p>
    <w:p w14:paraId="2CF4E2B2" w14:textId="77777777" w:rsidR="007A145D" w:rsidRPr="007A145D" w:rsidRDefault="00AB59E6" w:rsidP="00A459F2">
      <w:pPr>
        <w:pStyle w:val="Rubrik2"/>
      </w:pPr>
      <w:bookmarkStart w:id="29" w:name="_Toc95126242"/>
      <w:bookmarkStart w:id="30" w:name="_Toc98160704"/>
      <w:r w:rsidRPr="007A145D">
        <w:t>Övriga anpassningar</w:t>
      </w:r>
      <w:bookmarkEnd w:id="29"/>
      <w:bookmarkEnd w:id="30"/>
    </w:p>
    <w:p w14:paraId="49A99D0E"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bCs/>
          <w:sz w:val="20"/>
        </w:rPr>
      </w:pPr>
      <w:r w:rsidRPr="007A145D">
        <w:rPr>
          <w:rFonts w:ascii="Times New Roman" w:hAnsi="Times New Roman"/>
          <w:b/>
          <w:sz w:val="20"/>
        </w:rPr>
        <w:t>Regeringens förslag:</w:t>
      </w:r>
      <w:r w:rsidRPr="007A145D">
        <w:rPr>
          <w:rFonts w:ascii="Times New Roman" w:hAnsi="Times New Roman"/>
          <w:sz w:val="20"/>
        </w:rPr>
        <w:t xml:space="preserve"> </w:t>
      </w:r>
      <w:r w:rsidRPr="007A145D">
        <w:rPr>
          <w:rFonts w:ascii="Times New Roman" w:hAnsi="Times New Roman"/>
          <w:bCs/>
          <w:sz w:val="20"/>
        </w:rPr>
        <w:t xml:space="preserve">En trafikansvarig som har förklarats olämplig ska avlägga ett prov i yrkeskunnande, som ett led i att inte längre anses vara olämplig att bedriva yrkesmässig trafik. </w:t>
      </w:r>
    </w:p>
    <w:p w14:paraId="0AFB0C7D"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Om det finns särskilda skäl behöver en olämplighetstid inte meddelas när en ansökan om tillstånd avslås på grund av att sökanden eller någon annan prövad person inte uppfyller kravet på gott anseende.</w:t>
      </w:r>
    </w:p>
    <w:p w14:paraId="5C1AC830"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Hänvisningar till trafiktillståndsförordningen i yrkestrafiklagen och vägtrafikdatalagen ska vara dynamiska. Den statiska hänvisningen till förordningen i lagen om trängselskatt ska justeras så att den avser den senaste lydelsen av förordningen.</w:t>
      </w:r>
    </w:p>
    <w:p w14:paraId="0A7EBCCC"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3B1D8C0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7A145D">
        <w:rPr>
          <w:rFonts w:ascii="Times New Roman" w:hAnsi="Times New Roman"/>
          <w:b/>
          <w:sz w:val="20"/>
        </w:rPr>
        <w:t xml:space="preserve">Promemorians förslag </w:t>
      </w:r>
      <w:r w:rsidRPr="007A145D">
        <w:rPr>
          <w:rFonts w:ascii="Times New Roman" w:hAnsi="Times New Roman"/>
          <w:bCs/>
          <w:sz w:val="20"/>
        </w:rPr>
        <w:t>överensstämmer i huvudsak med regeringens. I promemorians förslag är dock hänvisningen till trafiktillstånds</w:t>
      </w:r>
      <w:r w:rsidRPr="007A145D">
        <w:rPr>
          <w:rFonts w:ascii="Times New Roman" w:hAnsi="Times New Roman"/>
          <w:bCs/>
          <w:sz w:val="20"/>
        </w:rPr>
        <w:softHyphen/>
        <w:t xml:space="preserve">förordningen i vägtrafikdatalagen statisk. </w:t>
      </w:r>
    </w:p>
    <w:p w14:paraId="779242BB" w14:textId="08E1530B"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7A145D">
        <w:rPr>
          <w:rFonts w:ascii="Times New Roman" w:hAnsi="Times New Roman"/>
          <w:b/>
          <w:sz w:val="20"/>
        </w:rPr>
        <w:t>Remissinstanserna:</w:t>
      </w:r>
      <w:r w:rsidRPr="007A145D">
        <w:rPr>
          <w:rFonts w:ascii="Times New Roman" w:hAnsi="Times New Roman"/>
          <w:bCs/>
          <w:sz w:val="20"/>
        </w:rPr>
        <w:t xml:space="preserve"> </w:t>
      </w:r>
      <w:r w:rsidRPr="007A145D">
        <w:rPr>
          <w:rFonts w:ascii="Times New Roman" w:hAnsi="Times New Roman"/>
          <w:bCs/>
          <w:i/>
          <w:iCs/>
          <w:sz w:val="20"/>
        </w:rPr>
        <w:t>Sveriges Åkeriföretag</w:t>
      </w:r>
      <w:r w:rsidRPr="007A145D">
        <w:rPr>
          <w:rFonts w:ascii="Times New Roman" w:hAnsi="Times New Roman"/>
          <w:bCs/>
          <w:sz w:val="20"/>
        </w:rPr>
        <w:t xml:space="preserve"> instämmer i att ett prov i yrkeskunnande ska avläggas för att det goda anseendet ska återupprättas men anser att olämplighetstiden om ett år enligt trafiktillstånds</w:t>
      </w:r>
      <w:r w:rsidRPr="007A145D">
        <w:rPr>
          <w:rFonts w:ascii="Times New Roman" w:hAnsi="Times New Roman"/>
          <w:bCs/>
          <w:sz w:val="20"/>
        </w:rPr>
        <w:softHyphen/>
        <w:t>förordningen bör gälla i Sverige.</w:t>
      </w:r>
    </w:p>
    <w:p w14:paraId="4116FDBD"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t>Skälen för regeringens förslag</w:t>
      </w:r>
    </w:p>
    <w:p w14:paraId="2A11149A"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En trafikansvarig som förklarats olämplig ska avlägga ett prov i yrkeskunnande som ett led i att inte längre anses vara olämplig</w:t>
      </w:r>
    </w:p>
    <w:p w14:paraId="6C5022B9"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I artikel 14 i trafiktillståndsförordningen finns bestämmelser om olämplig</w:t>
      </w:r>
      <w:r w:rsidRPr="007A145D">
        <w:rPr>
          <w:rFonts w:ascii="Times New Roman" w:hAnsi="Times New Roman"/>
          <w:sz w:val="20"/>
        </w:rPr>
        <w:softHyphen/>
        <w:t xml:space="preserve">hetsförklaring av en trafikansvarig när denne förlorat sitt goda anseende. Enligt artikel 6.3 ska kravet på gott anseende inte anses ha uppfyllts förrän anseendet har återupprättats eller någon annan åtgärd med likvärdig </w:t>
      </w:r>
      <w:r w:rsidRPr="007A145D">
        <w:rPr>
          <w:rFonts w:ascii="Times New Roman" w:hAnsi="Times New Roman"/>
          <w:sz w:val="20"/>
        </w:rPr>
        <w:lastRenderedPageBreak/>
        <w:t>verkan har vidtagits i enlighet med relevanta bestämmelser i nationell lagstiftning. Kompletterande bestämmelser om detta finns i 4 kap. yrkes</w:t>
      </w:r>
      <w:r w:rsidRPr="007A145D">
        <w:rPr>
          <w:rFonts w:ascii="Times New Roman" w:hAnsi="Times New Roman"/>
          <w:sz w:val="20"/>
        </w:rPr>
        <w:softHyphen/>
        <w:t>trafiklagen. Transportstyrelsen ska besluta att den trafikansvarige ska meddelas en olämplighetstid på mellan tre och fem år. Om olämplighets</w:t>
      </w:r>
      <w:r w:rsidRPr="007A145D">
        <w:rPr>
          <w:rFonts w:ascii="Times New Roman" w:hAnsi="Times New Roman"/>
          <w:sz w:val="20"/>
        </w:rPr>
        <w:softHyphen/>
        <w:t>förklaringen beror på bristande ämneskunskap, får dock en trafikansvarig som förklarats olämplig åläggas att avlägga hela eller delar av ett prov i yrkes</w:t>
      </w:r>
      <w:r w:rsidRPr="007A145D">
        <w:rPr>
          <w:rFonts w:ascii="Times New Roman" w:hAnsi="Times New Roman"/>
          <w:sz w:val="20"/>
        </w:rPr>
        <w:softHyphen/>
        <w:t>kunnande i stället för att meddelas en olämplighetstid.</w:t>
      </w:r>
    </w:p>
    <w:p w14:paraId="5950F7AF" w14:textId="4C6669AF"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Genom ändringsförordningen anges nu i artikel 14 att en behörig myndighet inte får återupprätta den trafikansvariges goda anseende tidigare än ett år efter förlusten av det goda anseendet. I fråga om olämplig</w:t>
      </w:r>
      <w:r w:rsidRPr="007A145D">
        <w:rPr>
          <w:rFonts w:ascii="Times New Roman" w:hAnsi="Times New Roman"/>
          <w:sz w:val="20"/>
        </w:rPr>
        <w:softHyphen/>
        <w:t>hetstidens längd gjorde regeringen i samband med yrkestrafik</w:t>
      </w:r>
      <w:r w:rsidRPr="007A145D">
        <w:rPr>
          <w:rFonts w:ascii="Times New Roman" w:hAnsi="Times New Roman"/>
          <w:sz w:val="20"/>
        </w:rPr>
        <w:softHyphen/>
        <w:t>lagens tillkomst bedömningen att tiden, med hän</w:t>
      </w:r>
      <w:r w:rsidRPr="007A145D">
        <w:rPr>
          <w:rFonts w:ascii="Times New Roman" w:hAnsi="Times New Roman"/>
          <w:sz w:val="20"/>
        </w:rPr>
        <w:softHyphen/>
        <w:t>syn till att förlusten av det goda anseendet beror på allvarlig eller upprepad brottslighet, inte bör vara för kort och att det alltså finns skäl att meddela en olämplighetstid om tre till fem år, se propositionen Nya lagar för yrkestrafik och taxi (prop. 2011/12:80 s. 86). Mot bakgrund av att förutsättningarna för en olämplig</w:t>
      </w:r>
      <w:r w:rsidRPr="007A145D">
        <w:rPr>
          <w:rFonts w:ascii="Times New Roman" w:hAnsi="Times New Roman"/>
          <w:sz w:val="20"/>
        </w:rPr>
        <w:softHyphen/>
        <w:t xml:space="preserve">hetsförklaring inte har ändrats saknas skäl att ändra regleringen i yrkestrafiklagen i fråga om olämplighetstidens längd. </w:t>
      </w:r>
    </w:p>
    <w:p w14:paraId="123AE4B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Därutöver anger artikel 14 att det goda anseendet inte får återupprättas förrän den trafikansvarige har visat att hon eller han har genomgått lämplig utbildning i minst tre månader eller har klarat ett examensprov. Det finns i svensk rätt inte något krav på att genomgå en utbildning inför det prov i yrkeskunnande som en trafikansvarig ska ha klarat för att uppfylla kravet på yrkeskunnande vid en tillståndsprövning. Det finns inte heller någon reglering om vare sig obligatorisk eller frivillig fortbildning. Något krav på att den trafikansvarige ska genomgå en utbildning </w:t>
      </w:r>
      <w:bookmarkStart w:id="31" w:name="_Hlk76672960"/>
      <w:r w:rsidRPr="007A145D">
        <w:rPr>
          <w:rFonts w:ascii="Times New Roman" w:hAnsi="Times New Roman"/>
          <w:sz w:val="20"/>
        </w:rPr>
        <w:t>för att inte längre anses som olämplig</w:t>
      </w:r>
      <w:bookmarkEnd w:id="31"/>
      <w:r w:rsidRPr="007A145D">
        <w:rPr>
          <w:rFonts w:ascii="Times New Roman" w:hAnsi="Times New Roman"/>
          <w:sz w:val="20"/>
        </w:rPr>
        <w:t xml:space="preserve"> bör därför inte införas. Det innebär att en trafikansvarig som ett led i att inte längre anses som olämplig ska avlägga ett godkänt examensprov. Innehållet i examens</w:t>
      </w:r>
      <w:r w:rsidRPr="007A145D">
        <w:rPr>
          <w:rFonts w:ascii="Times New Roman" w:hAnsi="Times New Roman"/>
          <w:sz w:val="20"/>
        </w:rPr>
        <w:softHyphen/>
        <w:t xml:space="preserve">provet motsvarar innehållet i provet i yrkeskunnande (se artikel 8.1 och 14.1 samt bilaga I, avsnitt I). Yrkestrafiklagen bör därför ändras så att detta krav framgår. </w:t>
      </w:r>
    </w:p>
    <w:p w14:paraId="786623A3"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En olämplighetstid behöver inte meddelas vid ett avslag på en ansökan om tillstånd, om det finns särskilda skäl</w:t>
      </w:r>
    </w:p>
    <w:p w14:paraId="0172238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Både när en ansökan om tillstånd att bedriva yrkesmässig trafik behandlas och när en fråga om återkallelse av ett tillstånd aktualiseras bedöms sökandens respektive tillståndshavarens goda anseende. I fråga om huru</w:t>
      </w:r>
      <w:r w:rsidRPr="007A145D">
        <w:rPr>
          <w:rFonts w:ascii="Times New Roman" w:hAnsi="Times New Roman"/>
          <w:sz w:val="20"/>
        </w:rPr>
        <w:softHyphen/>
        <w:t>vida en misstanke om ett begånget brott ska utgöra grund för ett avslag på en ansökan om tillstånd respektive ett ingripande mot ett trafiktillstånd, har situa</w:t>
      </w:r>
      <w:r w:rsidRPr="007A145D">
        <w:rPr>
          <w:rFonts w:ascii="Times New Roman" w:hAnsi="Times New Roman"/>
          <w:sz w:val="20"/>
        </w:rPr>
        <w:softHyphen/>
        <w:t>tionen vid en ansökan om ett nytt tillstånd bedömts skilja sig åt från den vid ett ifrågasatt innehav av ett befintligt tillstånd. När misstanke finns om att ett brott begåtts kan detta ligga till grund för att avslå en ansökan, medan det som regel bör krävas ett lagakraftvunnet avgörande i skuldfrågan innan en slutlig återkallelse av ett tillstånd kan ske, se propo</w:t>
      </w:r>
      <w:r w:rsidRPr="007A145D">
        <w:rPr>
          <w:rFonts w:ascii="Times New Roman" w:hAnsi="Times New Roman"/>
          <w:sz w:val="20"/>
        </w:rPr>
        <w:softHyphen/>
        <w:t>sitionen En reformerad yrkestrafiklagstiftning (prop. 1997/98:63 s. 67). Detta innebär att det ställs högre krav vid en ansökan om nytt tillstånd än vid en tillsyn, eftersom det krävs en högre nivå av missköt</w:t>
      </w:r>
      <w:r w:rsidRPr="007A145D">
        <w:rPr>
          <w:rFonts w:ascii="Times New Roman" w:hAnsi="Times New Roman"/>
          <w:sz w:val="20"/>
        </w:rPr>
        <w:softHyphen/>
        <w:t xml:space="preserve">samhet för att återkalla ett tillstånd än för att avslå en ansökan. Vid en ansökan om ett tillstånd är det sökanden som ska visa sitt goda anseende, medan det vid </w:t>
      </w:r>
      <w:r w:rsidRPr="007A145D">
        <w:rPr>
          <w:rFonts w:ascii="Times New Roman" w:hAnsi="Times New Roman"/>
          <w:sz w:val="20"/>
        </w:rPr>
        <w:lastRenderedPageBreak/>
        <w:t>en tillsyn av ett redan befintligt tillstånd är tillsynsmyndigheten som ska visa att tillståndshavaren och de prövade personerna inte är lämpliga.</w:t>
      </w:r>
    </w:p>
    <w:p w14:paraId="12C9702C" w14:textId="6A42865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Om en ansökan om tillstånd att bedriva yrkesmässig trafik avslås på grund av att kravet på gott anseende inte är uppfyllt</w:t>
      </w:r>
      <w:r w:rsidR="001706BE">
        <w:rPr>
          <w:rFonts w:ascii="Times New Roman" w:hAnsi="Times New Roman"/>
          <w:sz w:val="20"/>
        </w:rPr>
        <w:t>,</w:t>
      </w:r>
      <w:r w:rsidRPr="007A145D">
        <w:rPr>
          <w:rFonts w:ascii="Times New Roman" w:hAnsi="Times New Roman"/>
          <w:sz w:val="20"/>
        </w:rPr>
        <w:t xml:space="preserve"> ska en tid på lägst sex månader och högst fem år bestämmas under vilken den prövade ska anses olämplig att bedriva yrkesmässig trafik (2 kap. 5 § yrkestrafiklagen). Att bedömningen av det goda anseendet skiljer sig åt vid en ansökan och en tillsyn innebär att en person kan anses vara olämplig vid en prövning av om ett nytt tillstånd ska ges, samtidigt som han eller hon bedöms vara lämplig i förhållande till ett befintligt tillstånd. Mot den bakgrunden bör en ansökan få avslås utan att en olämplighetstid bestäms, om det finns särskilda skäl. </w:t>
      </w:r>
    </w:p>
    <w:p w14:paraId="54E10D12"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Hänvisningsteknik</w:t>
      </w:r>
    </w:p>
    <w:p w14:paraId="58BF3CA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Hänvisningar i svensk författning till en EU-rättsakt kan göras antingen statiska eller dynamiska. En statisk hänvisning innebär att hänvisningen avser EU-rättsakten i en viss angiven lydelse. En dynamisk hänvisning innebär att hänvisningen avser EU-rättsakten i den vid varje tidpunkt gällande lydelsen. </w:t>
      </w:r>
    </w:p>
    <w:p w14:paraId="3B868B0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2" w:name="_Hlk85113248"/>
      <w:r w:rsidRPr="007A145D">
        <w:rPr>
          <w:rFonts w:ascii="Times New Roman" w:hAnsi="Times New Roman"/>
          <w:sz w:val="20"/>
        </w:rPr>
        <w:t>Trafiktillståndsförordningen är direkt tillämplig i medlemsstaterna. De ändringar i yrkestrafiklagen som föreslås innefattar hänvisningar till bestämmelser i förordningen. För att eventuella framtida ändringar i förordningen ska få omedelbart genomslag i lagen är det lämpligt att hänvisningar till förordningen görs dynamiska. Det är också den hänvisningsteknik som regeringen ofta har använt i senare propositioner (se t.ex. prop. 2016/17:22 s. 95–97, prop. 2018/19:83 s. 54 f. och prop. 2020/21:173 s. 130 f.). I 3 kap. 6 § vägtrafikdatalagen (2019:369), som reglerar hur Transportstyrelsen får behandla uppgifter som myndig</w:t>
      </w:r>
      <w:r w:rsidRPr="007A145D">
        <w:rPr>
          <w:rFonts w:ascii="Times New Roman" w:hAnsi="Times New Roman"/>
          <w:sz w:val="20"/>
        </w:rPr>
        <w:softHyphen/>
        <w:t>heten får direkt</w:t>
      </w:r>
      <w:r w:rsidRPr="007A145D">
        <w:rPr>
          <w:rFonts w:ascii="Times New Roman" w:hAnsi="Times New Roman"/>
          <w:sz w:val="20"/>
        </w:rPr>
        <w:softHyphen/>
        <w:t>åtkomst till i en annan stats register över vägtransport</w:t>
      </w:r>
      <w:r w:rsidRPr="007A145D">
        <w:rPr>
          <w:rFonts w:ascii="Times New Roman" w:hAnsi="Times New Roman"/>
          <w:sz w:val="20"/>
        </w:rPr>
        <w:softHyphen/>
        <w:t xml:space="preserve">företag, finns en statisk hänvisning till förordningen. </w:t>
      </w:r>
      <w:bookmarkEnd w:id="32"/>
      <w:r w:rsidRPr="007A145D">
        <w:rPr>
          <w:rFonts w:ascii="Times New Roman" w:hAnsi="Times New Roman"/>
          <w:sz w:val="20"/>
        </w:rPr>
        <w:t>Av nyss nämnda skäl bör även den hänvisningen göras dynamisk.</w:t>
      </w:r>
    </w:p>
    <w:p w14:paraId="338FE2B5" w14:textId="72B6EC91" w:rsidR="00804C7B"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Även i 6 § lagen (2004:629) om trängselskatt, som reglerar att en bil under vissa förhållanden får undantas från skatteplikt och när sådan befrielse inte får medges, finns en statisk hänvisning till trafik</w:t>
      </w:r>
      <w:r w:rsidRPr="007A145D">
        <w:rPr>
          <w:rFonts w:ascii="Times New Roman" w:hAnsi="Times New Roman"/>
          <w:sz w:val="20"/>
        </w:rPr>
        <w:softHyphen/>
        <w:t>tillståndsförordningen. Hänvisningen till förordningen ger den svenska författningstexten materiellt innehåll. Denna hänvisningsteknik bör alltjämt användas eftersom den ger lagstiftaren möjlighet att överväga om någon ändring ska göras i den nationella lagstiftningen om rättsakten ändras.</w:t>
      </w:r>
    </w:p>
    <w:p w14:paraId="6E9E72FB" w14:textId="77777777" w:rsidR="00804C7B" w:rsidRDefault="00804C7B">
      <w:pPr>
        <w:spacing w:line="2" w:lineRule="auto"/>
        <w:rPr>
          <w:rFonts w:ascii="Times New Roman" w:hAnsi="Times New Roman"/>
          <w:sz w:val="20"/>
        </w:rPr>
      </w:pPr>
      <w:r>
        <w:rPr>
          <w:rFonts w:ascii="Times New Roman" w:hAnsi="Times New Roman"/>
          <w:sz w:val="20"/>
        </w:rPr>
        <w:br w:type="page"/>
      </w:r>
    </w:p>
    <w:p w14:paraId="31F913D2" w14:textId="77777777" w:rsidR="007A145D" w:rsidRPr="007A145D" w:rsidRDefault="00AB59E6" w:rsidP="00804C7B">
      <w:pPr>
        <w:pStyle w:val="Rubrik2"/>
        <w:spacing w:before="0"/>
      </w:pPr>
      <w:bookmarkStart w:id="33" w:name="_Toc95126243"/>
      <w:bookmarkStart w:id="34" w:name="_Toc98160705"/>
      <w:r w:rsidRPr="007A145D">
        <w:lastRenderedPageBreak/>
        <w:t>Sanktionsväxling</w:t>
      </w:r>
      <w:bookmarkEnd w:id="33"/>
      <w:bookmarkEnd w:id="34"/>
    </w:p>
    <w:p w14:paraId="3B7A1F81"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förslag:</w:t>
      </w:r>
      <w:r w:rsidRPr="007A145D">
        <w:rPr>
          <w:rFonts w:ascii="Times New Roman" w:hAnsi="Times New Roman"/>
          <w:sz w:val="20"/>
        </w:rPr>
        <w:t xml:space="preserve"> </w:t>
      </w:r>
      <w:r w:rsidRPr="007A145D">
        <w:rPr>
          <w:rFonts w:ascii="Times New Roman" w:hAnsi="Times New Roman"/>
          <w:bCs/>
          <w:sz w:val="20"/>
        </w:rPr>
        <w:t>Regeringen ska få meddela föreskrifter om sanktionsavgift vid överträdelser av krav på att medföra och uppvisa tillstånd och dokument i samband med utförandet av yrkesmässiga gods- eller persontransporter i internationell trafik</w:t>
      </w:r>
      <w:r w:rsidRPr="007A145D">
        <w:rPr>
          <w:rFonts w:ascii="Times New Roman" w:hAnsi="Times New Roman"/>
          <w:sz w:val="20"/>
        </w:rPr>
        <w:t xml:space="preserve">. </w:t>
      </w:r>
    </w:p>
    <w:p w14:paraId="571764E3"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 xml:space="preserve">Regeringen ska vidare få meddela föreskrifter om sanktionsavgift vid överträdelser av krav på att anmäla trafikansvariga och andra personer som ska prövas i fråga om tillstånd att bedriva yrkesmässig trafik eller taxitrafik. </w:t>
      </w:r>
    </w:p>
    <w:p w14:paraId="37864E2E"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3671FBE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7A145D">
        <w:rPr>
          <w:rFonts w:ascii="Times New Roman" w:hAnsi="Times New Roman"/>
          <w:b/>
          <w:sz w:val="20"/>
        </w:rPr>
        <w:t xml:space="preserve">Utredningens förslag </w:t>
      </w:r>
      <w:r w:rsidRPr="007A145D">
        <w:rPr>
          <w:rFonts w:ascii="Times New Roman" w:hAnsi="Times New Roman"/>
          <w:bCs/>
          <w:sz w:val="20"/>
        </w:rPr>
        <w:t>överensstämmer i huvudsak med regeringens. I utredningens förslag är bemyndig</w:t>
      </w:r>
      <w:r w:rsidRPr="007A145D">
        <w:rPr>
          <w:rFonts w:ascii="Times New Roman" w:hAnsi="Times New Roman"/>
          <w:bCs/>
          <w:sz w:val="20"/>
        </w:rPr>
        <w:softHyphen/>
        <w:t xml:space="preserve">andet i taxitrafiklagen dock mindre preciserat. </w:t>
      </w:r>
    </w:p>
    <w:p w14:paraId="4DD9817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7A145D">
        <w:rPr>
          <w:rFonts w:ascii="Times New Roman" w:hAnsi="Times New Roman"/>
          <w:b/>
          <w:sz w:val="20"/>
        </w:rPr>
        <w:t xml:space="preserve">Remissinstanserna: </w:t>
      </w:r>
      <w:r w:rsidRPr="007A145D">
        <w:rPr>
          <w:rFonts w:ascii="Times New Roman" w:hAnsi="Times New Roman"/>
          <w:bCs/>
          <w:sz w:val="20"/>
        </w:rPr>
        <w:t xml:space="preserve">Majoriteten av remissinstanserna är positiva till förslagen. </w:t>
      </w:r>
      <w:r w:rsidRPr="007A145D">
        <w:rPr>
          <w:rFonts w:ascii="Times New Roman" w:hAnsi="Times New Roman"/>
          <w:bCs/>
          <w:i/>
          <w:iCs/>
          <w:sz w:val="20"/>
        </w:rPr>
        <w:t>Sveriges Åkeriföretag</w:t>
      </w:r>
      <w:r w:rsidRPr="007A145D">
        <w:rPr>
          <w:rFonts w:ascii="Times New Roman" w:hAnsi="Times New Roman"/>
          <w:bCs/>
          <w:sz w:val="20"/>
        </w:rPr>
        <w:t xml:space="preserve"> kan dock inte tillstyrka de förslag till sanktionsväxling som föreslås. </w:t>
      </w:r>
      <w:r w:rsidRPr="007A145D">
        <w:rPr>
          <w:rFonts w:ascii="Times New Roman" w:hAnsi="Times New Roman"/>
          <w:bCs/>
          <w:i/>
          <w:iCs/>
          <w:sz w:val="20"/>
        </w:rPr>
        <w:t>Svenska Taxiförbundet</w:t>
      </w:r>
      <w:r w:rsidRPr="007A145D">
        <w:rPr>
          <w:rFonts w:ascii="Times New Roman" w:hAnsi="Times New Roman"/>
          <w:bCs/>
          <w:sz w:val="20"/>
        </w:rPr>
        <w:t xml:space="preserve"> anser att över</w:t>
      </w:r>
      <w:r w:rsidRPr="007A145D">
        <w:rPr>
          <w:rFonts w:ascii="Times New Roman" w:hAnsi="Times New Roman"/>
          <w:bCs/>
          <w:sz w:val="20"/>
        </w:rPr>
        <w:softHyphen/>
        <w:t>trädelser av anmälningsskyldigheten inte bör reduceras till en administ</w:t>
      </w:r>
      <w:r w:rsidRPr="007A145D">
        <w:rPr>
          <w:rFonts w:ascii="Times New Roman" w:hAnsi="Times New Roman"/>
          <w:bCs/>
          <w:sz w:val="20"/>
        </w:rPr>
        <w:softHyphen/>
        <w:t>rativ förseelse utan menar att bötespåföljden bör bibehållas och polis- och åklagarmyndigheterna tillföras mer resurser. Flera remiss</w:t>
      </w:r>
      <w:r w:rsidRPr="007A145D">
        <w:rPr>
          <w:rFonts w:ascii="Times New Roman" w:hAnsi="Times New Roman"/>
          <w:bCs/>
          <w:sz w:val="20"/>
        </w:rPr>
        <w:softHyphen/>
        <w:t xml:space="preserve">instanser, däribland </w:t>
      </w:r>
      <w:r w:rsidRPr="007A145D">
        <w:rPr>
          <w:rFonts w:ascii="Times New Roman" w:hAnsi="Times New Roman"/>
          <w:bCs/>
          <w:i/>
          <w:iCs/>
          <w:sz w:val="20"/>
        </w:rPr>
        <w:t>Åklagarmyndigheten</w:t>
      </w:r>
      <w:r w:rsidRPr="007A145D">
        <w:rPr>
          <w:rFonts w:ascii="Times New Roman" w:hAnsi="Times New Roman"/>
          <w:bCs/>
          <w:sz w:val="20"/>
        </w:rPr>
        <w:t>,</w:t>
      </w:r>
      <w:r w:rsidRPr="007A145D">
        <w:rPr>
          <w:rFonts w:ascii="Times New Roman" w:hAnsi="Times New Roman"/>
          <w:bCs/>
          <w:i/>
          <w:iCs/>
          <w:sz w:val="20"/>
        </w:rPr>
        <w:t xml:space="preserve"> Polismyndigheten </w:t>
      </w:r>
      <w:r w:rsidRPr="007A145D">
        <w:rPr>
          <w:rFonts w:ascii="Times New Roman" w:hAnsi="Times New Roman"/>
          <w:bCs/>
          <w:sz w:val="20"/>
        </w:rPr>
        <w:t>och</w:t>
      </w:r>
      <w:r w:rsidRPr="007A145D">
        <w:rPr>
          <w:rFonts w:ascii="Times New Roman" w:hAnsi="Times New Roman"/>
          <w:bCs/>
          <w:i/>
          <w:iCs/>
          <w:sz w:val="20"/>
        </w:rPr>
        <w:t xml:space="preserve"> Förvaltningsrätten i Falun</w:t>
      </w:r>
      <w:r w:rsidRPr="007A145D">
        <w:rPr>
          <w:rFonts w:ascii="Times New Roman" w:hAnsi="Times New Roman"/>
          <w:bCs/>
          <w:sz w:val="20"/>
        </w:rPr>
        <w:t xml:space="preserve">, är av åsikten att ytterligare överträdelser bör kunna komma i fråga för sanktionsväxling.  </w:t>
      </w:r>
    </w:p>
    <w:p w14:paraId="2C47B28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Skälen för regeringens förslag:</w:t>
      </w:r>
      <w:r w:rsidRPr="007A145D">
        <w:rPr>
          <w:rFonts w:ascii="Times New Roman" w:hAnsi="Times New Roman"/>
          <w:sz w:val="20"/>
        </w:rPr>
        <w:t xml:space="preserve"> Vissa överträdelser på yrkestrafik</w:t>
      </w:r>
      <w:r w:rsidRPr="007A145D">
        <w:rPr>
          <w:rFonts w:ascii="Times New Roman" w:hAnsi="Times New Roman"/>
          <w:sz w:val="20"/>
        </w:rPr>
        <w:softHyphen/>
        <w:t>området medför att en sanktionsavgift ska påföras, medan andra är straffbelagda. I Straffrätts</w:t>
      </w:r>
      <w:r w:rsidRPr="007A145D">
        <w:rPr>
          <w:rFonts w:ascii="Times New Roman" w:hAnsi="Times New Roman"/>
          <w:sz w:val="20"/>
        </w:rPr>
        <w:softHyphen/>
        <w:t>användningsutredningens betänkande Vad bör straffas? (SOU 2013:38)</w:t>
      </w:r>
      <w:r w:rsidRPr="007A145D" w:rsidDel="00BA32AE">
        <w:rPr>
          <w:rFonts w:ascii="Times New Roman" w:hAnsi="Times New Roman"/>
          <w:sz w:val="20"/>
        </w:rPr>
        <w:t xml:space="preserve"> </w:t>
      </w:r>
      <w:r w:rsidRPr="007A145D">
        <w:rPr>
          <w:rFonts w:ascii="Times New Roman" w:hAnsi="Times New Roman"/>
          <w:sz w:val="20"/>
        </w:rPr>
        <w:t>görs bedömningen att sanktionsavgifter som styrmedel på yrkestrafik</w:t>
      </w:r>
      <w:r w:rsidRPr="007A145D">
        <w:rPr>
          <w:rFonts w:ascii="Times New Roman" w:hAnsi="Times New Roman"/>
          <w:sz w:val="20"/>
        </w:rPr>
        <w:softHyphen/>
        <w:t>området bör ha möjlighet till bättre genom</w:t>
      </w:r>
      <w:r w:rsidRPr="007A145D">
        <w:rPr>
          <w:rFonts w:ascii="Times New Roman" w:hAnsi="Times New Roman"/>
          <w:sz w:val="20"/>
        </w:rPr>
        <w:softHyphen/>
        <w:t xml:space="preserve">slagskraft än straff och att det bör övervägas att växla sanktion från straff till avgift i yrkestrafikregleringen. </w:t>
      </w:r>
    </w:p>
    <w:p w14:paraId="5599B7A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I andra sammanhang har det också framförts önskemål om sanktions</w:t>
      </w:r>
      <w:r w:rsidRPr="007A145D">
        <w:rPr>
          <w:rFonts w:ascii="Times New Roman" w:hAnsi="Times New Roman"/>
          <w:sz w:val="20"/>
        </w:rPr>
        <w:softHyphen/>
        <w:t>växlingar på området. Utredningen om effektivare kontroller av yrkes</w:t>
      </w:r>
      <w:r w:rsidRPr="007A145D">
        <w:rPr>
          <w:rFonts w:ascii="Times New Roman" w:hAnsi="Times New Roman"/>
          <w:sz w:val="20"/>
        </w:rPr>
        <w:softHyphen/>
        <w:t>trafik på väg fick därför i uppdrag att analysera vilka ytterligare över</w:t>
      </w:r>
      <w:r w:rsidRPr="007A145D">
        <w:rPr>
          <w:rFonts w:ascii="Times New Roman" w:hAnsi="Times New Roman"/>
          <w:sz w:val="20"/>
        </w:rPr>
        <w:softHyphen/>
        <w:t>trädelser som bör vara föremål för en sanktionsväxling från straff</w:t>
      </w:r>
      <w:r w:rsidRPr="007A145D">
        <w:rPr>
          <w:rFonts w:ascii="Times New Roman" w:hAnsi="Times New Roman"/>
          <w:sz w:val="20"/>
        </w:rPr>
        <w:softHyphen/>
        <w:t xml:space="preserve">rättsliga påföljder till sanktionsavgifter. Utredningen har genomfört en omfattande kartläggning av möjligheten och lämpligheten att genomföra detta inom yrkestrafikområdet. I betänkandet Kontroller på väg (SOU 2021:31) anförs att för att en sanktionsväxling ska vara lämplig bör det vara fråga om överträdelser där sanktionsväxlingen kan få en reell effekt på regelefterlevnaden, vilket innebär att sanktionen behöver träffa den aktör som har kontroll över verksamheten. För att vara effektivt bör systemet bygga på strikt ansvar i stället för uppsåt eller oaktsamhet. För att detta ska vara förenligt med rättssäkerheten bör överträdelserna vara enkla att konstatera och de bakomliggande materiella handlingsreglerna måste vara klara och tydliga. Bedömningsutrymmet för huruvida en överträdelse har begåtts eller inte måste alltså minimeras. I betänkandet anges vidare att den myndighet som ska påföra sanktionsavgiften bör ha tillräckliga befogenheter enligt tillsynslagstiftningen, eftersom myndigheten inte har tillgång till straffprocessuella tvångsmedel för att kunna utreda överträdelsen.  </w:t>
      </w:r>
    </w:p>
    <w:p w14:paraId="0527086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lastRenderedPageBreak/>
        <w:t>I betänkandet föreslås att överträdelser av två typer av bestämmelser bör medföra att sanktionsavgift ska kunna påföras. Den ena typen gäller krav på att medföra och uppvisa tillstånd och dokument i samband med utförandet av yrkesmässiga gods- eller persontransporter i internationell trafik. Sådana krav finns framför allt i EU:s förordningar om inter</w:t>
      </w:r>
      <w:r w:rsidRPr="007A145D">
        <w:rPr>
          <w:rFonts w:ascii="Times New Roman" w:hAnsi="Times New Roman"/>
          <w:sz w:val="20"/>
        </w:rPr>
        <w:softHyphen/>
        <w:t>nationella gods- och busstransporter och i Interbus-överenskommelsen om tillfällig internationell person</w:t>
      </w:r>
      <w:r w:rsidRPr="007A145D">
        <w:rPr>
          <w:rFonts w:ascii="Times New Roman" w:hAnsi="Times New Roman"/>
          <w:sz w:val="20"/>
        </w:rPr>
        <w:softHyphen/>
        <w:t>transport med buss. När det gäller transporter som sker med stöd av bilaterala och multilaterala överenskommelser finns liknande krav i yrkestrafikförordningen (2012:237). Bestämmelser om påföljd vid överträdelser av de nu aktuella kraven finns i förordningen (1998:786) om internationella vägtransporter inom Europeiska eko</w:t>
      </w:r>
      <w:r w:rsidRPr="007A145D">
        <w:rPr>
          <w:rFonts w:ascii="Times New Roman" w:hAnsi="Times New Roman"/>
          <w:sz w:val="20"/>
        </w:rPr>
        <w:softHyphen/>
        <w:t>nomiska samarbetsområdet (EES) och i yrkestrafikförordningen. Genom att kunna påföra sanktions</w:t>
      </w:r>
      <w:r w:rsidRPr="007A145D">
        <w:rPr>
          <w:rFonts w:ascii="Times New Roman" w:hAnsi="Times New Roman"/>
          <w:sz w:val="20"/>
        </w:rPr>
        <w:softHyphen/>
        <w:t>avgift och besluta om förskott för sådan avgift vid överträdelser av de aktuella kraven bedömer utredningen att kontrollen av transporterna underlättas och effektiviseras, eftersom det är lättare att vid en vägkontroll konstatera att handlingarna inte kan visas upp än att bevisa att trafik uppsåtligen har bedrivits utan tillstånd eller kontroll</w:t>
      </w:r>
      <w:r w:rsidRPr="007A145D">
        <w:rPr>
          <w:rFonts w:ascii="Times New Roman" w:hAnsi="Times New Roman"/>
          <w:sz w:val="20"/>
        </w:rPr>
        <w:softHyphen/>
        <w:t xml:space="preserve">dokument. </w:t>
      </w:r>
    </w:p>
    <w:p w14:paraId="457A8B5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Den andra typen av bestämmelser avser krav på att anmäla trafik</w:t>
      </w:r>
      <w:r w:rsidRPr="007A145D">
        <w:rPr>
          <w:rFonts w:ascii="Times New Roman" w:hAnsi="Times New Roman"/>
          <w:sz w:val="20"/>
        </w:rPr>
        <w:softHyphen/>
        <w:t>ansvariga och andra personer som enligt yrkestrafik- eller taxitrafik</w:t>
      </w:r>
      <w:r w:rsidRPr="007A145D">
        <w:rPr>
          <w:rFonts w:ascii="Times New Roman" w:hAnsi="Times New Roman"/>
          <w:sz w:val="20"/>
        </w:rPr>
        <w:softHyphen/>
        <w:t>regleringen omfattas av lämplighetsprövningen. Bestämmelser om att innehavare av ett tillstånd att bedriva yrkesmässig trafik ska anmäla om en trafikansvarig eller någon annan som har eller ska prövas för tillståndet byts ut eller tillkommer finns i trafiktillståndsförordningen och i yrkes</w:t>
      </w:r>
      <w:r w:rsidRPr="007A145D">
        <w:rPr>
          <w:rFonts w:ascii="Times New Roman" w:hAnsi="Times New Roman"/>
          <w:sz w:val="20"/>
        </w:rPr>
        <w:softHyphen/>
        <w:t>trafikförordningen. För innehavare av taxitrafiktillstånd finns motsvarande krav i taxitrafikförordningen (2012:238). Straffbestämmelser vid över</w:t>
      </w:r>
      <w:r w:rsidRPr="007A145D">
        <w:rPr>
          <w:rFonts w:ascii="Times New Roman" w:hAnsi="Times New Roman"/>
          <w:sz w:val="20"/>
        </w:rPr>
        <w:softHyphen/>
        <w:t>trädelser av anmälningskraven finns i yrkestrafikförordningen respektive taxitrafikförordningen. Utredningen bedömer att påförande av sanktions</w:t>
      </w:r>
      <w:r w:rsidRPr="007A145D">
        <w:rPr>
          <w:rFonts w:ascii="Times New Roman" w:hAnsi="Times New Roman"/>
          <w:sz w:val="20"/>
        </w:rPr>
        <w:softHyphen/>
        <w:t>avgift vid överträdelser av kraven leder till ett effektivare sätt att ingripa mot fusk eller slarv i fråga om trafikansvariga och andra personer som omfattas av krav på lämplighetsprövning.</w:t>
      </w:r>
    </w:p>
    <w:p w14:paraId="093FA734" w14:textId="4E728ED7" w:rsidR="00804C7B"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Majoriteten av remissinstanserna ser positivt på förslagen och regeringen delar utredningens bedömning att påförandet av en sanktions</w:t>
      </w:r>
      <w:r w:rsidRPr="007A145D">
        <w:rPr>
          <w:rFonts w:ascii="Times New Roman" w:hAnsi="Times New Roman"/>
          <w:sz w:val="20"/>
        </w:rPr>
        <w:softHyphen/>
        <w:t>avgift vid de nu aktuella överträdelserna bör medföra goda effekter på regelefterlevnaden och att bestämmelserna i detta avseende synes vara lämpade enligt de kriterier som nämns ovan. I likhet med vad som är fallet i flera andra författningar på yrkestrafikområdet bör bestämmelser om sanktionsavgifter placeras på lägre normgivningsnivå än lag. Regeringen bör därför bemyndigas att meddela föreskrifter om sanktions</w:t>
      </w:r>
      <w:r w:rsidRPr="007A145D">
        <w:rPr>
          <w:rFonts w:ascii="Times New Roman" w:hAnsi="Times New Roman"/>
          <w:sz w:val="20"/>
        </w:rPr>
        <w:softHyphen/>
        <w:t>avgifter vid överträdelser av de aktuella kraven. Några remissinstanser har synpunkter på avgiftens storlek och att föraren i vissa fall fortsättningsvis bör ha ett straffrättsligt ansvar även när transport</w:t>
      </w:r>
      <w:r w:rsidRPr="007A145D">
        <w:rPr>
          <w:rFonts w:ascii="Times New Roman" w:hAnsi="Times New Roman"/>
          <w:sz w:val="20"/>
        </w:rPr>
        <w:softHyphen/>
        <w:t>företaget ska påföras en avgift. Regeringen kommer att beakta synpunkterna i det fortsatta arbetet.</w:t>
      </w:r>
    </w:p>
    <w:p w14:paraId="1BDEB117" w14:textId="77777777" w:rsidR="00804C7B" w:rsidRDefault="00804C7B">
      <w:pPr>
        <w:spacing w:line="2" w:lineRule="auto"/>
        <w:rPr>
          <w:rFonts w:ascii="Times New Roman" w:hAnsi="Times New Roman"/>
          <w:sz w:val="20"/>
        </w:rPr>
      </w:pPr>
      <w:r>
        <w:rPr>
          <w:rFonts w:ascii="Times New Roman" w:hAnsi="Times New Roman"/>
          <w:sz w:val="20"/>
        </w:rPr>
        <w:br w:type="page"/>
      </w:r>
    </w:p>
    <w:p w14:paraId="69FE2445" w14:textId="77777777" w:rsidR="007A145D" w:rsidRPr="007A145D" w:rsidRDefault="00AB59E6" w:rsidP="00804C7B">
      <w:pPr>
        <w:pStyle w:val="Rubrik1"/>
        <w:spacing w:before="0"/>
      </w:pPr>
      <w:bookmarkStart w:id="35" w:name="_Toc95126244"/>
      <w:bookmarkStart w:id="36" w:name="_Toc98160706"/>
      <w:r w:rsidRPr="007A145D">
        <w:lastRenderedPageBreak/>
        <w:t>Utstationering inom vägtransportsektorn</w:t>
      </w:r>
      <w:bookmarkEnd w:id="35"/>
      <w:bookmarkEnd w:id="36"/>
    </w:p>
    <w:p w14:paraId="55C2559D" w14:textId="77777777" w:rsidR="007A145D" w:rsidRPr="007A145D" w:rsidRDefault="00AB59E6" w:rsidP="00A459F2">
      <w:pPr>
        <w:pStyle w:val="Rubrik2"/>
        <w:spacing w:before="0"/>
      </w:pPr>
      <w:bookmarkStart w:id="37" w:name="_Toc95126245"/>
      <w:bookmarkStart w:id="38" w:name="_Toc98160707"/>
      <w:r w:rsidRPr="007A145D">
        <w:t>Utstationeringsregelverket</w:t>
      </w:r>
      <w:bookmarkEnd w:id="37"/>
      <w:bookmarkEnd w:id="38"/>
    </w:p>
    <w:p w14:paraId="1B5B4D1E" w14:textId="77777777" w:rsidR="007A145D" w:rsidRPr="007A145D" w:rsidRDefault="00AB59E6" w:rsidP="00A459F2">
      <w:pPr>
        <w:pStyle w:val="Rubrik3utannumrering"/>
        <w:spacing w:before="0"/>
      </w:pPr>
      <w:r w:rsidRPr="007A145D">
        <w:t>Ordinarie bestämmelser för utstationerad arbetskraft</w:t>
      </w:r>
    </w:p>
    <w:p w14:paraId="18AA2CA7"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I Europaparlamentets och rådets direktiv 96/71/EG om utstationering av arbetstagare i samband med tillhandahållande av tjänster, i fortsättningen benämnt utstationeringsdirektivet, </w:t>
      </w:r>
      <w:bookmarkStart w:id="39" w:name="_Hlk68080392"/>
      <w:r w:rsidRPr="007A145D">
        <w:rPr>
          <w:rFonts w:ascii="Times New Roman" w:hAnsi="Times New Roman"/>
          <w:sz w:val="20"/>
        </w:rPr>
        <w:t>finns bestämmelser om vilka arbets- och anställningsvillkor som ska tillämpas på arbetstagare som tillfälligt arbetar i ett annat land inom ramen för en gränsöverskridande tjänste</w:t>
      </w:r>
      <w:r w:rsidRPr="007A145D">
        <w:rPr>
          <w:rFonts w:ascii="Times New Roman" w:hAnsi="Times New Roman"/>
          <w:sz w:val="20"/>
        </w:rPr>
        <w:softHyphen/>
        <w:t>utövning</w:t>
      </w:r>
      <w:bookmarkEnd w:id="39"/>
      <w:r w:rsidRPr="007A145D">
        <w:rPr>
          <w:rFonts w:ascii="Times New Roman" w:hAnsi="Times New Roman"/>
          <w:sz w:val="20"/>
        </w:rPr>
        <w:t>. Bakgrunden till utstationeringsdirektivet är bl.a. att</w:t>
      </w:r>
      <w:r w:rsidRPr="007A145D" w:rsidDel="00573764">
        <w:rPr>
          <w:rFonts w:ascii="Times New Roman" w:hAnsi="Times New Roman"/>
          <w:sz w:val="20"/>
        </w:rPr>
        <w:t xml:space="preserve"> </w:t>
      </w:r>
      <w:r w:rsidRPr="007A145D">
        <w:rPr>
          <w:rFonts w:ascii="Times New Roman" w:hAnsi="Times New Roman"/>
          <w:sz w:val="20"/>
        </w:rPr>
        <w:t>den inre marknaden bidragit till en utveckling där tjänster tillhandahålls över gränserna genom att företag utstationerar arbetstagare i andra länder, vilket bedömts kräva lojal konkurrens och åtgärder som garanterar att arbets</w:t>
      </w:r>
      <w:r w:rsidRPr="007A145D">
        <w:rPr>
          <w:rFonts w:ascii="Times New Roman" w:hAnsi="Times New Roman"/>
          <w:sz w:val="20"/>
        </w:rPr>
        <w:softHyphen/>
        <w:t xml:space="preserve">tagarnas rättigheter respekteras. </w:t>
      </w:r>
    </w:p>
    <w:p w14:paraId="537FB15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EU:s bestämmelser om utstationering har varit föremål för vissa tillägg och förändringar. Den 15 maj 2014 antogs Europaparlamentets och rådets direktiv 2014/67/EU om tillämpning av direktiv 96/71/EG om utstatio</w:t>
      </w:r>
      <w:r w:rsidRPr="007A145D">
        <w:rPr>
          <w:rFonts w:ascii="Times New Roman" w:hAnsi="Times New Roman"/>
          <w:sz w:val="20"/>
        </w:rPr>
        <w:softHyphen/>
        <w:t>nering av arbetstagare i samband med tillhandahållande av tjänster och om ändring av förordning (EU) nr 1024/2012 om administrativt samarbete genom informationssystemet för den inre marknaden (IMI-förordningen), i fortsättningen benämnt tillämpningsdirektivet. Syftet var att öka enhet</w:t>
      </w:r>
      <w:r w:rsidRPr="007A145D">
        <w:rPr>
          <w:rFonts w:ascii="Times New Roman" w:hAnsi="Times New Roman"/>
          <w:sz w:val="20"/>
        </w:rPr>
        <w:softHyphen/>
        <w:t>ligheten i genomförandet, tillämpningen och efterlevnaden av utstatio</w:t>
      </w:r>
      <w:r w:rsidRPr="007A145D">
        <w:rPr>
          <w:rFonts w:ascii="Times New Roman" w:hAnsi="Times New Roman"/>
          <w:sz w:val="20"/>
        </w:rPr>
        <w:softHyphen/>
        <w:t>neringsdirektivet. Tillämpningsdirektivet innehåller bl.a. bestäm</w:t>
      </w:r>
      <w:r w:rsidRPr="007A145D">
        <w:rPr>
          <w:rFonts w:ascii="Times New Roman" w:hAnsi="Times New Roman"/>
          <w:sz w:val="20"/>
        </w:rPr>
        <w:softHyphen/>
        <w:t xml:space="preserve">melser om samarbete mellan medlemsstaternas myndigheter, om kontroll av efterlevnaden av utstationeringsreglerna och om gränsöverskridande verkställighet av ekonomiska administrativa sanktionsavgifter. </w:t>
      </w:r>
    </w:p>
    <w:p w14:paraId="64C3836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Den 28 juni 2018 antogs ett direktiv som ändrar utstationerings</w:t>
      </w:r>
      <w:r w:rsidRPr="007A145D">
        <w:rPr>
          <w:rFonts w:ascii="Times New Roman" w:hAnsi="Times New Roman"/>
          <w:sz w:val="20"/>
        </w:rPr>
        <w:softHyphen/>
        <w:t xml:space="preserve">direktivet, </w:t>
      </w:r>
      <w:r w:rsidRPr="007A145D">
        <w:rPr>
          <w:rFonts w:ascii="Times New Roman" w:eastAsiaTheme="minorHAnsi" w:hAnsi="Times New Roman"/>
          <w:color w:val="000000"/>
          <w:sz w:val="20"/>
        </w:rPr>
        <w:t xml:space="preserve">Europaparlamentets och rådets direktiv (EU) </w:t>
      </w:r>
      <w:bookmarkStart w:id="40" w:name="_Hlk68081978"/>
      <w:r w:rsidRPr="007A145D">
        <w:rPr>
          <w:rFonts w:ascii="Times New Roman" w:eastAsiaTheme="minorHAnsi" w:hAnsi="Times New Roman"/>
          <w:color w:val="000000"/>
          <w:sz w:val="20"/>
        </w:rPr>
        <w:t>2018/957</w:t>
      </w:r>
      <w:bookmarkEnd w:id="40"/>
      <w:r w:rsidRPr="007A145D">
        <w:rPr>
          <w:rFonts w:ascii="Times New Roman" w:eastAsiaTheme="minorHAnsi" w:hAnsi="Times New Roman"/>
          <w:color w:val="000000"/>
          <w:sz w:val="20"/>
        </w:rPr>
        <w:t xml:space="preserve"> av den 28 juni 2018 om ändring av direktiv 96/71/EG om utstationering av arbetstagare i samband med tillhandahållande av tjänster, i fortsättningen benämnt ändringsdirektivet</w:t>
      </w:r>
      <w:r w:rsidRPr="007A145D">
        <w:rPr>
          <w:rFonts w:ascii="Times New Roman" w:hAnsi="Times New Roman"/>
          <w:sz w:val="20"/>
        </w:rPr>
        <w:t xml:space="preserve">. </w:t>
      </w:r>
      <w:bookmarkStart w:id="41" w:name="_Hlk68080806"/>
      <w:r w:rsidRPr="007A145D">
        <w:rPr>
          <w:rFonts w:ascii="Times New Roman" w:hAnsi="Times New Roman"/>
          <w:sz w:val="20"/>
        </w:rPr>
        <w:t>Ändringarna innebär bl.a. att utstationerade arbets</w:t>
      </w:r>
      <w:r w:rsidRPr="007A145D">
        <w:rPr>
          <w:rFonts w:ascii="Times New Roman" w:hAnsi="Times New Roman"/>
          <w:sz w:val="20"/>
        </w:rPr>
        <w:softHyphen/>
        <w:t>tagare och inhemska arbetstagare i högre grad lika</w:t>
      </w:r>
      <w:r w:rsidRPr="007A145D">
        <w:rPr>
          <w:rFonts w:ascii="Times New Roman" w:hAnsi="Times New Roman"/>
          <w:sz w:val="20"/>
        </w:rPr>
        <w:softHyphen/>
        <w:t xml:space="preserve">behandlas i fråga om vilka villkor som ska tillämpas vid utstationering. </w:t>
      </w:r>
      <w:bookmarkEnd w:id="41"/>
      <w:r w:rsidRPr="007A145D">
        <w:rPr>
          <w:rFonts w:ascii="Times New Roman" w:hAnsi="Times New Roman"/>
          <w:sz w:val="20"/>
        </w:rPr>
        <w:t>Vidare ska långvarigt utstationerade arbetstagare garanteras ytterligare arbets- och anställnings</w:t>
      </w:r>
      <w:r w:rsidRPr="007A145D">
        <w:rPr>
          <w:rFonts w:ascii="Times New Roman" w:hAnsi="Times New Roman"/>
          <w:sz w:val="20"/>
        </w:rPr>
        <w:softHyphen/>
        <w:t>villkor. Även skyddet för uthyrda utstationerade arbetstagare utökas.</w:t>
      </w:r>
    </w:p>
    <w:p w14:paraId="3B9467E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I svensk rätt är utstationeringsbestämmelserna genomförda i första hand i lagen (1999:678) om utstationering av arbetstagare och förordningen (2017:319) om utstationering av arbetstagare, i fortsättningen benämnda utstationer</w:t>
      </w:r>
      <w:r w:rsidRPr="007A145D">
        <w:rPr>
          <w:rFonts w:ascii="Times New Roman" w:hAnsi="Times New Roman"/>
          <w:sz w:val="20"/>
        </w:rPr>
        <w:softHyphen/>
        <w:t>ingslagen respektive utstationeringsförordningen. Bestäm</w:t>
      </w:r>
      <w:r w:rsidRPr="007A145D">
        <w:rPr>
          <w:rFonts w:ascii="Times New Roman" w:hAnsi="Times New Roman"/>
          <w:sz w:val="20"/>
        </w:rPr>
        <w:softHyphen/>
        <w:t>melser som genomför direktiven finns även i annan reglering, t.ex. i lagen (2016:1231) om ömsesidigt bistånd med indrivning av vissa sanktions</w:t>
      </w:r>
      <w:r w:rsidRPr="007A145D">
        <w:rPr>
          <w:rFonts w:ascii="Times New Roman" w:hAnsi="Times New Roman"/>
          <w:sz w:val="20"/>
        </w:rPr>
        <w:softHyphen/>
        <w:t>avgifter vid utstationering. En relativt omfattande revidering av utstatio</w:t>
      </w:r>
      <w:r w:rsidRPr="007A145D">
        <w:rPr>
          <w:rFonts w:ascii="Times New Roman" w:hAnsi="Times New Roman"/>
          <w:sz w:val="20"/>
        </w:rPr>
        <w:softHyphen/>
        <w:t xml:space="preserve">neringslagen genomfördes under 2020 i och med genomförandet av ändringsdirektivet. </w:t>
      </w:r>
    </w:p>
    <w:p w14:paraId="4763A558" w14:textId="77777777" w:rsidR="007A145D" w:rsidRPr="007A145D" w:rsidRDefault="00AB59E6" w:rsidP="007A145D">
      <w:pPr>
        <w:keepNext/>
        <w:tabs>
          <w:tab w:val="left" w:pos="907"/>
        </w:tabs>
        <w:spacing w:before="400" w:after="120" w:line="240" w:lineRule="auto"/>
        <w:outlineLvl w:val="2"/>
        <w:rPr>
          <w:rFonts w:ascii="Times New Roman" w:eastAsiaTheme="minorHAnsi" w:hAnsi="Times New Roman" w:cstheme="minorBidi"/>
          <w:b/>
          <w:sz w:val="23"/>
          <w:szCs w:val="22"/>
        </w:rPr>
      </w:pPr>
      <w:r w:rsidRPr="007A145D">
        <w:rPr>
          <w:rFonts w:ascii="Times New Roman" w:eastAsiaTheme="minorHAnsi" w:hAnsi="Times New Roman" w:cstheme="minorBidi"/>
          <w:b/>
          <w:sz w:val="23"/>
          <w:szCs w:val="22"/>
        </w:rPr>
        <w:lastRenderedPageBreak/>
        <w:t xml:space="preserve">Särskilda regler på unionsnivå för utstationering av förare inom vägtransportsektorn </w:t>
      </w:r>
    </w:p>
    <w:p w14:paraId="54CB0E4A" w14:textId="2CDDE9FF"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Den 15 juli 2020 antogs Europaparlamentets och rådets direktiv </w:t>
      </w:r>
      <w:bookmarkStart w:id="42" w:name="_Hlk68080921"/>
      <w:r>
        <w:rPr>
          <w:rFonts w:ascii="Times New Roman" w:hAnsi="Times New Roman"/>
          <w:sz w:val="20"/>
        </w:rPr>
        <w:t xml:space="preserve">(EU) </w:t>
      </w:r>
      <w:r w:rsidRPr="007A145D">
        <w:rPr>
          <w:rFonts w:ascii="Times New Roman" w:hAnsi="Times New Roman"/>
          <w:sz w:val="20"/>
        </w:rPr>
        <w:t>2020/1057 om fastställande av särskilda regler med avseende på direktiv 96/71/EG och direktiv 2014/67/EU för utstationering av förare inom väg</w:t>
      </w:r>
      <w:r w:rsidRPr="007A145D">
        <w:rPr>
          <w:rFonts w:ascii="Times New Roman" w:hAnsi="Times New Roman"/>
          <w:sz w:val="20"/>
        </w:rPr>
        <w:softHyphen/>
        <w:t xml:space="preserve">transportsektorn </w:t>
      </w:r>
      <w:bookmarkEnd w:id="42"/>
      <w:r w:rsidRPr="007A145D">
        <w:rPr>
          <w:rFonts w:ascii="Times New Roman" w:hAnsi="Times New Roman"/>
          <w:sz w:val="20"/>
        </w:rPr>
        <w:t>och om ändring av direktiv 2006/22/EG vad gäller tillsynskrav och förordning (EU) nr 1024/2012. Som titeln anger inne</w:t>
      </w:r>
      <w:r w:rsidRPr="007A145D">
        <w:rPr>
          <w:rFonts w:ascii="Times New Roman" w:hAnsi="Times New Roman"/>
          <w:sz w:val="20"/>
        </w:rPr>
        <w:softHyphen/>
        <w:t>håller direktivet bl.a. bestämmelser som syftar till att anpassa vissa delar av utstationeringsdirektivet och tillämpningsdirektivet till vägtransport</w:t>
      </w:r>
      <w:r w:rsidRPr="007A145D">
        <w:rPr>
          <w:rFonts w:ascii="Times New Roman" w:hAnsi="Times New Roman"/>
          <w:sz w:val="20"/>
        </w:rPr>
        <w:softHyphen/>
        <w:t xml:space="preserve">sektorn. Fortsättningsvis benämns dessa bestämmelser i direktiv 2020/1057 för direktivet om utstationering av förare. </w:t>
      </w:r>
    </w:p>
    <w:p w14:paraId="0CF0074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I skälen i direktivet anges att det finns ett behov av specialutformade bestämmelser för vägtransportområdet, eftersom </w:t>
      </w:r>
      <w:bookmarkStart w:id="43" w:name="_Hlk88644033"/>
      <w:r w:rsidRPr="007A145D">
        <w:rPr>
          <w:rFonts w:ascii="Times New Roman" w:hAnsi="Times New Roman"/>
          <w:sz w:val="20"/>
        </w:rPr>
        <w:t xml:space="preserve">arbetskraften inom sektorn är mycket rörlig </w:t>
      </w:r>
      <w:bookmarkEnd w:id="43"/>
      <w:r w:rsidRPr="007A145D">
        <w:rPr>
          <w:rFonts w:ascii="Times New Roman" w:hAnsi="Times New Roman"/>
          <w:sz w:val="20"/>
        </w:rPr>
        <w:t>och särskild uppmärksamhet måste ägnas åt att säkerställa att förare kan dra nytta av de rättigheter som tillkommer dem i fråga om tillfredsställande arbetsvillkor och socialt skydd. Samtidigt får vägtransportföretag, av vilka flertalet är små, inte ställas inför opropor</w:t>
      </w:r>
      <w:r w:rsidRPr="007A145D">
        <w:rPr>
          <w:rFonts w:ascii="Times New Roman" w:hAnsi="Times New Roman"/>
          <w:sz w:val="20"/>
        </w:rPr>
        <w:softHyphen/>
        <w:t xml:space="preserve">tionella administrativa hinder eller diskriminerande kontroller som i onödan begränsar deras frihet att tillhandahålla gränsöverskridande tjänster. Slutligen anges att tillhandahållande av vägtransporttjänster måste bygga på rättvis konkurrens mellan nationella och utländska vägtransportföretag. </w:t>
      </w:r>
    </w:p>
    <w:p w14:paraId="6F52D7F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44" w:name="_Hlk83891486"/>
      <w:r w:rsidRPr="007A145D">
        <w:rPr>
          <w:rFonts w:ascii="Times New Roman" w:hAnsi="Times New Roman"/>
          <w:sz w:val="20"/>
        </w:rPr>
        <w:t>Direktivet om utstationering av förare</w:t>
      </w:r>
      <w:bookmarkEnd w:id="44"/>
      <w:r w:rsidRPr="007A145D">
        <w:rPr>
          <w:rFonts w:ascii="Times New Roman" w:hAnsi="Times New Roman"/>
          <w:sz w:val="20"/>
        </w:rPr>
        <w:t xml:space="preserve"> innebär alltså att EU:s utstatio</w:t>
      </w:r>
      <w:r w:rsidRPr="007A145D">
        <w:rPr>
          <w:rFonts w:ascii="Times New Roman" w:hAnsi="Times New Roman"/>
          <w:sz w:val="20"/>
        </w:rPr>
        <w:softHyphen/>
        <w:t>neringsregelverk i vissa delar anpassas till de särskilda förhållanden som råder inom vägtransportsektorn. I utstationerings</w:t>
      </w:r>
      <w:r w:rsidRPr="007A145D">
        <w:rPr>
          <w:rFonts w:ascii="Times New Roman" w:hAnsi="Times New Roman"/>
          <w:sz w:val="20"/>
        </w:rPr>
        <w:softHyphen/>
        <w:t xml:space="preserve">direktivet anges i vilka situationer utstationering ska anses föreligga och vilka arbets- och anställningsvillkor som ska gälla för utstationerade arbetstagare. </w:t>
      </w:r>
      <w:bookmarkStart w:id="45" w:name="_Hlk72930929"/>
      <w:r w:rsidRPr="007A145D">
        <w:rPr>
          <w:rFonts w:ascii="Times New Roman" w:hAnsi="Times New Roman"/>
          <w:sz w:val="20"/>
        </w:rPr>
        <w:t>Direktivet om utstationering av förare innehåller vissa begränsningar i förhållande till utstationeringsdirektivet i fråga om när en förare inom vägtransportområdet ska anses vara utstationerad</w:t>
      </w:r>
      <w:bookmarkEnd w:id="45"/>
      <w:r w:rsidRPr="007A145D">
        <w:rPr>
          <w:rFonts w:ascii="Times New Roman" w:hAnsi="Times New Roman"/>
          <w:sz w:val="20"/>
        </w:rPr>
        <w:t xml:space="preserve"> och när de nyligen utvidgade villkoren vid långvarig utstationering ska tillämpas på sådana förare. Samtidigt anger direktivet att en förare som utför vissa transporter ska anses vara utstationerad. När det gäller vilka administrativa krav och kontrollåtgärder som medlemsstaterna får införa för att kontrollera att reglerna om utstationering följs får medlemsstaterna, med avvikelse från bestämmelserna i tillämpnings</w:t>
      </w:r>
      <w:r w:rsidRPr="007A145D">
        <w:rPr>
          <w:rFonts w:ascii="Times New Roman" w:hAnsi="Times New Roman"/>
          <w:sz w:val="20"/>
        </w:rPr>
        <w:softHyphen/>
        <w:t xml:space="preserve">direktivet, dock endast införa vissa specificerade åtgärder för hur utstationering av förare ska anmälas och kontrolleras. Direktivet om utstationering av förare innebär alltså en inskränkning av hur tillämpningsdirektivet får tillämpas i de aktuella situationerna. </w:t>
      </w:r>
    </w:p>
    <w:p w14:paraId="58344E5C" w14:textId="77777777" w:rsidR="007A145D" w:rsidRPr="007A145D" w:rsidRDefault="00AB59E6" w:rsidP="00A459F2">
      <w:pPr>
        <w:pStyle w:val="Rubrik2"/>
      </w:pPr>
      <w:bookmarkStart w:id="46" w:name="_Toc66306882"/>
      <w:bookmarkStart w:id="47" w:name="_Toc66349687"/>
      <w:bookmarkStart w:id="48" w:name="_Toc76454345"/>
      <w:bookmarkStart w:id="49" w:name="_Toc77502949"/>
      <w:bookmarkStart w:id="50" w:name="_Toc95126246"/>
      <w:bookmarkStart w:id="51" w:name="_Toc98160708"/>
      <w:bookmarkStart w:id="52" w:name="_Toc50113195"/>
      <w:bookmarkStart w:id="53" w:name="_Toc58431872"/>
      <w:bookmarkStart w:id="54" w:name="_Hlk47008302"/>
      <w:r w:rsidRPr="007A145D">
        <w:t>Marknaden för nationella och internationella transporter</w:t>
      </w:r>
      <w:bookmarkEnd w:id="46"/>
      <w:bookmarkEnd w:id="47"/>
      <w:bookmarkEnd w:id="48"/>
      <w:bookmarkEnd w:id="49"/>
      <w:bookmarkEnd w:id="50"/>
      <w:bookmarkEnd w:id="51"/>
    </w:p>
    <w:p w14:paraId="69AF16A1" w14:textId="77777777" w:rsidR="007A145D" w:rsidRPr="007A145D" w:rsidRDefault="00AB59E6" w:rsidP="00A459F2">
      <w:pPr>
        <w:pStyle w:val="Rubrik3utannumrering"/>
        <w:spacing w:before="0"/>
      </w:pPr>
      <w:r w:rsidRPr="007A145D">
        <w:t xml:space="preserve">Olika typer av transporter </w:t>
      </w:r>
    </w:p>
    <w:p w14:paraId="7D041E50"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EU:s utstationeringsregler är som utgångspunkt tillämpliga på vägtrans</w:t>
      </w:r>
      <w:r w:rsidRPr="007A145D">
        <w:rPr>
          <w:rFonts w:ascii="Times New Roman" w:hAnsi="Times New Roman"/>
          <w:sz w:val="20"/>
        </w:rPr>
        <w:softHyphen/>
        <w:t xml:space="preserve">portsektorn. Direktivet om utstationering av förare innehåller dock vissa begränsningar i fråga om när en förare ska anses vara utstationerad. I detta </w:t>
      </w:r>
      <w:r w:rsidRPr="007A145D">
        <w:rPr>
          <w:rFonts w:ascii="Times New Roman" w:hAnsi="Times New Roman"/>
          <w:sz w:val="20"/>
        </w:rPr>
        <w:lastRenderedPageBreak/>
        <w:t xml:space="preserve">avseende utgår direktivet från </w:t>
      </w:r>
      <w:r w:rsidRPr="007A145D" w:rsidDel="003D5AFB">
        <w:rPr>
          <w:rFonts w:ascii="Times New Roman" w:hAnsi="Times New Roman"/>
          <w:sz w:val="20"/>
        </w:rPr>
        <w:t>vilke</w:t>
      </w:r>
      <w:r w:rsidRPr="007A145D">
        <w:rPr>
          <w:rFonts w:ascii="Times New Roman" w:hAnsi="Times New Roman"/>
          <w:sz w:val="20"/>
        </w:rPr>
        <w:t>n typ av</w:t>
      </w:r>
      <w:r w:rsidRPr="007A145D" w:rsidDel="003D5AFB">
        <w:rPr>
          <w:rFonts w:ascii="Times New Roman" w:hAnsi="Times New Roman"/>
          <w:sz w:val="20"/>
        </w:rPr>
        <w:t xml:space="preserve"> vägtransport </w:t>
      </w:r>
      <w:r w:rsidRPr="007A145D">
        <w:rPr>
          <w:rFonts w:ascii="Times New Roman" w:hAnsi="Times New Roman"/>
          <w:sz w:val="20"/>
        </w:rPr>
        <w:t xml:space="preserve">som </w:t>
      </w:r>
      <w:r w:rsidRPr="007A145D" w:rsidDel="003D5AFB">
        <w:rPr>
          <w:rFonts w:ascii="Times New Roman" w:hAnsi="Times New Roman"/>
          <w:sz w:val="20"/>
        </w:rPr>
        <w:t>föraren utför</w:t>
      </w:r>
      <w:r w:rsidRPr="007A145D">
        <w:rPr>
          <w:rFonts w:ascii="Times New Roman" w:hAnsi="Times New Roman"/>
          <w:sz w:val="20"/>
        </w:rPr>
        <w:t xml:space="preserve">. Det finns därför anledning att redogöra för de olika typer av transporter som har betydelse för de förslag som lämnas. </w:t>
      </w:r>
    </w:p>
    <w:p w14:paraId="220BDE9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 viktig skiljelinje går mellan internationella transporter och inrikes</w:t>
      </w:r>
      <w:r w:rsidRPr="007A145D">
        <w:rPr>
          <w:rFonts w:ascii="Times New Roman" w:hAnsi="Times New Roman"/>
          <w:sz w:val="20"/>
        </w:rPr>
        <w:softHyphen/>
        <w:t>transporter. Inom EU är internationella transporter och internationella persontransporter definierade i artikel 2.2 i Europaparlamentets och rådets förordning (EG) nr 1072/2009 om gemensamma regler för tillträde till den internationella marknaden för godstransporter på väg, i det följande benämnd godsförordningen, och i artikel 2.1 i Europaparlamentets och rådets förordning (EG) nr 1073/2009 om gemensamma regler för tillträde till den internationella marknaden för persontransporter med buss och om ändring i förordning (EG) nr 561/2006, i det följande benämnd bussförordningen. Med internationell transport avses här detsamma som i dessa EU-förordningar. Det gäller även när det är ett transportföretag från tredjeland som utför transporten.</w:t>
      </w:r>
      <w:r w:rsidRPr="007A145D" w:rsidDel="00856D9C">
        <w:rPr>
          <w:rFonts w:ascii="Times New Roman" w:hAnsi="Times New Roman"/>
          <w:sz w:val="20"/>
        </w:rPr>
        <w:t xml:space="preserve"> </w:t>
      </w:r>
      <w:r w:rsidRPr="007A145D">
        <w:rPr>
          <w:rFonts w:ascii="Times New Roman" w:hAnsi="Times New Roman"/>
          <w:sz w:val="20"/>
        </w:rPr>
        <w:t>I många fall förutsätter en internationell transport att fordon färdas genom länder utan att lasta eller lossa gods eller ta upp eller släppa av passagerare. Sådana transporter benämns ofta transit</w:t>
      </w:r>
      <w:r w:rsidRPr="007A145D">
        <w:rPr>
          <w:rFonts w:ascii="Times New Roman" w:hAnsi="Times New Roman"/>
          <w:sz w:val="20"/>
        </w:rPr>
        <w:softHyphen/>
        <w:t xml:space="preserve">transporter. En inrikestransport utförs helt inom ett lands gränser. </w:t>
      </w:r>
    </w:p>
    <w:p w14:paraId="3C684178" w14:textId="58CE3748"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 internationell transport kan utföras genom att gods eller passagerare fraktas mellan två länder, varav det ena är det land där transport</w:t>
      </w:r>
      <w:r w:rsidRPr="007A145D">
        <w:rPr>
          <w:rFonts w:ascii="Times New Roman" w:hAnsi="Times New Roman"/>
          <w:sz w:val="20"/>
        </w:rPr>
        <w:softHyphen/>
        <w:t>företaget i fråga är etablerat. En sådan transport benämns bilateral transport i direktivet om utstationering av förare, i syfte att särskilja den från andra internationella transporter. Om</w:t>
      </w:r>
      <w:r w:rsidRPr="007A145D" w:rsidDel="003E2F8E">
        <w:rPr>
          <w:rFonts w:ascii="Times New Roman" w:hAnsi="Times New Roman"/>
          <w:sz w:val="20"/>
        </w:rPr>
        <w:t xml:space="preserve"> </w:t>
      </w:r>
      <w:r w:rsidRPr="007A145D">
        <w:rPr>
          <w:rFonts w:ascii="Times New Roman" w:hAnsi="Times New Roman"/>
          <w:sz w:val="20"/>
        </w:rPr>
        <w:t>en godstransport mellan Italien och Sverige utförs av ett transportföretag som är etablerat antingen i Italien eller Sverige, är det fråga om en bilateral transport i direktivets mening. En internationell transport kan dock även äga rum mellan två länder, utan att det transportföretag som utför transporten är etablerat i något av länderna. I direktivet omnämns denna typ av internationell transport som en icke-bilateral internationell transport. Om en transport av gods mellan Italien och Sverige utförs av ett tyskt eller franskt transportföretag</w:t>
      </w:r>
      <w:r w:rsidR="001706BE">
        <w:rPr>
          <w:rFonts w:ascii="Times New Roman" w:hAnsi="Times New Roman"/>
          <w:sz w:val="20"/>
        </w:rPr>
        <w:t>,</w:t>
      </w:r>
      <w:r w:rsidRPr="007A145D">
        <w:rPr>
          <w:rFonts w:ascii="Times New Roman" w:hAnsi="Times New Roman"/>
          <w:sz w:val="20"/>
        </w:rPr>
        <w:t xml:space="preserve"> är det fråga om en icke-bilateral godstransport. På motsvarande sätt är en busstransport mellan Finland och Norge icke-bilateral om det transport</w:t>
      </w:r>
      <w:r w:rsidRPr="007A145D">
        <w:rPr>
          <w:rFonts w:ascii="Times New Roman" w:hAnsi="Times New Roman"/>
          <w:sz w:val="20"/>
        </w:rPr>
        <w:softHyphen/>
        <w:t>företag som utför transporten är etablerat i Sverige.</w:t>
      </w:r>
    </w:p>
    <w:p w14:paraId="06A46BEB" w14:textId="77777777" w:rsidR="007A145D" w:rsidRPr="007A145D" w:rsidRDefault="00AB59E6" w:rsidP="007A145D">
      <w:pPr>
        <w:keepNext/>
        <w:tabs>
          <w:tab w:val="left" w:pos="907"/>
        </w:tabs>
        <w:spacing w:before="400" w:after="120" w:line="240" w:lineRule="auto"/>
        <w:outlineLvl w:val="2"/>
        <w:rPr>
          <w:rFonts w:ascii="Times New Roman" w:eastAsiaTheme="minorHAnsi" w:hAnsi="Times New Roman" w:cstheme="minorBidi"/>
          <w:b/>
          <w:sz w:val="23"/>
          <w:szCs w:val="22"/>
        </w:rPr>
      </w:pPr>
      <w:r w:rsidRPr="007A145D">
        <w:rPr>
          <w:rFonts w:ascii="Times New Roman" w:eastAsiaTheme="minorHAnsi" w:hAnsi="Times New Roman" w:cstheme="minorBidi"/>
          <w:b/>
          <w:sz w:val="23"/>
          <w:szCs w:val="22"/>
        </w:rPr>
        <w:t>Regler om marknadstillträde för olika typer av transporter</w:t>
      </w:r>
    </w:p>
    <w:p w14:paraId="6CCCC93F"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Direktivet om utstationering av förare hänvisar även till de regler för marknads</w:t>
      </w:r>
      <w:r w:rsidRPr="007A145D">
        <w:rPr>
          <w:rFonts w:ascii="Times New Roman" w:hAnsi="Times New Roman"/>
          <w:sz w:val="20"/>
        </w:rPr>
        <w:softHyphen/>
        <w:t xml:space="preserve">tillträde som finns på vägtransportområdet. Det finns därför skäl att även redogöra för den reglering om tillträde till nationella och internationella marknader som har relevans för förslagen. </w:t>
      </w:r>
    </w:p>
    <w:p w14:paraId="07515C8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Det finns flera formella möjligheter för utlandsetablerade transport</w:t>
      </w:r>
      <w:r w:rsidRPr="007A145D">
        <w:rPr>
          <w:rFonts w:ascii="Times New Roman" w:hAnsi="Times New Roman"/>
          <w:sz w:val="20"/>
        </w:rPr>
        <w:softHyphen/>
        <w:t>företag att få rätt att utföra internationella transporter i Sverige. Inter</w:t>
      </w:r>
      <w:r w:rsidRPr="007A145D">
        <w:rPr>
          <w:rFonts w:ascii="Times New Roman" w:hAnsi="Times New Roman"/>
          <w:sz w:val="20"/>
        </w:rPr>
        <w:softHyphen/>
        <w:t>nationella transporter kan ske med stöd av EU-bestämmelser, bilaterala överens</w:t>
      </w:r>
      <w:r w:rsidRPr="007A145D">
        <w:rPr>
          <w:rFonts w:ascii="Times New Roman" w:hAnsi="Times New Roman"/>
          <w:sz w:val="20"/>
        </w:rPr>
        <w:softHyphen/>
        <w:t>kommelser eller multilaterala överenskommelser.</w:t>
      </w:r>
    </w:p>
    <w:p w14:paraId="5757EE4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För transportföretag etablerade inom Europeiska ekonomiska sam</w:t>
      </w:r>
      <w:r w:rsidRPr="007A145D">
        <w:rPr>
          <w:rFonts w:ascii="Times New Roman" w:hAnsi="Times New Roman"/>
          <w:sz w:val="20"/>
        </w:rPr>
        <w:softHyphen/>
        <w:t>arbetsområdet (EES) och som har ett gemenskaps</w:t>
      </w:r>
      <w:r w:rsidRPr="007A145D">
        <w:rPr>
          <w:rFonts w:ascii="Times New Roman" w:hAnsi="Times New Roman"/>
          <w:sz w:val="20"/>
        </w:rPr>
        <w:softHyphen/>
        <w:t xml:space="preserve">tillstånd är tillträdet för internationella transporter inom detta geografiska område fritt. I det ligger att det inte finns några begränsningar när det gäller under hur lång tid sådana transporter får utföras eller hur många transporter som får utföras. Dessutom är det helt fritt att transitera andra länder inom området vid </w:t>
      </w:r>
      <w:r w:rsidRPr="007A145D">
        <w:rPr>
          <w:rFonts w:ascii="Times New Roman" w:hAnsi="Times New Roman"/>
          <w:sz w:val="20"/>
        </w:rPr>
        <w:lastRenderedPageBreak/>
        <w:t xml:space="preserve">utförandet av sådana transporter. Ett svenskt eller norskt transportföretag får alltså utföra ett obegränsat antal internationella transporter inom området. Transportföretag som är etablerade utanför området får utföra transporter till eller från Sverige med stöd av överenskommelser mellan Sverige och respektive land eller multilaterala överenskommelser. Typiskt sett tilldelas berörda länder olika slags kvoter för sådana transporter. </w:t>
      </w:r>
    </w:p>
    <w:p w14:paraId="635CF2F5" w14:textId="5F9DED45"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När det gäller inrikestransporter är utgångspunkten i EU-rätten att sådana endast är tillåtna för transportföretag som är etablerade i medlems</w:t>
      </w:r>
      <w:r w:rsidRPr="007A145D">
        <w:rPr>
          <w:rFonts w:ascii="Times New Roman" w:hAnsi="Times New Roman"/>
          <w:sz w:val="20"/>
        </w:rPr>
        <w:softHyphen/>
        <w:t>staten i fråga. EU-rätten ger dock ett transportföretag som är etablerat inom</w:t>
      </w:r>
      <w:r w:rsidRPr="007A145D" w:rsidDel="009569F1">
        <w:rPr>
          <w:rFonts w:ascii="Times New Roman" w:hAnsi="Times New Roman"/>
          <w:sz w:val="20"/>
        </w:rPr>
        <w:t xml:space="preserve"> </w:t>
      </w:r>
      <w:r w:rsidRPr="007A145D">
        <w:rPr>
          <w:rFonts w:ascii="Times New Roman" w:hAnsi="Times New Roman"/>
          <w:sz w:val="20"/>
        </w:rPr>
        <w:t>EES rätt att i begränsad utsträckning utföra inrikestransporter i andra länder än det där företaget är etablerat, dvs. i en värdmedlemsstat. Den vanligaste formen av</w:t>
      </w:r>
      <w:r w:rsidRPr="007A145D" w:rsidDel="00585571">
        <w:rPr>
          <w:rFonts w:ascii="Times New Roman" w:hAnsi="Times New Roman"/>
          <w:sz w:val="20"/>
        </w:rPr>
        <w:t xml:space="preserve"> </w:t>
      </w:r>
      <w:r w:rsidRPr="007A145D">
        <w:rPr>
          <w:rFonts w:ascii="Times New Roman" w:hAnsi="Times New Roman"/>
          <w:sz w:val="20"/>
        </w:rPr>
        <w:t>inrikestransporter i en värdmedlemstat är cabotage</w:t>
      </w:r>
      <w:r w:rsidRPr="007A145D">
        <w:rPr>
          <w:rFonts w:ascii="Times New Roman" w:hAnsi="Times New Roman"/>
          <w:sz w:val="20"/>
        </w:rPr>
        <w:softHyphen/>
        <w:t>transporter. En cabotagetransport är en tillfällig inrikestransport som utförs av ett transportföretag etablerat i ett annat land än det land där inrikestransporten äger rum. Sådana transporter kan avse både gods och personer. Cabotage</w:t>
      </w:r>
      <w:r w:rsidRPr="007A145D">
        <w:rPr>
          <w:rFonts w:ascii="Times New Roman" w:hAnsi="Times New Roman"/>
          <w:sz w:val="20"/>
        </w:rPr>
        <w:softHyphen/>
        <w:t>transporter av gods får utföras under vissa begräns</w:t>
      </w:r>
      <w:r w:rsidRPr="007A145D">
        <w:rPr>
          <w:rFonts w:ascii="Times New Roman" w:hAnsi="Times New Roman"/>
          <w:sz w:val="20"/>
        </w:rPr>
        <w:softHyphen/>
        <w:t>ningar i fråga om tidsrymd och antal transporter. Dessutom får en cabotagetransport endast utföras i samband med en internationell transport. Bestämmelser om cabotagetransporter avseende gods finns i godsförordningen. Busscabotage regleras i bussförordningen.</w:t>
      </w:r>
    </w:p>
    <w:p w14:paraId="7FE180AF" w14:textId="1B0FDEFC"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I fråga om godstransporter innehåller EU-rätten ytterligare en möjlighet för transportföretag att utföra inrikes vägtransporter i ett </w:t>
      </w:r>
      <w:r w:rsidR="001706BE" w:rsidRPr="001706BE">
        <w:rPr>
          <w:rFonts w:ascii="Times New Roman" w:hAnsi="Times New Roman"/>
          <w:sz w:val="20"/>
        </w:rPr>
        <w:t xml:space="preserve">annat </w:t>
      </w:r>
      <w:r w:rsidRPr="007A145D">
        <w:rPr>
          <w:rFonts w:ascii="Times New Roman" w:hAnsi="Times New Roman"/>
          <w:sz w:val="20"/>
        </w:rPr>
        <w:t xml:space="preserve">land än det där företaget är etablerat. Så är fallet om en transport utförs enligt kriterierna i rådets direktiv 92/106/EEG av den 7 december 1992 om gemensamma regler för vissa former av kombinerad transport av gods mellan medlemsstaterna. För att uppfylla kraven på en kombinerad transport måste vägtransporten kombineras med </w:t>
      </w:r>
      <w:r w:rsidRPr="007A145D" w:rsidDel="001435EE">
        <w:rPr>
          <w:rFonts w:ascii="Times New Roman" w:hAnsi="Times New Roman"/>
          <w:sz w:val="20"/>
        </w:rPr>
        <w:t xml:space="preserve">en </w:t>
      </w:r>
      <w:r w:rsidRPr="007A145D">
        <w:rPr>
          <w:rFonts w:ascii="Times New Roman" w:hAnsi="Times New Roman"/>
          <w:sz w:val="20"/>
        </w:rPr>
        <w:t>transport på järnväg eller med sjöfart. Det finns också begränsningar för hur lång en sådan vägtransport får vara. Direktivets regler om marknadstillträde är genom</w:t>
      </w:r>
      <w:r w:rsidRPr="007A145D">
        <w:rPr>
          <w:rFonts w:ascii="Times New Roman" w:hAnsi="Times New Roman"/>
          <w:sz w:val="20"/>
        </w:rPr>
        <w:softHyphen/>
        <w:t>förda i förordningen om internatio</w:t>
      </w:r>
      <w:r w:rsidRPr="007A145D">
        <w:rPr>
          <w:rFonts w:ascii="Times New Roman" w:hAnsi="Times New Roman"/>
          <w:sz w:val="20"/>
        </w:rPr>
        <w:softHyphen/>
        <w:t>nella vägtransporter inom Europeiska ekonomiska samarbets</w:t>
      </w:r>
      <w:r w:rsidRPr="007A145D">
        <w:rPr>
          <w:rFonts w:ascii="Times New Roman" w:hAnsi="Times New Roman"/>
          <w:sz w:val="20"/>
        </w:rPr>
        <w:softHyphen/>
        <w:t>området (EES). Regleringen är i viss mån över</w:t>
      </w:r>
      <w:r w:rsidRPr="007A145D">
        <w:rPr>
          <w:rFonts w:ascii="Times New Roman" w:hAnsi="Times New Roman"/>
          <w:sz w:val="20"/>
        </w:rPr>
        <w:softHyphen/>
        <w:t>lappande med reglerna om cabotage</w:t>
      </w:r>
      <w:r w:rsidRPr="007A145D">
        <w:rPr>
          <w:rFonts w:ascii="Times New Roman" w:hAnsi="Times New Roman"/>
          <w:sz w:val="20"/>
        </w:rPr>
        <w:softHyphen/>
        <w:t>transporter och en och samma transport kan under vissa förhållanden klassificeras som både en cabotage</w:t>
      </w:r>
      <w:r w:rsidRPr="007A145D">
        <w:rPr>
          <w:rFonts w:ascii="Times New Roman" w:hAnsi="Times New Roman"/>
          <w:sz w:val="20"/>
        </w:rPr>
        <w:softHyphen/>
        <w:t xml:space="preserve">transport och en kombinerad transport. </w:t>
      </w:r>
    </w:p>
    <w:p w14:paraId="0912B80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De regler som beskrivs ovan avser transportföretag och deras fordon. Det finns däremot inga regler som begränsar antalet cabotagetransporter som en förare får utföra under en vistelse i Sverige. En förare får därmed stanna i landet för att utföra cabotagetransporter under längre tidsperioder, under förutsättning att han eller hon byter fordon efter minst var tredje cabotagetransport. </w:t>
      </w:r>
    </w:p>
    <w:p w14:paraId="2E2BBBF1" w14:textId="77777777" w:rsidR="007A145D" w:rsidRPr="007A145D" w:rsidRDefault="00AB59E6" w:rsidP="00A459F2">
      <w:pPr>
        <w:pStyle w:val="Rubrik2"/>
      </w:pPr>
      <w:bookmarkStart w:id="55" w:name="_Toc66306883"/>
      <w:bookmarkStart w:id="56" w:name="_Toc66349688"/>
      <w:bookmarkStart w:id="57" w:name="_Toc76454346"/>
      <w:bookmarkStart w:id="58" w:name="_Toc77502950"/>
      <w:bookmarkStart w:id="59" w:name="_Toc76454350"/>
      <w:bookmarkStart w:id="60" w:name="_Toc77502954"/>
      <w:bookmarkStart w:id="61" w:name="_Toc95126247"/>
      <w:bookmarkStart w:id="62" w:name="_Toc98160709"/>
      <w:bookmarkStart w:id="63" w:name="_Toc66306884"/>
      <w:bookmarkStart w:id="64" w:name="_Toc66349689"/>
      <w:bookmarkStart w:id="65" w:name="_Toc77502951"/>
      <w:bookmarkStart w:id="66" w:name="_Toc58431875"/>
      <w:bookmarkStart w:id="67" w:name="_Toc76454347"/>
      <w:bookmarkEnd w:id="52"/>
      <w:bookmarkEnd w:id="53"/>
      <w:bookmarkEnd w:id="54"/>
      <w:bookmarkEnd w:id="55"/>
      <w:bookmarkEnd w:id="56"/>
      <w:bookmarkEnd w:id="57"/>
      <w:bookmarkEnd w:id="58"/>
      <w:r w:rsidRPr="007A145D">
        <w:t>N</w:t>
      </w:r>
      <w:bookmarkEnd w:id="59"/>
      <w:bookmarkEnd w:id="60"/>
      <w:r w:rsidRPr="007A145D">
        <w:t>är kan utstationering anses föreligga i vägtransportsektorn?</w:t>
      </w:r>
      <w:bookmarkEnd w:id="61"/>
      <w:bookmarkEnd w:id="62"/>
    </w:p>
    <w:p w14:paraId="5ED5D1A2"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bedömning:</w:t>
      </w:r>
      <w:r w:rsidRPr="007A145D">
        <w:rPr>
          <w:rFonts w:ascii="Times New Roman" w:hAnsi="Times New Roman"/>
          <w:sz w:val="20"/>
        </w:rPr>
        <w:t xml:space="preserve"> </w:t>
      </w:r>
      <w:bookmarkStart w:id="68" w:name="_Hlk83295921"/>
      <w:r w:rsidRPr="007A145D">
        <w:rPr>
          <w:rFonts w:ascii="Times New Roman" w:hAnsi="Times New Roman"/>
          <w:sz w:val="20"/>
        </w:rPr>
        <w:t>Samtliga vägtransporter till eller från Sverige eller inom Sveriges gränser som inte omfattas av ett uttryckligt undantag kan utgöra utstationering</w:t>
      </w:r>
      <w:bookmarkEnd w:id="68"/>
      <w:r w:rsidRPr="007A145D">
        <w:rPr>
          <w:rFonts w:ascii="Times New Roman" w:hAnsi="Times New Roman"/>
          <w:sz w:val="20"/>
        </w:rPr>
        <w:t>.</w:t>
      </w:r>
    </w:p>
    <w:p w14:paraId="4BD81FD3"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En förmedlare av en transport med hemvist i ett annat land kan anses vara en i Sverige verksam mottagare av transporttjänsten.</w:t>
      </w:r>
    </w:p>
    <w:p w14:paraId="3D49B1AD"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F32136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7A145D">
        <w:rPr>
          <w:rFonts w:ascii="Times New Roman" w:hAnsi="Times New Roman"/>
          <w:b/>
          <w:sz w:val="20"/>
        </w:rPr>
        <w:t xml:space="preserve">Promemorians bedömning </w:t>
      </w:r>
      <w:r w:rsidRPr="007A145D">
        <w:rPr>
          <w:rFonts w:ascii="Times New Roman" w:hAnsi="Times New Roman"/>
          <w:bCs/>
          <w:sz w:val="20"/>
        </w:rPr>
        <w:t>överensstämmer med regeringens.</w:t>
      </w:r>
    </w:p>
    <w:p w14:paraId="4F1E992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bookmarkStart w:id="69" w:name="_Hlk89158718"/>
      <w:r w:rsidRPr="007A145D">
        <w:rPr>
          <w:rFonts w:ascii="Times New Roman" w:hAnsi="Times New Roman"/>
          <w:i/>
          <w:iCs/>
          <w:sz w:val="20"/>
        </w:rPr>
        <w:t>Svenska Transportarbetareförbundet</w:t>
      </w:r>
      <w:r w:rsidRPr="007A145D">
        <w:rPr>
          <w:rFonts w:ascii="Times New Roman" w:hAnsi="Times New Roman"/>
          <w:sz w:val="20"/>
        </w:rPr>
        <w:t>,</w:t>
      </w:r>
      <w:r w:rsidRPr="007A145D">
        <w:rPr>
          <w:rFonts w:ascii="Times New Roman" w:hAnsi="Times New Roman"/>
          <w:i/>
          <w:iCs/>
          <w:sz w:val="20"/>
        </w:rPr>
        <w:t xml:space="preserve"> Seko </w:t>
      </w:r>
      <w:r w:rsidRPr="007A145D">
        <w:rPr>
          <w:rFonts w:ascii="Times New Roman" w:hAnsi="Times New Roman"/>
          <w:sz w:val="20"/>
        </w:rPr>
        <w:t>och</w:t>
      </w:r>
      <w:r w:rsidRPr="007A145D">
        <w:rPr>
          <w:rFonts w:ascii="Times New Roman" w:hAnsi="Times New Roman"/>
          <w:i/>
          <w:iCs/>
          <w:sz w:val="20"/>
        </w:rPr>
        <w:t xml:space="preserve"> Kommunal</w:t>
      </w:r>
      <w:bookmarkEnd w:id="69"/>
      <w:r w:rsidRPr="007A145D">
        <w:rPr>
          <w:rFonts w:ascii="Times New Roman" w:hAnsi="Times New Roman"/>
          <w:sz w:val="20"/>
        </w:rPr>
        <w:t xml:space="preserve"> anmärker att ett fordon inom transportsektorn betraktas som ett arbetsredskap men förstår promemorians användning av uttrycket ”fordonet som arbetsplats” som att det fordon som tillhör eller disponeras av ett utlandsetablerat transportföretag utgör en arbetsplats i Sverige vid utstationering av förare, vilket förbunden inte har någon invändning mot. </w:t>
      </w:r>
    </w:p>
    <w:p w14:paraId="63E54A7F"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t>Skälen för regeringens bedömning</w:t>
      </w:r>
    </w:p>
    <w:p w14:paraId="6E67DD39"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 xml:space="preserve">Allmänt om utstationering och vägtransportsektorn </w:t>
      </w:r>
    </w:p>
    <w:p w14:paraId="219ED3E9"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Mot bakgrund av att vägtransporttjänster kännetecknas av en hög grad av rörlighet har det tidigare funnits en viss osäkerhet i fråga om hur utstatio</w:t>
      </w:r>
      <w:r w:rsidRPr="007A145D">
        <w:rPr>
          <w:rFonts w:ascii="Times New Roman" w:hAnsi="Times New Roman"/>
          <w:sz w:val="20"/>
        </w:rPr>
        <w:softHyphen/>
        <w:t>neringsdirektivet ska tillämpas på internationella transporter och inrikes</w:t>
      </w:r>
      <w:r w:rsidRPr="007A145D">
        <w:rPr>
          <w:rFonts w:ascii="Times New Roman" w:hAnsi="Times New Roman"/>
          <w:sz w:val="20"/>
        </w:rPr>
        <w:softHyphen/>
        <w:t>transporter utförda av utlandsetablerade transportföretag. På senare tid har EU-domstolen prövat hur utstationeringsdirektivet ska tillämpas på vägtransportsektorn och särskilt på den internationella vägtransport</w:t>
      </w:r>
      <w:r w:rsidRPr="007A145D">
        <w:rPr>
          <w:rFonts w:ascii="Times New Roman" w:hAnsi="Times New Roman"/>
          <w:sz w:val="20"/>
        </w:rPr>
        <w:softHyphen/>
        <w:t>sektorn. I en dom den 1 december 2020 i ett mål om förhandsavgörande gällande tolkningen av utstationeringsdirektivet (C-815/18) konstaterade domstolen bl.a. att direktivet är tillämpligt på tillhandahållande av gränsöverskridande tjänster inom vägtransportsektorn. Att utstationerings</w:t>
      </w:r>
      <w:r w:rsidRPr="007A145D">
        <w:rPr>
          <w:rFonts w:ascii="Times New Roman" w:hAnsi="Times New Roman"/>
          <w:sz w:val="20"/>
        </w:rPr>
        <w:softHyphen/>
        <w:t xml:space="preserve">direktivet är tillämpligt på sådana tjänster har därefter också bekräftats av EU-domstolen i en dom av den 8 juli 2021 (mål C‑428/19). </w:t>
      </w:r>
    </w:p>
    <w:p w14:paraId="6534636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Det innebär att utstationeringslagen som utgångspunkt är tillämplig när en arbetsgivare etablerad i ett annat land tillhandahåller tjänster inom vägtransportsektorn i Sverige. För att en utstationering till Sverige ska anses föreligga ska dock ett antal förut</w:t>
      </w:r>
      <w:r w:rsidRPr="007A145D">
        <w:rPr>
          <w:rFonts w:ascii="Times New Roman" w:hAnsi="Times New Roman"/>
          <w:sz w:val="20"/>
        </w:rPr>
        <w:softHyphen/>
        <w:t>sättningar vara uppfyllda. Inledningsvis ska det alltså vara fråga om en arbetsgivare som är etablerad i ett annat land än Sverige och som utstationerar en arbetstagare hit i samband med att arbetsgivaren tillhandahåller tjänster över gränserna (1 §). Det ska råda ett anställnings</w:t>
      </w:r>
      <w:r w:rsidRPr="007A145D">
        <w:rPr>
          <w:rFonts w:ascii="Times New Roman" w:hAnsi="Times New Roman"/>
          <w:sz w:val="20"/>
        </w:rPr>
        <w:softHyphen/>
        <w:t>förhållande mellan arbetsgivaren och arbetstagaren under utstationerings</w:t>
      </w:r>
      <w:r w:rsidRPr="007A145D">
        <w:rPr>
          <w:rFonts w:ascii="Times New Roman" w:hAnsi="Times New Roman"/>
          <w:sz w:val="20"/>
        </w:rPr>
        <w:softHyphen/>
        <w:t>tiden (4 § andra stycket). Arbetstagaren ska vidare vanligen arbeta i ett annat land men under en begränsad tid utföra arbete här (5 §). Därutöver krävs att en gränsöverskridande åtgärd som kan betecknas som en utstationering har ägt rum. En sådan åtgärd kan avse när en arbetsgivare som är etablerad i ett annat land sänder arbetstagare till Sverige enligt ett avtal med en tjänstemottagare i Sverige, när arbetsgivaren sänder arbetstagare till Sverige till en arbetsplats eller ett företag som tillhör samma koncern eller när arbetsgivaren hyr ut arbetstagare till ett användarföretag som är etablerat i Sverige eller bedriver verksamhet här (4 § första stycket). Utstationering föreligger också när en arbetsgivare som är etablerad i ett annat land hyr ut eller ställer en arbetstagare till förfogande till ett användarföretag etablerat utanför Sverige, som i sin tur sänder arbetstagaren till Sverige på ett sådant sätt att det skulle utgjort utstationering om användarföretaget varit arbetstagarens arbetsgivare (4 § tredje stycket).</w:t>
      </w:r>
    </w:p>
    <w:p w14:paraId="25D5D3B0"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Transportens anknytning till värdlandet är avgörande</w:t>
      </w:r>
    </w:p>
    <w:p w14:paraId="1726D10B"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I målet C-815/18 prövade EU-domstolen även hur utstationerings</w:t>
      </w:r>
      <w:r w:rsidRPr="007A145D">
        <w:rPr>
          <w:rFonts w:ascii="Times New Roman" w:hAnsi="Times New Roman"/>
          <w:sz w:val="20"/>
        </w:rPr>
        <w:softHyphen/>
        <w:t xml:space="preserve">direktivet ska tolkas i fråga om när en förare inom vägtransportsektorn ska </w:t>
      </w:r>
      <w:r w:rsidRPr="007A145D">
        <w:rPr>
          <w:rFonts w:ascii="Times New Roman" w:hAnsi="Times New Roman"/>
          <w:sz w:val="20"/>
        </w:rPr>
        <w:lastRenderedPageBreak/>
        <w:t>anses som utstationerad. Enligt domstolen ska en arbetstagare som är verksam som förare inom den internationella vägtransportsektorn, inom ramen för ett fraktavtal mellan det företag föraren är anställd av, etablerat i en medlems</w:t>
      </w:r>
      <w:r w:rsidRPr="007A145D">
        <w:rPr>
          <w:rFonts w:ascii="Times New Roman" w:hAnsi="Times New Roman"/>
          <w:sz w:val="20"/>
        </w:rPr>
        <w:softHyphen/>
        <w:t>stat, och ett företag som är verksamt i en annan medlemsstat än den där föraren vanligtvis arbetar, anses vara utstationerad i en medlemsstat när förarens arbete har tillräcklig anknytning till den medlemsstaten. Frågan om huruvida det finns en sådan anknytning ska enligt domstolen avgöras genom en helhetsbedömning. Faktorer som då ska beaktas är arten av det arbete som den berörda arbetstagaren utför, graden av anknytning mellan arbetstagarens verksamhet och varje medlemsstat där arbetstagaren är verksam samt hur stor del den verksam</w:t>
      </w:r>
      <w:r w:rsidRPr="007A145D">
        <w:rPr>
          <w:rFonts w:ascii="Times New Roman" w:hAnsi="Times New Roman"/>
          <w:sz w:val="20"/>
        </w:rPr>
        <w:softHyphen/>
        <w:t xml:space="preserve">heten utgör av transporttjänsten i dess helhet. </w:t>
      </w:r>
    </w:p>
    <w:p w14:paraId="472E5F2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bookmarkStart w:id="70" w:name="_Hlk88579429"/>
      <w:r w:rsidRPr="007A145D" w:rsidDel="00FF4C86">
        <w:rPr>
          <w:rFonts w:ascii="Times New Roman" w:hAnsi="Times New Roman"/>
          <w:sz w:val="20"/>
          <w:lang w:eastAsia="sv-SE"/>
        </w:rPr>
        <w:t>Vägtransportsektorn utmärks av ett antal olika marknadstillträdes</w:t>
      </w:r>
      <w:r w:rsidRPr="007A145D">
        <w:rPr>
          <w:rFonts w:ascii="Times New Roman" w:hAnsi="Times New Roman"/>
          <w:sz w:val="20"/>
          <w:lang w:eastAsia="sv-SE"/>
        </w:rPr>
        <w:softHyphen/>
      </w:r>
      <w:r w:rsidRPr="007A145D" w:rsidDel="00FF4C86">
        <w:rPr>
          <w:rFonts w:ascii="Times New Roman" w:hAnsi="Times New Roman"/>
          <w:sz w:val="20"/>
          <w:lang w:eastAsia="sv-SE"/>
        </w:rPr>
        <w:t>situationer som i sig ger en god indikation på hur nära den verksamhet som utförandet av en transport består i är knute</w:t>
      </w:r>
      <w:r w:rsidRPr="007A145D">
        <w:rPr>
          <w:rFonts w:ascii="Times New Roman" w:hAnsi="Times New Roman"/>
          <w:sz w:val="20"/>
          <w:lang w:eastAsia="sv-SE"/>
        </w:rPr>
        <w:t>n</w:t>
      </w:r>
      <w:r w:rsidRPr="007A145D" w:rsidDel="00FF4C86">
        <w:rPr>
          <w:rFonts w:ascii="Times New Roman" w:hAnsi="Times New Roman"/>
          <w:sz w:val="20"/>
          <w:lang w:eastAsia="sv-SE"/>
        </w:rPr>
        <w:t xml:space="preserve"> till transportföretagets etableringsland respektive till värdlandet. </w:t>
      </w:r>
      <w:r w:rsidRPr="007A145D">
        <w:rPr>
          <w:rFonts w:ascii="Times New Roman" w:hAnsi="Times New Roman"/>
          <w:sz w:val="20"/>
          <w:lang w:eastAsia="sv-SE"/>
        </w:rPr>
        <w:t>Med utgångspunkt i resone</w:t>
      </w:r>
      <w:r w:rsidRPr="007A145D">
        <w:rPr>
          <w:rFonts w:ascii="Times New Roman" w:hAnsi="Times New Roman"/>
          <w:sz w:val="20"/>
          <w:lang w:eastAsia="sv-SE"/>
        </w:rPr>
        <w:softHyphen/>
        <w:t xml:space="preserve">manget om tillräcklig anknytning har EU-lagstiftaren genom direktivet om utstationering av förare klargjort att utförandet av vissa typer av transporter ska anses innebära utstationering av förare, medan utförandet av vissa andra typer av transporter inte medför att föraren ska anses vara utstationerad. </w:t>
      </w:r>
      <w:bookmarkEnd w:id="70"/>
      <w:r w:rsidRPr="007A145D" w:rsidDel="00FF4C86">
        <w:rPr>
          <w:rFonts w:ascii="Times New Roman" w:hAnsi="Times New Roman"/>
          <w:sz w:val="20"/>
          <w:lang w:eastAsia="sv-SE"/>
        </w:rPr>
        <w:t xml:space="preserve">Direktivet om utstationering av förare utgår från </w:t>
      </w:r>
      <w:r w:rsidRPr="007A145D">
        <w:rPr>
          <w:rFonts w:ascii="Times New Roman" w:hAnsi="Times New Roman"/>
          <w:sz w:val="20"/>
          <w:lang w:eastAsia="sv-SE"/>
        </w:rPr>
        <w:t>de</w:t>
      </w:r>
      <w:r w:rsidRPr="007A145D" w:rsidDel="00FF4C86">
        <w:rPr>
          <w:rFonts w:ascii="Times New Roman" w:hAnsi="Times New Roman"/>
          <w:sz w:val="20"/>
          <w:lang w:eastAsia="sv-SE"/>
        </w:rPr>
        <w:t xml:space="preserve"> olika </w:t>
      </w:r>
      <w:r w:rsidRPr="007A145D">
        <w:rPr>
          <w:rFonts w:ascii="Times New Roman" w:hAnsi="Times New Roman"/>
          <w:sz w:val="20"/>
          <w:lang w:eastAsia="sv-SE"/>
        </w:rPr>
        <w:t>marknadstillträdessituationerna</w:t>
      </w:r>
      <w:r w:rsidRPr="007A145D" w:rsidDel="00FF4C86">
        <w:rPr>
          <w:rFonts w:ascii="Times New Roman" w:hAnsi="Times New Roman"/>
          <w:sz w:val="20"/>
          <w:lang w:eastAsia="sv-SE"/>
        </w:rPr>
        <w:t xml:space="preserve"> för att avgöra om det finns en tillräcklig koppling mellan tjänstens utförande och värdmedlemsstaten för att en utstationeringssituation ska kunna anses föreligga. </w:t>
      </w:r>
      <w:r w:rsidRPr="007A145D">
        <w:rPr>
          <w:rFonts w:ascii="Times New Roman" w:hAnsi="Times New Roman"/>
          <w:sz w:val="20"/>
          <w:lang w:eastAsia="sv-SE"/>
        </w:rPr>
        <w:t xml:space="preserve">Lagstiftaren har i fråga om vissa typer av transporter gjort en sådan samlad bedömning som krävs för att avgöra om förarens arbete ska anses ha en tillräcklig anknytning till värdmedlemsstaten eller inte. </w:t>
      </w:r>
    </w:p>
    <w:p w14:paraId="5904171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7A145D">
        <w:rPr>
          <w:rFonts w:ascii="Times New Roman" w:eastAsiaTheme="minorHAnsi" w:hAnsi="Times New Roman"/>
          <w:sz w:val="20"/>
        </w:rPr>
        <w:t xml:space="preserve">I skälen i direktivet pekas tre typer av transporter ut där det finns en tillräcklig koppling till en värdmedlemsstat för att föraren ska kunna anses vara utstationerad. Dessa är </w:t>
      </w:r>
      <w:bookmarkStart w:id="71" w:name="_Hlk83631122"/>
      <w:r w:rsidRPr="007A145D">
        <w:rPr>
          <w:rFonts w:ascii="Times New Roman" w:eastAsiaTheme="minorHAnsi" w:hAnsi="Times New Roman"/>
          <w:sz w:val="20"/>
        </w:rPr>
        <w:t xml:space="preserve">cabotagetransporter, vägtransportsträckor av kombinerade transporter inom en värdmedlemsstat och icke-bilaterala internationella transporter </w:t>
      </w:r>
      <w:bookmarkEnd w:id="71"/>
      <w:r w:rsidRPr="007A145D">
        <w:rPr>
          <w:rFonts w:ascii="Times New Roman" w:eastAsiaTheme="minorHAnsi" w:hAnsi="Times New Roman"/>
          <w:sz w:val="20"/>
        </w:rPr>
        <w:t>(skäl 12 och 13).</w:t>
      </w:r>
      <w:r w:rsidRPr="007A145D">
        <w:rPr>
          <w:rFonts w:ascii="Times New Roman" w:hAnsi="Times New Roman"/>
          <w:sz w:val="20"/>
        </w:rPr>
        <w:t xml:space="preserve"> I direktivet anges dock även att en förare inte ska anses vara utstationerad i vissa fall, nämligen när en förare utför </w:t>
      </w:r>
      <w:r w:rsidRPr="007A145D">
        <w:rPr>
          <w:rFonts w:ascii="Times New Roman" w:eastAsiaTheme="minorHAnsi" w:hAnsi="Times New Roman"/>
          <w:sz w:val="20"/>
        </w:rPr>
        <w:t>transittransporter och bilaterala transporter. När en förare utför sådana transporter utmärks tjänsten enligt de nämnda skälen av en nära koppling till etableringsmedlemsstaten.</w:t>
      </w:r>
    </w:p>
    <w:p w14:paraId="0CF64CE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7A145D">
        <w:rPr>
          <w:rFonts w:ascii="Times New Roman" w:hAnsi="Times New Roman"/>
          <w:sz w:val="20"/>
          <w:lang w:eastAsia="sv-SE"/>
        </w:rPr>
        <w:t>I fråga om vissa typer av transporter preciserar alltså direktivet om utstationering av förare reglerna i utstationeringsdirektivet när det gäller vilka gräns</w:t>
      </w:r>
      <w:r w:rsidRPr="007A145D">
        <w:rPr>
          <w:rFonts w:ascii="Times New Roman" w:hAnsi="Times New Roman"/>
          <w:sz w:val="20"/>
          <w:lang w:eastAsia="sv-SE"/>
        </w:rPr>
        <w:softHyphen/>
        <w:t xml:space="preserve">överskridande åtgärder som ska anses innebära utstationering. Direktivet om utstationering av förare är dock inte uttömmande i fråga om när en förare ska anses vara utstationerad eller inte. I de fall EU-lagstiftaren inte förtydligat om förarens aktiviteter i värdmedlemsstaten ska anses utgöra utstationering eller inte måste en helhetsbedömning av anknytningen göras i enlighet med vad EU-domstolen har uttalat. </w:t>
      </w:r>
    </w:p>
    <w:p w14:paraId="5FF136AC"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Utstationering kan föreligga i alla situationer när ett utlandsetablerat transportföretag utför transporter här i landet</w:t>
      </w:r>
    </w:p>
    <w:p w14:paraId="43CB4EE2"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A145D">
        <w:rPr>
          <w:rFonts w:ascii="Times New Roman" w:eastAsiaTheme="minorHAnsi" w:hAnsi="Times New Roman"/>
          <w:sz w:val="20"/>
        </w:rPr>
        <w:t>Direktivet om utstationering av förare är avgränsat till att gälla utstationering i ett av de tre utstationeringsfallen, nämligen när en arbets</w:t>
      </w:r>
      <w:r w:rsidRPr="007A145D">
        <w:rPr>
          <w:rFonts w:ascii="Times New Roman" w:eastAsiaTheme="minorHAnsi" w:hAnsi="Times New Roman"/>
          <w:sz w:val="20"/>
        </w:rPr>
        <w:softHyphen/>
        <w:t xml:space="preserve">givare för egen räkning och under egen ledning sänder en arbetstagare från </w:t>
      </w:r>
      <w:r w:rsidRPr="007A145D">
        <w:rPr>
          <w:rFonts w:ascii="Times New Roman" w:eastAsiaTheme="minorHAnsi" w:hAnsi="Times New Roman"/>
          <w:sz w:val="20"/>
        </w:rPr>
        <w:lastRenderedPageBreak/>
        <w:t>ett land till ett annat enligt ett avtal som arbetsgivaren har ingått med mottagaren av tjänsten i landet där tjänsten utförs (jfr artikel 1.2 i direktivet). I detta fall, nedan benämnt tjänsteavtalsfallet, är arbetsgivaren och transportföretaget samma juridiska person. Det kan också konstateras att på vägtransportområdet består ett transportföretags verksamhet i att mot betalning erbjuda transporttjänster till allmänheten. Det innebär att transportföretag utför transporter enligt avtal som ingås med den som vill ha transporten i fråga utförd. När en arbetsgivare – i detta fall ett transport</w:t>
      </w:r>
      <w:r w:rsidRPr="007A145D">
        <w:rPr>
          <w:rFonts w:ascii="Times New Roman" w:eastAsiaTheme="minorHAnsi" w:hAnsi="Times New Roman"/>
          <w:sz w:val="20"/>
        </w:rPr>
        <w:softHyphen/>
        <w:t xml:space="preserve">företag – som är etablerat i ett annat land än Sverige sänder en arbetstagare – i detta fall en förare – till Sverige för att under begränsad tid utföra arbete i form av en eller flera transporter här i landet är </w:t>
      </w:r>
      <w:bookmarkStart w:id="72" w:name="_Hlk89257104"/>
      <w:r w:rsidRPr="007A145D">
        <w:rPr>
          <w:rFonts w:ascii="Times New Roman" w:eastAsiaTheme="minorHAnsi" w:hAnsi="Times New Roman"/>
          <w:sz w:val="20"/>
        </w:rPr>
        <w:t>förutsättningarna i 1 §, 4 § andra stycket och 5 § utstationeringslagen uppfyllda</w:t>
      </w:r>
      <w:bookmarkEnd w:id="72"/>
      <w:r w:rsidRPr="007A145D">
        <w:rPr>
          <w:rFonts w:ascii="Times New Roman" w:eastAsiaTheme="minorHAnsi" w:hAnsi="Times New Roman"/>
          <w:sz w:val="20"/>
        </w:rPr>
        <w:t>. När transporterna utförs till följd av ett avtal som transport</w:t>
      </w:r>
      <w:r w:rsidRPr="007A145D">
        <w:rPr>
          <w:rFonts w:ascii="Times New Roman" w:eastAsiaTheme="minorHAnsi" w:hAnsi="Times New Roman"/>
          <w:sz w:val="20"/>
        </w:rPr>
        <w:softHyphen/>
        <w:t>företaget har ingått med den i Sverige verksamma mottagaren av transport</w:t>
      </w:r>
      <w:r w:rsidRPr="007A145D">
        <w:rPr>
          <w:rFonts w:ascii="Times New Roman" w:eastAsiaTheme="minorHAnsi" w:hAnsi="Times New Roman"/>
          <w:sz w:val="20"/>
        </w:rPr>
        <w:softHyphen/>
        <w:t xml:space="preserve">tjänsterna föreligger det därför utstationering enligt tjänsteavtalsfallet, om transporterna har tillräcklig anknytning hit. </w:t>
      </w:r>
    </w:p>
    <w:p w14:paraId="699E0B3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 förare som i Sverige utför </w:t>
      </w:r>
      <w:bookmarkStart w:id="73" w:name="_Hlk93337196"/>
      <w:r w:rsidRPr="007A145D">
        <w:rPr>
          <w:rFonts w:ascii="Times New Roman" w:hAnsi="Times New Roman"/>
          <w:sz w:val="20"/>
        </w:rPr>
        <w:t>transporter åt ett utlandsetablerat transportföretag kan dock även vara utstationerad i andra situationer än tjänsteavtalsfallet</w:t>
      </w:r>
      <w:bookmarkEnd w:id="73"/>
      <w:r w:rsidRPr="007A145D">
        <w:rPr>
          <w:rFonts w:ascii="Times New Roman" w:hAnsi="Times New Roman"/>
          <w:sz w:val="20"/>
        </w:rPr>
        <w:t>. Utstationering av en förare kan under dessa förhållanden ske även genom att föraren utstationeras till ett koncern</w:t>
      </w:r>
      <w:r w:rsidRPr="007A145D">
        <w:rPr>
          <w:rFonts w:ascii="Times New Roman" w:hAnsi="Times New Roman"/>
          <w:sz w:val="20"/>
        </w:rPr>
        <w:softHyphen/>
        <w:t>företag i form av ett transportföretag som är etablerat utanför Sverige när transportföretaget, genom föraren, utför transporttjänster här i landet. En arbetsgivare som placerar en förare i ett koncerninternt transportföretag får anses ha godkänt att föraren genom att utföra transporter kan utstationeras. Enligt utstationeringslagen avses med utstationering att en arbetsgivare sänder arbetstagare till Sverige till en arbetsplats eller till ett företag som tillhör koncernen. I det avseendet skiljer sig vägtransportområdet från andra sektorer genom att arbetsplatserna är mobila. Vid tillämpning av utstationeringsregelverket inom vägtransportområdet bör det fordon som transporten genomförs med anses vara en arbetsplats som tillhör koncernen. En annan tolkning skulle leda till att utstationeringsregelverket skulle kunna kringgås genom att utstation</w:t>
      </w:r>
      <w:r w:rsidRPr="007A145D">
        <w:rPr>
          <w:rFonts w:ascii="Times New Roman" w:hAnsi="Times New Roman"/>
          <w:sz w:val="20"/>
        </w:rPr>
        <w:softHyphen/>
        <w:t>eringen sker genom att en utlandsetablerad arbetsgivare placerar en förare i ett likaledes utlands</w:t>
      </w:r>
      <w:r w:rsidRPr="007A145D">
        <w:rPr>
          <w:rFonts w:ascii="Times New Roman" w:hAnsi="Times New Roman"/>
          <w:sz w:val="20"/>
        </w:rPr>
        <w:softHyphen/>
        <w:t>etablerat koncerninternt transportföretag, som utför internationella transporter. I linje med de ovan nämnda utgångspunkterna för direktivet och EU-domstolens ställnings</w:t>
      </w:r>
      <w:r w:rsidRPr="007A145D">
        <w:rPr>
          <w:rFonts w:ascii="Times New Roman" w:hAnsi="Times New Roman"/>
          <w:sz w:val="20"/>
        </w:rPr>
        <w:softHyphen/>
        <w:t>taganden om anknytning bör en bedömning av var en arbetsplats, i form av ett fordon, är lokaliserad göras med utgångspunkt i vilken typ av transport som utförs och transportens anknytning till det land där transporten utförs. Har den transport som utförs tillräcklig anknytning till Sverige, bör alltså arbetsplatsen anses vara här och kriterierna för utstationering anses vara uppfyllda.</w:t>
      </w:r>
    </w:p>
    <w:p w14:paraId="6F222CE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7A145D">
        <w:rPr>
          <w:rFonts w:ascii="Times New Roman" w:hAnsi="Times New Roman"/>
          <w:sz w:val="20"/>
          <w:lang w:eastAsia="sv-SE"/>
        </w:rPr>
        <w:t>En arbetsgivare kan också hyra ut en förare till ett utlandsetablerat transportföretag som bedriver verksamhet i Sverige, dvs. utför transporter här i landet. Även i detta fall kan utstationering av en förare föreligga. Efter genomförandet av ändringsdirektivet klargör utstatio</w:t>
      </w:r>
      <w:r w:rsidRPr="007A145D">
        <w:rPr>
          <w:rFonts w:ascii="Times New Roman" w:hAnsi="Times New Roman"/>
          <w:sz w:val="20"/>
          <w:lang w:eastAsia="sv-SE"/>
        </w:rPr>
        <w:softHyphen/>
        <w:t>neringslagen att utstationering föreligger även då ett användarföretag sänder en inhyrd arbetstagare vidare till ett annat land under förutsättning att åtgärden skulle ha utgjort utstationering enligt något av kriterierna i 4 § första stycket utstationeringslagen om användarföretaget varit arbetstagarens arbets</w:t>
      </w:r>
      <w:r w:rsidRPr="007A145D">
        <w:rPr>
          <w:rFonts w:ascii="Times New Roman" w:hAnsi="Times New Roman"/>
          <w:sz w:val="20"/>
          <w:lang w:eastAsia="sv-SE"/>
        </w:rPr>
        <w:softHyphen/>
        <w:t>givare och varken arbetsgivaren eller användar</w:t>
      </w:r>
      <w:r w:rsidRPr="007A145D">
        <w:rPr>
          <w:rFonts w:ascii="Times New Roman" w:hAnsi="Times New Roman"/>
          <w:sz w:val="20"/>
          <w:lang w:eastAsia="sv-SE"/>
        </w:rPr>
        <w:softHyphen/>
        <w:t xml:space="preserve">företaget är etablerade i </w:t>
      </w:r>
      <w:r w:rsidRPr="007A145D">
        <w:rPr>
          <w:rFonts w:ascii="Times New Roman" w:hAnsi="Times New Roman"/>
          <w:sz w:val="20"/>
          <w:lang w:eastAsia="sv-SE"/>
        </w:rPr>
        <w:lastRenderedPageBreak/>
        <w:t xml:space="preserve">Sverige (se 4 § tredje stycket). </w:t>
      </w:r>
      <w:bookmarkStart w:id="74" w:name="_Hlk89097797"/>
      <w:r w:rsidRPr="007A145D">
        <w:rPr>
          <w:rFonts w:ascii="Times New Roman" w:hAnsi="Times New Roman"/>
          <w:sz w:val="20"/>
          <w:lang w:eastAsia="sv-SE"/>
        </w:rPr>
        <w:t>Även i dessa situationer uppfylls förut</w:t>
      </w:r>
      <w:r w:rsidRPr="007A145D">
        <w:rPr>
          <w:rFonts w:ascii="Times New Roman" w:hAnsi="Times New Roman"/>
          <w:sz w:val="20"/>
          <w:lang w:eastAsia="sv-SE"/>
        </w:rPr>
        <w:softHyphen/>
        <w:t xml:space="preserve">sättningarna för att föraren ska anses vara utstationerad här. </w:t>
      </w:r>
      <w:bookmarkEnd w:id="74"/>
    </w:p>
    <w:p w14:paraId="0D20880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7A145D">
        <w:rPr>
          <w:rFonts w:ascii="Times New Roman" w:hAnsi="Times New Roman"/>
          <w:sz w:val="20"/>
          <w:lang w:eastAsia="sv-SE"/>
        </w:rPr>
        <w:t>Några situationer som inte kan anses utgöra utstationering enligt utstationeringslagens befintliga bestämmelser</w:t>
      </w:r>
      <w:r w:rsidRPr="007A145D" w:rsidDel="00531C7A">
        <w:rPr>
          <w:rFonts w:ascii="Times New Roman" w:hAnsi="Times New Roman"/>
          <w:sz w:val="20"/>
          <w:lang w:eastAsia="sv-SE"/>
        </w:rPr>
        <w:t xml:space="preserve"> bedöms </w:t>
      </w:r>
      <w:r w:rsidRPr="007A145D">
        <w:rPr>
          <w:rFonts w:ascii="Times New Roman" w:hAnsi="Times New Roman"/>
          <w:sz w:val="20"/>
          <w:lang w:eastAsia="sv-SE"/>
        </w:rPr>
        <w:t>inte kunna uppstå givet de angivna förutsättningarna.</w:t>
      </w:r>
    </w:p>
    <w:p w14:paraId="340F8215"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En utlandsetablerad speditör som tillhandahåller tjänster i Sverige är verksam här</w:t>
      </w:r>
    </w:p>
    <w:p w14:paraId="51FE3E0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imesNewRomanPSMT-Identity-H" w:hAnsi="Times New Roman"/>
          <w:sz w:val="20"/>
        </w:rPr>
      </w:pPr>
      <w:r w:rsidRPr="007A145D">
        <w:rPr>
          <w:rFonts w:ascii="Times New Roman" w:hAnsi="Times New Roman"/>
          <w:sz w:val="20"/>
        </w:rPr>
        <w:t>Utstationering i t</w:t>
      </w:r>
      <w:r w:rsidRPr="007A145D">
        <w:rPr>
          <w:rFonts w:ascii="Times New Roman" w:eastAsia="TimesNewRomanPSMT-Identity-H" w:hAnsi="Times New Roman"/>
          <w:sz w:val="20"/>
        </w:rPr>
        <w:t xml:space="preserve">jänsteavtalsfallet förutsätter att en arbetsgivare som utstationerar arbetskraft har ett avtal med mottagaren av de tjänster som utförs och att denne mottagare ska vara verksam i Sverige </w:t>
      </w:r>
      <w:r w:rsidRPr="007A145D">
        <w:rPr>
          <w:rFonts w:ascii="Times New Roman" w:hAnsi="Times New Roman"/>
          <w:sz w:val="20"/>
        </w:rPr>
        <w:t>(4 § första stycket 1 utstationeringslagen)</w:t>
      </w:r>
      <w:r w:rsidRPr="007A145D">
        <w:rPr>
          <w:rFonts w:ascii="Times New Roman" w:eastAsia="TimesNewRomanPSMT-Identity-H" w:hAnsi="Times New Roman"/>
          <w:sz w:val="20"/>
        </w:rPr>
        <w:t>. Inom transportområdet är det vanligt att transport</w:t>
      </w:r>
      <w:r w:rsidRPr="007A145D">
        <w:rPr>
          <w:rFonts w:ascii="Times New Roman" w:eastAsia="TimesNewRomanPSMT-Identity-H" w:hAnsi="Times New Roman"/>
          <w:sz w:val="20"/>
        </w:rPr>
        <w:softHyphen/>
        <w:t>företag ingår avtal om transporttjänster med någon annan än den som ytterst är avsändare eller mottagare av det som transporteras. I stället är transport</w:t>
      </w:r>
      <w:r w:rsidRPr="007A145D">
        <w:rPr>
          <w:rFonts w:ascii="Times New Roman" w:eastAsia="TimesNewRomanPSMT-Identity-H" w:hAnsi="Times New Roman"/>
          <w:sz w:val="20"/>
        </w:rPr>
        <w:softHyphen/>
        <w:t>företagets motpart ofta en mellanhand i form av en speditör. I samband med att utstationeringslagen infördes gjorde regeringen bedömningen att cabotage i Sverige som förmedlas av en utländsk speditör i regel inte kommer att falla inom utstationeringsdirektivets eller utstationeringslagens tillämpningsområde, se propositionen Utstatio</w:t>
      </w:r>
      <w:r w:rsidRPr="007A145D">
        <w:rPr>
          <w:rFonts w:ascii="Times New Roman" w:eastAsia="TimesNewRomanPSMT-Identity-H" w:hAnsi="Times New Roman"/>
          <w:sz w:val="20"/>
        </w:rPr>
        <w:softHyphen/>
        <w:t xml:space="preserve">nering av arbetstagare </w:t>
      </w:r>
      <w:r w:rsidRPr="007A145D">
        <w:rPr>
          <w:rFonts w:ascii="Times New Roman" w:eastAsia="TimesNewRomanPSMT-Identity-H" w:hAnsi="Times New Roman"/>
          <w:sz w:val="18"/>
          <w:szCs w:val="18"/>
        </w:rPr>
        <w:t>(</w:t>
      </w:r>
      <w:r w:rsidRPr="007A145D">
        <w:rPr>
          <w:rFonts w:ascii="Times New Roman" w:eastAsia="TimesNewRomanPSMT-Identity-H" w:hAnsi="Times New Roman"/>
          <w:sz w:val="20"/>
        </w:rPr>
        <w:t>prop. 1998/99:90 s. 16). Mot bakgrund bl.a. av de förtydliganden av tillämpningsområdet för EU:s utstationeringsregelverk som genom det nu aktuella direktivet och uttalanden från EU-domstolen skett sedan dess kan den bedömningen dock behöva ändras. Det kan vidare konstateras att den som genom en speditör vill beställa transporter som ska utföras i Sverige är hänvisad till den marknad för speditörstjänster som finns i Sverige. På denna marknad tillhandahålls tjänster av speditörer som har sin hemvist i Sverige men även sådana som inte har det och som kanske inte heller har någon fysisk närvaro i landet. Varken av utstatio</w:t>
      </w:r>
      <w:r w:rsidRPr="007A145D">
        <w:rPr>
          <w:rFonts w:ascii="Times New Roman" w:eastAsia="TimesNewRomanPSMT-Identity-H" w:hAnsi="Times New Roman"/>
          <w:sz w:val="20"/>
        </w:rPr>
        <w:softHyphen/>
        <w:t>neringsdirektivet eller av utstationerings</w:t>
      </w:r>
      <w:r w:rsidRPr="007A145D">
        <w:rPr>
          <w:rFonts w:ascii="Times New Roman" w:eastAsia="TimesNewRomanPSMT-Identity-H" w:hAnsi="Times New Roman"/>
          <w:sz w:val="20"/>
        </w:rPr>
        <w:softHyphen/>
        <w:t>lagen framgår det något uttryckligt krav på att mottagaren av en tjänst ska vara etablerad eller ha ett fast verksamhetsställe här i landet. Det räcker med att mottagaren är verksam här. En speditörs verksamhet består i förmedling av transport</w:t>
      </w:r>
      <w:r w:rsidRPr="007A145D">
        <w:rPr>
          <w:rFonts w:ascii="Times New Roman" w:eastAsia="TimesNewRomanPSMT-Identity-H" w:hAnsi="Times New Roman"/>
          <w:sz w:val="20"/>
        </w:rPr>
        <w:softHyphen/>
        <w:t>tjänster. I egenskap av den som ingår avtalet med transport</w:t>
      </w:r>
      <w:r w:rsidRPr="007A145D">
        <w:rPr>
          <w:rFonts w:ascii="Times New Roman" w:eastAsia="TimesNewRomanPSMT-Identity-H" w:hAnsi="Times New Roman"/>
          <w:sz w:val="20"/>
        </w:rPr>
        <w:softHyphen/>
        <w:t xml:space="preserve">företaget får speditören anses vara mottagaren av transporttjänsten, även om denne inte är mottagare av det som transporteras. Förmedlar speditören transporter som utförs i Sverige bör speditören därmed också kunna ses som verksam här. Till skillnad från vad som tidigare uttalats gör regeringen därför bedömningen att en förmedlare av transporttjänster som erbjuder sina kunder sådana tjänster i Sverige </w:t>
      </w:r>
      <w:r w:rsidRPr="007A145D" w:rsidDel="006F564A">
        <w:rPr>
          <w:rFonts w:ascii="Times New Roman" w:eastAsia="TimesNewRomanPSMT-Identity-H" w:hAnsi="Times New Roman"/>
          <w:sz w:val="20"/>
        </w:rPr>
        <w:t>i det här sammanhanget</w:t>
      </w:r>
      <w:r w:rsidRPr="007A145D">
        <w:rPr>
          <w:rFonts w:ascii="Times New Roman" w:eastAsia="TimesNewRomanPSMT-Identity-H" w:hAnsi="Times New Roman"/>
          <w:sz w:val="20"/>
        </w:rPr>
        <w:t xml:space="preserve"> bör kunna betraktas som verksam i Sverige, oberoende av var förmedlaren har sin hemvist. En annan slutsats skulle leda till att</w:t>
      </w:r>
      <w:r w:rsidRPr="007A145D" w:rsidDel="00CE1EB1">
        <w:rPr>
          <w:rFonts w:ascii="Times New Roman" w:eastAsia="TimesNewRomanPSMT-Identity-H" w:hAnsi="Times New Roman"/>
          <w:sz w:val="20"/>
        </w:rPr>
        <w:t xml:space="preserve"> </w:t>
      </w:r>
      <w:r w:rsidRPr="007A145D">
        <w:rPr>
          <w:rFonts w:ascii="Times New Roman" w:eastAsia="TimesNewRomanPSMT-Identity-H" w:hAnsi="Times New Roman"/>
          <w:sz w:val="20"/>
        </w:rPr>
        <w:t>utstationeringsreglerna enkelt skulle kunna kringgås genom användning av utlandsetablerade speditörer. Bedömningen stöds även av Europeiska kommissionens skriftliga svar till rådets arbetsgrupp för landtransporter den 12 september 2017 (ST 12087/17). I svaret tydliggör kommissionen att tjänsteavtals</w:t>
      </w:r>
      <w:r w:rsidRPr="007A145D">
        <w:rPr>
          <w:rFonts w:ascii="Times New Roman" w:eastAsia="TimesNewRomanPSMT-Identity-H" w:hAnsi="Times New Roman"/>
          <w:sz w:val="20"/>
        </w:rPr>
        <w:softHyphen/>
        <w:t>fallet är uppfyllt när avtalet ingåtts mellan två företag i samma etablerings</w:t>
      </w:r>
      <w:r w:rsidRPr="007A145D">
        <w:rPr>
          <w:rFonts w:ascii="Times New Roman" w:eastAsia="TimesNewRomanPSMT-Identity-H" w:hAnsi="Times New Roman"/>
          <w:sz w:val="20"/>
        </w:rPr>
        <w:softHyphen/>
        <w:t>medlemsstat men transporten utförs till en annan medlemsstat. Tjänste</w:t>
      </w:r>
      <w:r w:rsidRPr="007A145D">
        <w:rPr>
          <w:rFonts w:ascii="Times New Roman" w:eastAsia="TimesNewRomanPSMT-Identity-H" w:hAnsi="Times New Roman"/>
          <w:sz w:val="20"/>
        </w:rPr>
        <w:softHyphen/>
        <w:t>mottagaren anses då vara verksam i värdmedlemsstaten när det företaget (indirekt via transportföretaget) levererar varor till kunden i värdmedlems</w:t>
      </w:r>
      <w:r w:rsidRPr="007A145D">
        <w:rPr>
          <w:rFonts w:ascii="Times New Roman" w:eastAsia="TimesNewRomanPSMT-Identity-H" w:hAnsi="Times New Roman"/>
          <w:sz w:val="20"/>
        </w:rPr>
        <w:softHyphen/>
        <w:t>staten.</w:t>
      </w:r>
    </w:p>
    <w:p w14:paraId="219EDA61"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lastRenderedPageBreak/>
        <w:t xml:space="preserve">När kan en förare som utför transporter åt ett utlandsetablerat transportföretag anses vara utstationerad här? </w:t>
      </w:r>
    </w:p>
    <w:p w14:paraId="662C7F6C" w14:textId="4AEA2770"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Enligt vad som redogörs för ovan bedöms en utstationering kunna före</w:t>
      </w:r>
      <w:r w:rsidRPr="007A145D">
        <w:rPr>
          <w:rFonts w:ascii="Times New Roman" w:hAnsi="Times New Roman"/>
          <w:sz w:val="20"/>
        </w:rPr>
        <w:softHyphen/>
        <w:t>ligga när en förare skickas till Sverige av ett utlandsetablerat transport</w:t>
      </w:r>
      <w:r w:rsidRPr="007A145D">
        <w:rPr>
          <w:rFonts w:ascii="Times New Roman" w:hAnsi="Times New Roman"/>
          <w:sz w:val="20"/>
        </w:rPr>
        <w:softHyphen/>
        <w:t>företag för att utföra transporter här i landet. Huruvida föraren faktiskt är utstationerad beror på om transporten har tillräcklig anknytning till Sverige. Enligt direktivet om utstationering av förare är detta fallet vid vissa typer av transporter. Direktivet anger dock också att föraren inte ska anses vara utstationerad i vissa situationer, dvs. att undantag från utstationering ska gälla. I den utsträckning det inte rör sig om något uttryckligt undantag bör dock föraren kunna anses vara utstationerad. Om föraren utför en sådan transport där det enligt direktivet finns en tillräcklig anknytning till värdmedlemsstaten</w:t>
      </w:r>
      <w:r w:rsidR="001706BE">
        <w:rPr>
          <w:rFonts w:ascii="Times New Roman" w:hAnsi="Times New Roman"/>
          <w:sz w:val="20"/>
        </w:rPr>
        <w:t>,</w:t>
      </w:r>
      <w:r w:rsidRPr="007A145D">
        <w:rPr>
          <w:rFonts w:ascii="Times New Roman" w:hAnsi="Times New Roman"/>
          <w:sz w:val="20"/>
        </w:rPr>
        <w:t xml:space="preserve"> är det klart att en utstationering föreligger. Men utstationering kan alltså även vara för handen vid andra typer av transporter, om den aktuella transporten inte omfattas av ett undantag. </w:t>
      </w:r>
    </w:p>
    <w:p w14:paraId="54213750"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Utstationering till svenska transportföretag och genom transporter i egen regi</w:t>
      </w:r>
    </w:p>
    <w:p w14:paraId="1953D32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Utstationering kan även </w:t>
      </w:r>
      <w:bookmarkStart w:id="75" w:name="_Hlk89953709"/>
      <w:r w:rsidRPr="007A145D">
        <w:rPr>
          <w:rFonts w:ascii="Times New Roman" w:hAnsi="Times New Roman"/>
          <w:sz w:val="20"/>
        </w:rPr>
        <w:t xml:space="preserve">ske när en arbetsgivare etablerad utanför Sverige utstationerar förare </w:t>
      </w:r>
      <w:r w:rsidRPr="007A145D" w:rsidDel="005C25C4">
        <w:rPr>
          <w:rFonts w:ascii="Times New Roman" w:hAnsi="Times New Roman"/>
          <w:sz w:val="20"/>
        </w:rPr>
        <w:t xml:space="preserve">till ett svenskt </w:t>
      </w:r>
      <w:r w:rsidRPr="007A145D">
        <w:rPr>
          <w:rFonts w:ascii="Times New Roman" w:hAnsi="Times New Roman"/>
          <w:sz w:val="20"/>
        </w:rPr>
        <w:t>transportföretag. Det svenska transport</w:t>
      </w:r>
      <w:r w:rsidRPr="007A145D">
        <w:rPr>
          <w:rFonts w:ascii="Times New Roman" w:hAnsi="Times New Roman"/>
          <w:sz w:val="20"/>
        </w:rPr>
        <w:softHyphen/>
        <w:t>företaget har</w:t>
      </w:r>
      <w:r w:rsidRPr="007A145D" w:rsidDel="005C25C4">
        <w:rPr>
          <w:rFonts w:ascii="Times New Roman" w:hAnsi="Times New Roman"/>
          <w:sz w:val="20"/>
        </w:rPr>
        <w:t xml:space="preserve"> i </w:t>
      </w:r>
      <w:r w:rsidRPr="007A145D">
        <w:rPr>
          <w:rFonts w:ascii="Times New Roman" w:hAnsi="Times New Roman"/>
          <w:sz w:val="20"/>
        </w:rPr>
        <w:t>sådana fall antingen hyrt in föraren från ett utländskt bemanningsföretag eller tagit emot en förare från ett utländskt koncern</w:t>
      </w:r>
      <w:r w:rsidRPr="007A145D">
        <w:rPr>
          <w:rFonts w:ascii="Times New Roman" w:hAnsi="Times New Roman"/>
          <w:sz w:val="20"/>
        </w:rPr>
        <w:softHyphen/>
        <w:t>företag. I dessa fall skiljer sig inte vägtransportsektorn från utstatio</w:t>
      </w:r>
      <w:r w:rsidRPr="007A145D">
        <w:rPr>
          <w:rFonts w:ascii="Times New Roman" w:hAnsi="Times New Roman"/>
          <w:sz w:val="20"/>
        </w:rPr>
        <w:softHyphen/>
        <w:t>neringar inom andra sektorer. Som utgångspunkt kan det antas att anknytningen till Sverige i dessa fall är så stark att föraren kan anses vara utstationerad i Sverige. Någon utstationering till Sverige enligt tjänste</w:t>
      </w:r>
      <w:r w:rsidRPr="007A145D">
        <w:rPr>
          <w:rFonts w:ascii="Times New Roman" w:hAnsi="Times New Roman"/>
          <w:sz w:val="20"/>
        </w:rPr>
        <w:softHyphen/>
        <w:t xml:space="preserve">avtalsfallet till ett svenskt transportföretag är inte möjlig, eftersom arbetsgivaren i de fallen kommer att vara samma juridiska person som transportföretaget. </w:t>
      </w:r>
    </w:p>
    <w:p w14:paraId="3FD93A64" w14:textId="31CE08E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Utstationering kan även komma i fråga vid transporter i egen regi. Begreppet ”egen regi” har i detta avseende en annan innebörd än begreppet ”egen räkning” som används för att definiera tjänsteavtalsfallet. Med egen regi avses att en transport utförs i ett företags egen verksamhet. Om en transport utförs i egen regi</w:t>
      </w:r>
      <w:r w:rsidR="001706BE">
        <w:rPr>
          <w:rFonts w:ascii="Times New Roman" w:hAnsi="Times New Roman"/>
          <w:sz w:val="20"/>
        </w:rPr>
        <w:t>,</w:t>
      </w:r>
      <w:r w:rsidRPr="007A145D">
        <w:rPr>
          <w:rFonts w:ascii="Times New Roman" w:hAnsi="Times New Roman"/>
          <w:sz w:val="20"/>
        </w:rPr>
        <w:t xml:space="preserve"> utförs transporten alltså åt samma juridiska person som genomför transporten. </w:t>
      </w:r>
      <w:bookmarkStart w:id="76" w:name="_Hlk74737642"/>
      <w:r w:rsidRPr="007A145D">
        <w:rPr>
          <w:rFonts w:ascii="Times New Roman" w:hAnsi="Times New Roman"/>
          <w:sz w:val="20"/>
        </w:rPr>
        <w:t>Det är då inte fråga om yrkesmässig trafik. Sådana situationer regleras inte i direktivet om utstationering av förare. En utländsk arbetsgivare som skickar en arbetstagare till Sverige för att här utföra transporter som inte är yrkesmässiga kan, beroende på förutsättningarna i det enskilda fallet, anses ha utstationerat arbetstagaren hit.</w:t>
      </w:r>
      <w:bookmarkEnd w:id="76"/>
      <w:r w:rsidRPr="007A145D">
        <w:rPr>
          <w:rFonts w:ascii="Times New Roman" w:hAnsi="Times New Roman"/>
          <w:sz w:val="20"/>
        </w:rPr>
        <w:t xml:space="preserve"> Om så är fallet ska, som </w:t>
      </w:r>
      <w:r w:rsidRPr="007A145D">
        <w:rPr>
          <w:rFonts w:ascii="Times New Roman" w:hAnsi="Times New Roman"/>
          <w:i/>
          <w:iCs/>
          <w:sz w:val="20"/>
        </w:rPr>
        <w:t>Blomsterbranschens riksorganisation</w:t>
      </w:r>
      <w:r w:rsidRPr="007A145D">
        <w:rPr>
          <w:rFonts w:ascii="Times New Roman" w:hAnsi="Times New Roman"/>
          <w:sz w:val="20"/>
        </w:rPr>
        <w:t xml:space="preserve"> påpekar, arbetsgivaren anmäla utstationeringen till Arbetsmiljöverket senast när arbetstagaren påbörjar arbetet i Sverige.  </w:t>
      </w:r>
    </w:p>
    <w:p w14:paraId="0BA1EE64" w14:textId="77777777" w:rsidR="007A145D" w:rsidRPr="007A145D" w:rsidRDefault="00AB59E6" w:rsidP="00A459F2">
      <w:pPr>
        <w:pStyle w:val="Rubrik2"/>
      </w:pPr>
      <w:bookmarkStart w:id="77" w:name="_Toc95126248"/>
      <w:bookmarkStart w:id="78" w:name="_Toc98160710"/>
      <w:bookmarkStart w:id="79" w:name="_Toc66306888"/>
      <w:bookmarkStart w:id="80" w:name="_Toc66349693"/>
      <w:bookmarkStart w:id="81" w:name="_Toc76454351"/>
      <w:bookmarkStart w:id="82" w:name="_Toc77502955"/>
      <w:bookmarkStart w:id="83" w:name="_Hlk76471310"/>
      <w:bookmarkStart w:id="84" w:name="_Hlk76470628"/>
      <w:bookmarkEnd w:id="75"/>
      <w:r w:rsidRPr="007A145D">
        <w:lastRenderedPageBreak/>
        <w:t>Bestämmelserna om utstationering av förare bör placeras i utstationeringslagen</w:t>
      </w:r>
      <w:bookmarkEnd w:id="77"/>
      <w:bookmarkEnd w:id="78"/>
    </w:p>
    <w:p w14:paraId="5E43208F"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förslag:</w:t>
      </w:r>
      <w:r w:rsidRPr="007A145D">
        <w:rPr>
          <w:rFonts w:ascii="Times New Roman" w:hAnsi="Times New Roman"/>
          <w:sz w:val="20"/>
        </w:rPr>
        <w:t xml:space="preserve"> Särskilda bestämmelser om utstationering av förare i fråga om vissa vägtransporter ska placeras i utstationerings</w:t>
      </w:r>
      <w:r w:rsidRPr="007A145D">
        <w:rPr>
          <w:rFonts w:ascii="Times New Roman" w:hAnsi="Times New Roman"/>
          <w:sz w:val="20"/>
        </w:rPr>
        <w:softHyphen/>
        <w:t>lagen.</w:t>
      </w:r>
    </w:p>
    <w:p w14:paraId="5044EA8F"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Med förare aves en arbetstagare som utför yrkesmässiga godstrans-porter med personbil eller lastbil eller yrkesmässiga persontransporter med buss.</w:t>
      </w:r>
    </w:p>
    <w:p w14:paraId="7EE75D44"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0CF1FA6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w:t>
      </w:r>
      <w:r w:rsidRPr="007A145D">
        <w:rPr>
          <w:rFonts w:ascii="Times New Roman" w:hAnsi="Times New Roman"/>
          <w:b/>
          <w:bCs/>
          <w:sz w:val="20"/>
        </w:rPr>
        <w:t>förslag</w:t>
      </w:r>
      <w:r w:rsidRPr="007A145D">
        <w:rPr>
          <w:rFonts w:ascii="Times New Roman" w:hAnsi="Times New Roman"/>
          <w:bCs/>
          <w:sz w:val="20"/>
        </w:rPr>
        <w:t xml:space="preserve"> överensstämmer med regeringens</w:t>
      </w:r>
      <w:r w:rsidRPr="007A145D">
        <w:rPr>
          <w:rFonts w:ascii="Times New Roman" w:hAnsi="Times New Roman"/>
          <w:sz w:val="20"/>
        </w:rPr>
        <w:t>.</w:t>
      </w:r>
    </w:p>
    <w:p w14:paraId="3A212A3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r w:rsidRPr="007A145D">
        <w:rPr>
          <w:rFonts w:ascii="Times New Roman" w:hAnsi="Times New Roman"/>
          <w:i/>
          <w:iCs/>
          <w:sz w:val="20"/>
        </w:rPr>
        <w:t>Sveriges advokatsamfund</w:t>
      </w:r>
      <w:r w:rsidRPr="007A145D">
        <w:rPr>
          <w:rFonts w:ascii="Times New Roman" w:hAnsi="Times New Roman"/>
          <w:sz w:val="20"/>
        </w:rPr>
        <w:t xml:space="preserve"> framhåller att väg</w:t>
      </w:r>
      <w:r w:rsidRPr="007A145D">
        <w:rPr>
          <w:rFonts w:ascii="Times New Roman" w:hAnsi="Times New Roman"/>
          <w:sz w:val="20"/>
        </w:rPr>
        <w:softHyphen/>
        <w:t>transportsektorn i mycket hög utsträckning är en genomreglerad bransch och att utstationeringslagen redan präglas av komplexitet. Lagen är till sitt ursprung en arbetsrättslig reglering som inte gagnas av att administrativa föreskrifter med transporträttslig bakgrund införs i densamma. Enligt samfundet framstår en ny samlad lag avseende vägtransporter som mer ändamålsenlig och tillgänglig för åkeri</w:t>
      </w:r>
      <w:r w:rsidRPr="007A145D">
        <w:rPr>
          <w:rFonts w:ascii="Times New Roman" w:hAnsi="Times New Roman"/>
          <w:sz w:val="20"/>
        </w:rPr>
        <w:softHyphen/>
        <w:t xml:space="preserve">branschen. </w:t>
      </w:r>
      <w:r w:rsidRPr="007A145D">
        <w:rPr>
          <w:rFonts w:ascii="Times New Roman" w:hAnsi="Times New Roman"/>
          <w:i/>
          <w:iCs/>
          <w:sz w:val="20"/>
        </w:rPr>
        <w:t>Lunds universitet (juridiska fakultetsstyrelsen)</w:t>
      </w:r>
      <w:r w:rsidRPr="007A145D">
        <w:rPr>
          <w:rFonts w:ascii="Times New Roman" w:hAnsi="Times New Roman"/>
          <w:sz w:val="20"/>
        </w:rPr>
        <w:t xml:space="preserve"> anmärker att förslaget förstärker den sammanblandning av transporträtt och arbetsrätt som redan finns i väg</w:t>
      </w:r>
      <w:r w:rsidRPr="007A145D">
        <w:rPr>
          <w:rFonts w:ascii="Times New Roman" w:hAnsi="Times New Roman"/>
          <w:sz w:val="20"/>
        </w:rPr>
        <w:softHyphen/>
        <w:t>transportsektorn och som skapar oerhört svårtillgängliga regler. Fakultets</w:t>
      </w:r>
      <w:r w:rsidRPr="007A145D">
        <w:rPr>
          <w:rFonts w:ascii="Times New Roman" w:hAnsi="Times New Roman"/>
          <w:sz w:val="20"/>
        </w:rPr>
        <w:softHyphen/>
        <w:t xml:space="preserve">styrelsen ser dock inte något alternativ till denna ordning och accepterar den aktuella lagstiftningstekniken. </w:t>
      </w:r>
      <w:r w:rsidRPr="007A145D">
        <w:rPr>
          <w:rFonts w:ascii="Times New Roman" w:hAnsi="Times New Roman"/>
          <w:i/>
          <w:iCs/>
          <w:sz w:val="20"/>
        </w:rPr>
        <w:t>Arbetsdomstolen</w:t>
      </w:r>
      <w:r w:rsidRPr="007A145D">
        <w:rPr>
          <w:rFonts w:ascii="Times New Roman" w:hAnsi="Times New Roman"/>
          <w:sz w:val="20"/>
        </w:rPr>
        <w:t xml:space="preserve"> delar bedömningen att ändringarna bör göras i utstationeringslagen. </w:t>
      </w:r>
      <w:r w:rsidRPr="007A145D">
        <w:rPr>
          <w:rFonts w:ascii="Times New Roman" w:hAnsi="Times New Roman"/>
          <w:i/>
          <w:iCs/>
          <w:sz w:val="20"/>
        </w:rPr>
        <w:t>Transport</w:t>
      </w:r>
      <w:r w:rsidRPr="007A145D">
        <w:rPr>
          <w:rFonts w:ascii="Times New Roman" w:hAnsi="Times New Roman"/>
          <w:i/>
          <w:iCs/>
          <w:sz w:val="20"/>
        </w:rPr>
        <w:softHyphen/>
        <w:t>styrelsen</w:t>
      </w:r>
      <w:r w:rsidRPr="007A145D">
        <w:rPr>
          <w:rFonts w:ascii="Times New Roman" w:hAnsi="Times New Roman"/>
          <w:sz w:val="20"/>
        </w:rPr>
        <w:t xml:space="preserve"> anser att det är oklart om definitionen av förare gäller alla förare eller bara utländska förare och saknar en närmare förklaring av vad som menas med begränsad tid i fråga om utstationerade förare. Några remissinstanser, däribland </w:t>
      </w:r>
      <w:r w:rsidRPr="007A145D">
        <w:rPr>
          <w:rFonts w:ascii="Times New Roman" w:hAnsi="Times New Roman"/>
          <w:i/>
          <w:iCs/>
          <w:sz w:val="20"/>
        </w:rPr>
        <w:t>Polismyndigheten</w:t>
      </w:r>
      <w:r w:rsidRPr="007A145D">
        <w:rPr>
          <w:rFonts w:ascii="Times New Roman" w:hAnsi="Times New Roman"/>
          <w:sz w:val="20"/>
        </w:rPr>
        <w:t xml:space="preserve"> och </w:t>
      </w:r>
      <w:r w:rsidRPr="007A145D">
        <w:rPr>
          <w:rFonts w:ascii="Times New Roman" w:hAnsi="Times New Roman"/>
          <w:i/>
          <w:iCs/>
          <w:sz w:val="20"/>
        </w:rPr>
        <w:t>Tullverket</w:t>
      </w:r>
      <w:r w:rsidRPr="007A145D">
        <w:rPr>
          <w:rFonts w:ascii="Times New Roman" w:hAnsi="Times New Roman"/>
          <w:sz w:val="20"/>
        </w:rPr>
        <w:t>, för fram farhågan att förslagens syfte äventyras av att det saknas möjlighet att kontrollera påståenden från föraren om att han eller hon är egenföretagare.</w:t>
      </w:r>
    </w:p>
    <w:p w14:paraId="255CB10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Skälen för regeringens förslag: </w:t>
      </w:r>
      <w:r w:rsidRPr="007A145D">
        <w:rPr>
          <w:rFonts w:ascii="Times New Roman" w:hAnsi="Times New Roman"/>
          <w:sz w:val="20"/>
        </w:rPr>
        <w:t>EU:s ordinarie utstationerings</w:t>
      </w:r>
      <w:r w:rsidRPr="007A145D">
        <w:rPr>
          <w:rFonts w:ascii="Times New Roman" w:hAnsi="Times New Roman"/>
          <w:sz w:val="20"/>
        </w:rPr>
        <w:softHyphen/>
        <w:t>bestämmelser gäller även för förare inom vägtransportområdet, med de anpassningar som följer av direktivet om utstationering av förare. EU- direktiven på utstationeringsområdet är genomförda främst i utstation</w:t>
      </w:r>
      <w:r w:rsidRPr="007A145D">
        <w:rPr>
          <w:rFonts w:ascii="Times New Roman" w:hAnsi="Times New Roman"/>
          <w:sz w:val="20"/>
        </w:rPr>
        <w:softHyphen/>
        <w:t xml:space="preserve">eringslagen. Lagen innehåller också vissa bestämmelser som inte direkt följer av unionslagstiftningen. Samma nationella bestämmelser bör dock även fortsättningsvis gälla för de förare som utför tjänster som omfattas av det nu aktuella direktivet som för utstationerad arbetskraft i övrigt, med beaktande av vad som är tillåtet enligt det direktivet. Här kan det också anmärkas att de bestämmelser i utstationeringslagen som genomför ändringsdirektivet ska börja tillämpas även på vägtransportområdet (se avsnitt 6.11).  </w:t>
      </w:r>
    </w:p>
    <w:p w14:paraId="6FFF6254" w14:textId="64A7134D"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Mot den bakgrunden finns, trots de betänkligheter som </w:t>
      </w:r>
      <w:r w:rsidRPr="007A145D">
        <w:rPr>
          <w:rFonts w:ascii="Times New Roman" w:hAnsi="Times New Roman"/>
          <w:i/>
          <w:iCs/>
          <w:sz w:val="20"/>
        </w:rPr>
        <w:t>Sveriges advokatsamfund</w:t>
      </w:r>
      <w:r w:rsidRPr="007A145D">
        <w:rPr>
          <w:rFonts w:ascii="Times New Roman" w:hAnsi="Times New Roman"/>
          <w:sz w:val="20"/>
        </w:rPr>
        <w:t xml:space="preserve"> för fram, övervägande skäl att placera bestämmelserna om utstationering av förare i utstationeringslagen. Direktivet om utstatio</w:t>
      </w:r>
      <w:r w:rsidRPr="007A145D">
        <w:rPr>
          <w:rFonts w:ascii="Times New Roman" w:hAnsi="Times New Roman"/>
          <w:sz w:val="20"/>
        </w:rPr>
        <w:softHyphen/>
        <w:t>nering av förare anger bl.a. att det får införas administrativa skyldigheter för de företag som utstationerar förare att anmäla utstationeringen och tillhanda</w:t>
      </w:r>
      <w:r w:rsidRPr="007A145D">
        <w:rPr>
          <w:rFonts w:ascii="Times New Roman" w:hAnsi="Times New Roman"/>
          <w:sz w:val="20"/>
        </w:rPr>
        <w:softHyphen/>
        <w:t>hålla viss dokumentation. Utstationerings</w:t>
      </w:r>
      <w:r w:rsidRPr="007A145D">
        <w:rPr>
          <w:rFonts w:ascii="Times New Roman" w:hAnsi="Times New Roman"/>
          <w:sz w:val="20"/>
        </w:rPr>
        <w:softHyphen/>
        <w:t>lagen innehåller redan liknande krav, och den reglering som nu aktualiseras ter sig därför inte främmande i samman</w:t>
      </w:r>
      <w:r w:rsidRPr="007A145D">
        <w:rPr>
          <w:rFonts w:ascii="Times New Roman" w:hAnsi="Times New Roman"/>
          <w:sz w:val="20"/>
        </w:rPr>
        <w:softHyphen/>
        <w:t xml:space="preserve">hanget. Sammantaget bör därför de regler som ska </w:t>
      </w:r>
      <w:r w:rsidRPr="007A145D">
        <w:rPr>
          <w:rFonts w:ascii="Times New Roman" w:hAnsi="Times New Roman"/>
          <w:sz w:val="20"/>
        </w:rPr>
        <w:lastRenderedPageBreak/>
        <w:t>gälla för utstationerade förare placeras i utstationeringslagen. I den mån direktivet innebär att lagens bestämmelser inte kan tillämpas på sådana förare som är att betrakta som utstationerade bör detta också framgå där, liksom att förare under vissa förhållanden inte alls ska anses vara utstationerade. Det förhållande</w:t>
      </w:r>
      <w:r w:rsidR="001706BE">
        <w:rPr>
          <w:rFonts w:ascii="Times New Roman" w:hAnsi="Times New Roman"/>
          <w:sz w:val="20"/>
        </w:rPr>
        <w:t>t</w:t>
      </w:r>
      <w:r w:rsidRPr="007A145D">
        <w:rPr>
          <w:rFonts w:ascii="Times New Roman" w:hAnsi="Times New Roman"/>
          <w:sz w:val="20"/>
        </w:rPr>
        <w:t xml:space="preserve"> att sådana särskilda bestämmelser som föreslås i </w:t>
      </w:r>
      <w:r>
        <w:rPr>
          <w:rFonts w:ascii="Times New Roman" w:hAnsi="Times New Roman"/>
          <w:sz w:val="20"/>
        </w:rPr>
        <w:t>denna proposition</w:t>
      </w:r>
      <w:r w:rsidRPr="007A145D">
        <w:rPr>
          <w:rFonts w:ascii="Times New Roman" w:hAnsi="Times New Roman"/>
          <w:sz w:val="20"/>
        </w:rPr>
        <w:t xml:space="preserve"> ska placeras i utstationeringslagen bör framgå redan av den reglering som anger lagens tillämpningsområde. De aktuella bestämmelserna i utstationeringslagen bör kompletteras med föreskrifter på lägre normgivningsnivå.</w:t>
      </w:r>
    </w:p>
    <w:p w14:paraId="336C311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Denna regleringsmetod får till följd att Arbetsmiljöverkets upp</w:t>
      </w:r>
      <w:r w:rsidRPr="007A145D">
        <w:rPr>
          <w:rFonts w:ascii="Times New Roman" w:hAnsi="Times New Roman"/>
          <w:sz w:val="20"/>
        </w:rPr>
        <w:softHyphen/>
        <w:t>gifter i anslutning till utstationeringslagen och utstationerings</w:t>
      </w:r>
      <w:r w:rsidRPr="007A145D">
        <w:rPr>
          <w:rFonts w:ascii="Times New Roman" w:hAnsi="Times New Roman"/>
          <w:sz w:val="20"/>
        </w:rPr>
        <w:softHyphen/>
        <w:t>förordningen i huvudsak ska gälla även i fråga om utstationering enligt de särskilda reglerna för vissa vägtransporter såvida ingenting annat uttryckligen anges. Arbetsmiljöverket ska alltså fortsätta att vara förbindelse</w:t>
      </w:r>
      <w:r w:rsidRPr="007A145D">
        <w:rPr>
          <w:rFonts w:ascii="Times New Roman" w:hAnsi="Times New Roman"/>
          <w:sz w:val="20"/>
        </w:rPr>
        <w:softHyphen/>
        <w:t>kontor och tillhandahålla information om de arbets- och anställnings</w:t>
      </w:r>
      <w:r w:rsidRPr="007A145D">
        <w:rPr>
          <w:rFonts w:ascii="Times New Roman" w:hAnsi="Times New Roman"/>
          <w:sz w:val="20"/>
        </w:rPr>
        <w:softHyphen/>
        <w:t>villkor som kan bli tillämpliga vid en utstationering i Sverige samt hjälpa till med infor</w:t>
      </w:r>
      <w:r w:rsidRPr="007A145D">
        <w:rPr>
          <w:rFonts w:ascii="Times New Roman" w:hAnsi="Times New Roman"/>
          <w:sz w:val="20"/>
        </w:rPr>
        <w:softHyphen/>
        <w:t>mation om kontaktfunktioner hos arbetstagar- och arbetsgivar</w:t>
      </w:r>
      <w:r w:rsidRPr="007A145D">
        <w:rPr>
          <w:rFonts w:ascii="Times New Roman" w:hAnsi="Times New Roman"/>
          <w:sz w:val="20"/>
        </w:rPr>
        <w:softHyphen/>
        <w:t>organ</w:t>
      </w:r>
      <w:r w:rsidRPr="007A145D">
        <w:rPr>
          <w:rFonts w:ascii="Times New Roman" w:hAnsi="Times New Roman"/>
          <w:sz w:val="20"/>
        </w:rPr>
        <w:softHyphen/>
        <w:t>isationer och information om relevanta kollektivavtalsvillkor. Arbets</w:t>
      </w:r>
      <w:r w:rsidRPr="007A145D">
        <w:rPr>
          <w:rFonts w:ascii="Times New Roman" w:hAnsi="Times New Roman"/>
          <w:sz w:val="20"/>
        </w:rPr>
        <w:softHyphen/>
        <w:t>miljöverket kan även fortsätta samarbetet med motsvarande förbindelse</w:t>
      </w:r>
      <w:r w:rsidRPr="007A145D">
        <w:rPr>
          <w:rFonts w:ascii="Times New Roman" w:hAnsi="Times New Roman"/>
          <w:sz w:val="20"/>
        </w:rPr>
        <w:softHyphen/>
        <w:t xml:space="preserve">kontor i andra länder inom EES och i Schweiz. Härigenom tillgodoses även kravet i direktivet om utstationering av förare på medlemsstaterna att tillhandahålla information om arbets- och anställningsvillkor (artikel 1.9). </w:t>
      </w:r>
    </w:p>
    <w:p w14:paraId="58A433D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Direktivet om utstationering av förare innehåller specialregler för vägtransportsektorn. Den verksamhet som detta är tänkt att träffa bedöms utgöra vägtransporttjänster i form av yrkesmässiga persontransporter som utförs med buss eller yrkesmässiga godstransporter som utförs med personbil eller lastbil. Med förare bör därför avses arbetstagare som utför sådana transporter. I lagen (2001:559) om vägtrafikdefinitioner anges betydelsen av vissa beteckningar som används i författningar på vägtrafik</w:t>
      </w:r>
      <w:r w:rsidRPr="007A145D">
        <w:rPr>
          <w:rFonts w:ascii="Times New Roman" w:hAnsi="Times New Roman"/>
          <w:sz w:val="20"/>
        </w:rPr>
        <w:softHyphen/>
        <w:t xml:space="preserve">området. Buss, lastbil och personbil bör i detta fall ha den betydelse som anges där. </w:t>
      </w:r>
    </w:p>
    <w:p w14:paraId="2E66B6C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85" w:name="_Hlk93929082"/>
      <w:r w:rsidRPr="007A145D">
        <w:rPr>
          <w:rFonts w:ascii="Times New Roman" w:hAnsi="Times New Roman"/>
          <w:sz w:val="20"/>
        </w:rPr>
        <w:t xml:space="preserve">I utstationeringslagen används uttrycket utstationerad arbetstagare, med vilket avses varje arbetstagare som vanligen arbetar i ett annat land men som under en begränsad tid utför arbete i Sverige </w:t>
      </w:r>
      <w:bookmarkEnd w:id="85"/>
      <w:r w:rsidRPr="007A145D">
        <w:rPr>
          <w:rFonts w:ascii="Times New Roman" w:hAnsi="Times New Roman"/>
          <w:sz w:val="20"/>
        </w:rPr>
        <w:t>enligt någon av de situationer som anses utgöra utstationering. Detsamma gäller som utgångspunkt även för förare. Det som i lagen anges om utstationerade arbetstagare ska alltså även gälla förare, om nu nämnda förhållanden är uppfyllda och något undantag inte är tillämpligt. För att kunna vara utstationerad här ska arbetstagaren vanligen arbeta i ett annat land än Sverige. Nationaliteten på arbetstagaren saknar dock betydelse. Någon lägsta tidsgräns för utstationering finns inte. För att en arbetstagare ska anses vara utstationerad ska han eller hon dock under en begränsad tid utföra arbete här. Vad som avses med arbete under en begränsad tid avgörs ytterst av EU-domstolen. I samband med införandet av utstationerings</w:t>
      </w:r>
      <w:r w:rsidRPr="007A145D">
        <w:rPr>
          <w:rFonts w:ascii="Times New Roman" w:hAnsi="Times New Roman"/>
          <w:sz w:val="20"/>
        </w:rPr>
        <w:softHyphen/>
        <w:t xml:space="preserve">lagen uttalade regeringen dock att om arbete mer stadigvarande är förlagt till Sverige och anknytningen hit dominerar, bör man kunna utgå från att det är svensk arbetsrättslig lagstiftning i sin helhet som ska tillämpas (prop. 1998/99:90 s. 17 f.). Samma princip bör gälla för förare. </w:t>
      </w:r>
    </w:p>
    <w:p w14:paraId="357F803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När det avslutningsvis gäller </w:t>
      </w:r>
      <w:r w:rsidRPr="007A145D">
        <w:rPr>
          <w:rFonts w:ascii="Times New Roman" w:hAnsi="Times New Roman"/>
          <w:i/>
          <w:iCs/>
          <w:sz w:val="20"/>
        </w:rPr>
        <w:t>Polismyndighetens</w:t>
      </w:r>
      <w:r w:rsidRPr="007A145D">
        <w:rPr>
          <w:rFonts w:ascii="Times New Roman" w:hAnsi="Times New Roman"/>
          <w:sz w:val="20"/>
        </w:rPr>
        <w:t xml:space="preserve"> och </w:t>
      </w:r>
      <w:r w:rsidRPr="007A145D">
        <w:rPr>
          <w:rFonts w:ascii="Times New Roman" w:hAnsi="Times New Roman"/>
          <w:i/>
          <w:iCs/>
          <w:sz w:val="20"/>
        </w:rPr>
        <w:t>Tullverkets</w:t>
      </w:r>
      <w:r w:rsidRPr="007A145D">
        <w:rPr>
          <w:rFonts w:ascii="Times New Roman" w:hAnsi="Times New Roman"/>
          <w:sz w:val="20"/>
        </w:rPr>
        <w:t xml:space="preserve"> far</w:t>
      </w:r>
      <w:r w:rsidRPr="007A145D">
        <w:rPr>
          <w:rFonts w:ascii="Times New Roman" w:hAnsi="Times New Roman"/>
          <w:sz w:val="20"/>
        </w:rPr>
        <w:softHyphen/>
        <w:t xml:space="preserve">hågor om svårigheten att bedöma en förares påstående om att han eller hon är egenföretagare kan det å ena sidan konstateras att sådana per definition </w:t>
      </w:r>
      <w:r w:rsidRPr="007A145D">
        <w:rPr>
          <w:rFonts w:ascii="Times New Roman" w:hAnsi="Times New Roman"/>
          <w:sz w:val="20"/>
        </w:rPr>
        <w:lastRenderedPageBreak/>
        <w:t>inte omfattas av några utstationerings</w:t>
      </w:r>
      <w:r w:rsidRPr="007A145D">
        <w:rPr>
          <w:rFonts w:ascii="Times New Roman" w:hAnsi="Times New Roman"/>
          <w:sz w:val="20"/>
        </w:rPr>
        <w:softHyphen/>
        <w:t>regler. Å andra sidan är farhågan grundad i vad som kan antas vara ett praktiskt problem. Direktivet om utstationering av förare innehåller ingen reglering av detta förhållande men heller inga förbud mot en sådan. Promemorian saknar förslag om detta och det finns därför inget beredningsunderlag för ett lagförslag som i så fall skulle innebära åligganden för enskilda egenföretagare. Det kan dock finnas skäl att återkomma till denna fråga.</w:t>
      </w:r>
    </w:p>
    <w:p w14:paraId="776651C2" w14:textId="77777777" w:rsidR="007A145D" w:rsidRPr="007A145D" w:rsidRDefault="00AB59E6" w:rsidP="00A459F2">
      <w:pPr>
        <w:pStyle w:val="Rubrik2"/>
      </w:pPr>
      <w:bookmarkStart w:id="86" w:name="_Toc95126249"/>
      <w:bookmarkStart w:id="87" w:name="_Toc98160711"/>
      <w:r w:rsidRPr="007A145D">
        <w:t>Utstationering föreligger när inrikestransporter utförs av utlandsetablerade transportföretag</w:t>
      </w:r>
      <w:bookmarkEnd w:id="79"/>
      <w:bookmarkEnd w:id="80"/>
      <w:bookmarkEnd w:id="81"/>
      <w:bookmarkEnd w:id="82"/>
      <w:bookmarkEnd w:id="86"/>
      <w:bookmarkEnd w:id="87"/>
    </w:p>
    <w:p w14:paraId="2B5B7DE2" w14:textId="4F53819A"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eastAsiaTheme="minorHAnsi" w:hAnsi="Times New Roman"/>
          <w:sz w:val="20"/>
        </w:rPr>
      </w:pPr>
      <w:r w:rsidRPr="007A145D">
        <w:rPr>
          <w:rFonts w:ascii="Times New Roman" w:eastAsiaTheme="minorHAnsi" w:hAnsi="Times New Roman"/>
          <w:b/>
          <w:bCs/>
          <w:sz w:val="20"/>
        </w:rPr>
        <w:t xml:space="preserve">Regeringens förslag: </w:t>
      </w:r>
      <w:r w:rsidRPr="007A145D">
        <w:rPr>
          <w:rFonts w:ascii="Times New Roman" w:eastAsiaTheme="minorHAnsi" w:hAnsi="Times New Roman"/>
          <w:sz w:val="20"/>
        </w:rPr>
        <w:t>Utstationering ska föreligga när en arbetsgivare sänder en förare, som vanlig</w:t>
      </w:r>
      <w:r>
        <w:rPr>
          <w:rFonts w:ascii="Times New Roman" w:eastAsiaTheme="minorHAnsi" w:hAnsi="Times New Roman"/>
          <w:sz w:val="20"/>
        </w:rPr>
        <w:t>en</w:t>
      </w:r>
      <w:r w:rsidRPr="007A145D">
        <w:rPr>
          <w:rFonts w:ascii="Times New Roman" w:eastAsiaTheme="minorHAnsi" w:hAnsi="Times New Roman"/>
          <w:sz w:val="20"/>
        </w:rPr>
        <w:t xml:space="preserve"> arbetar i ett annat land, till Sverige för att åt ett transportföretag som är etablerat i ett annat land än Sverige under en begränsad tid utföra </w:t>
      </w:r>
    </w:p>
    <w:p w14:paraId="6FF90B0F"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en gods- eller persontransport där all lastning och lossning av gods eller all på- och avstigning av passagerare sker i Sverige, eller</w:t>
      </w:r>
    </w:p>
    <w:p w14:paraId="402A34FC"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en persontransport där både på- och avstigning av passagerare sker i Sverige i samband med internationell linjetrafik.</w:t>
      </w:r>
    </w:p>
    <w:p w14:paraId="2E3F8F2D"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eastAsiaTheme="minorHAnsi" w:hAnsi="Times New Roman"/>
          <w:sz w:val="20"/>
        </w:rPr>
      </w:pPr>
      <w:r w:rsidRPr="007A145D">
        <w:rPr>
          <w:rFonts w:ascii="Times New Roman" w:eastAsiaTheme="minorHAnsi" w:hAnsi="Times New Roman"/>
          <w:sz w:val="20"/>
        </w:rPr>
        <w:t>Ett anställningsförhållande ska råda mellan arbetsgivaren och föraren under utstationeringstiden.</w:t>
      </w:r>
    </w:p>
    <w:p w14:paraId="57646CD7"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2B0567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7A145D">
        <w:rPr>
          <w:rFonts w:ascii="Times New Roman" w:hAnsi="Times New Roman"/>
          <w:b/>
          <w:sz w:val="20"/>
        </w:rPr>
        <w:t xml:space="preserve">Promemorians förslag </w:t>
      </w:r>
      <w:r w:rsidRPr="007A145D">
        <w:rPr>
          <w:rFonts w:ascii="Times New Roman" w:hAnsi="Times New Roman"/>
          <w:bCs/>
          <w:sz w:val="20"/>
        </w:rPr>
        <w:t>överensstämmer med regeringens. I prome</w:t>
      </w:r>
      <w:r w:rsidRPr="007A145D">
        <w:rPr>
          <w:rFonts w:ascii="Times New Roman" w:hAnsi="Times New Roman"/>
          <w:bCs/>
          <w:sz w:val="20"/>
        </w:rPr>
        <w:softHyphen/>
        <w:t>morian finns ett alternativt förslag som enbart omfattar cabotage</w:t>
      </w:r>
      <w:r w:rsidRPr="007A145D">
        <w:rPr>
          <w:rFonts w:ascii="Times New Roman" w:hAnsi="Times New Roman"/>
          <w:bCs/>
          <w:sz w:val="20"/>
        </w:rPr>
        <w:softHyphen/>
        <w:t xml:space="preserve">transporter i tjänsteavtalsfallet. </w:t>
      </w:r>
    </w:p>
    <w:p w14:paraId="01F2BFD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r w:rsidRPr="007A145D">
        <w:rPr>
          <w:rFonts w:ascii="Times New Roman" w:hAnsi="Times New Roman"/>
          <w:i/>
          <w:iCs/>
          <w:sz w:val="20"/>
        </w:rPr>
        <w:t>Arbetsdomstolen</w:t>
      </w:r>
      <w:r w:rsidRPr="007A145D">
        <w:rPr>
          <w:rFonts w:ascii="Times New Roman" w:hAnsi="Times New Roman"/>
          <w:sz w:val="20"/>
        </w:rPr>
        <w:t xml:space="preserve"> är inte fullständigt övertygad om att huvudförslaget fullt ut överensstämmer med EU-regleringen och förordar det alternativa förslaget. </w:t>
      </w:r>
      <w:bookmarkStart w:id="88" w:name="_Hlk89089447"/>
      <w:r w:rsidRPr="007A145D">
        <w:rPr>
          <w:rFonts w:ascii="Times New Roman" w:hAnsi="Times New Roman"/>
          <w:i/>
          <w:iCs/>
          <w:sz w:val="20"/>
        </w:rPr>
        <w:t xml:space="preserve">Lunds universitet </w:t>
      </w:r>
      <w:bookmarkEnd w:id="88"/>
      <w:r w:rsidRPr="007A145D">
        <w:rPr>
          <w:rFonts w:ascii="Times New Roman" w:hAnsi="Times New Roman"/>
          <w:i/>
          <w:iCs/>
          <w:sz w:val="20"/>
        </w:rPr>
        <w:t>(juridiska fakultets</w:t>
      </w:r>
      <w:r w:rsidRPr="007A145D">
        <w:rPr>
          <w:rFonts w:ascii="Times New Roman" w:hAnsi="Times New Roman"/>
          <w:i/>
          <w:iCs/>
          <w:sz w:val="20"/>
        </w:rPr>
        <w:softHyphen/>
        <w:t xml:space="preserve">styrelsen) </w:t>
      </w:r>
      <w:r w:rsidRPr="007A145D">
        <w:rPr>
          <w:rFonts w:ascii="Times New Roman" w:hAnsi="Times New Roman"/>
          <w:sz w:val="20"/>
        </w:rPr>
        <w:t xml:space="preserve">anser att huvudförslaget, som ger mer lättillgängliga och tydligare regler och som inte förefaller oproportionerligt, bör införas före det alternativa förslaget. Enligt </w:t>
      </w:r>
      <w:r w:rsidRPr="007A145D">
        <w:rPr>
          <w:rFonts w:ascii="Times New Roman" w:hAnsi="Times New Roman"/>
          <w:i/>
          <w:iCs/>
          <w:sz w:val="20"/>
        </w:rPr>
        <w:t>Sveriges advokatsamfund</w:t>
      </w:r>
      <w:r w:rsidRPr="007A145D">
        <w:rPr>
          <w:rFonts w:ascii="Times New Roman" w:hAnsi="Times New Roman"/>
          <w:sz w:val="20"/>
        </w:rPr>
        <w:t xml:space="preserve"> framstår det som tillräckligt om utstationering anses vara för handen först efter det att föraren befunnit sig i Sverige ett visst antal dagar. </w:t>
      </w:r>
      <w:r w:rsidRPr="007A145D">
        <w:rPr>
          <w:rFonts w:ascii="Times New Roman" w:hAnsi="Times New Roman"/>
          <w:i/>
          <w:iCs/>
          <w:sz w:val="20"/>
        </w:rPr>
        <w:t>Arbetsmiljöverket</w:t>
      </w:r>
      <w:r w:rsidRPr="007A145D">
        <w:rPr>
          <w:rFonts w:ascii="Times New Roman" w:hAnsi="Times New Roman"/>
          <w:sz w:val="20"/>
        </w:rPr>
        <w:t xml:space="preserve"> menar att förslaget är helt avgörande för tillämpningen av reglerna om sanktionsavgift och beställar</w:t>
      </w:r>
      <w:r w:rsidRPr="007A145D">
        <w:rPr>
          <w:rFonts w:ascii="Times New Roman" w:hAnsi="Times New Roman"/>
          <w:sz w:val="20"/>
        </w:rPr>
        <w:softHyphen/>
        <w:t xml:space="preserve">ansvar, varför det är väsentligt att bestämmelsen får en tydlig utformning. Det är positivt att bestämmelsen tar sikte på inrikestransporter i stället för att uttrycket cabotagetransporter används men det bör förtydligas att regleringen inte innebär att andra situationer inte omfattas av utstationeringsreglerna. </w:t>
      </w:r>
      <w:bookmarkStart w:id="89" w:name="_Hlk89087822"/>
      <w:bookmarkStart w:id="90" w:name="_Hlk89095208"/>
      <w:r w:rsidRPr="007A145D">
        <w:rPr>
          <w:rFonts w:ascii="Times New Roman" w:hAnsi="Times New Roman"/>
          <w:sz w:val="20"/>
        </w:rPr>
        <w:t xml:space="preserve">Slutligen menar verket att bestämmelsen även bör hänvisa till 4 § tredje stycket för att undvika den felaktiga tolkningen att nu aktuella situationer inte skulle anses utgöra utstationering enligt det stycket. </w:t>
      </w:r>
      <w:r w:rsidRPr="007A145D">
        <w:rPr>
          <w:rFonts w:ascii="Times New Roman" w:hAnsi="Times New Roman"/>
          <w:i/>
          <w:iCs/>
          <w:sz w:val="20"/>
        </w:rPr>
        <w:t>Svenska Transportarbetareförbundet</w:t>
      </w:r>
      <w:r w:rsidRPr="007A145D">
        <w:rPr>
          <w:rFonts w:ascii="Times New Roman" w:hAnsi="Times New Roman"/>
          <w:sz w:val="20"/>
        </w:rPr>
        <w:t>,</w:t>
      </w:r>
      <w:r w:rsidRPr="007A145D">
        <w:rPr>
          <w:rFonts w:ascii="Times New Roman" w:hAnsi="Times New Roman"/>
          <w:i/>
          <w:iCs/>
          <w:sz w:val="20"/>
        </w:rPr>
        <w:t xml:space="preserve"> Seko </w:t>
      </w:r>
      <w:r w:rsidRPr="007A145D">
        <w:rPr>
          <w:rFonts w:ascii="Times New Roman" w:hAnsi="Times New Roman"/>
          <w:sz w:val="20"/>
        </w:rPr>
        <w:t>och</w:t>
      </w:r>
      <w:r w:rsidRPr="007A145D">
        <w:rPr>
          <w:rFonts w:ascii="Times New Roman" w:hAnsi="Times New Roman"/>
          <w:i/>
          <w:iCs/>
          <w:sz w:val="20"/>
        </w:rPr>
        <w:t xml:space="preserve"> Kommunal</w:t>
      </w:r>
      <w:bookmarkEnd w:id="89"/>
      <w:r w:rsidRPr="007A145D">
        <w:rPr>
          <w:rFonts w:ascii="Times New Roman" w:hAnsi="Times New Roman"/>
          <w:i/>
          <w:iCs/>
          <w:sz w:val="20"/>
        </w:rPr>
        <w:t xml:space="preserve"> </w:t>
      </w:r>
      <w:bookmarkEnd w:id="90"/>
      <w:r w:rsidRPr="007A145D">
        <w:rPr>
          <w:rFonts w:ascii="Times New Roman" w:hAnsi="Times New Roman"/>
          <w:sz w:val="20"/>
        </w:rPr>
        <w:t>framhåller vikten av att vägtransportdelen i en kombinerad transport följer cabotagereglerna och att vägtransporten i Sverige omfattas av utstation</w:t>
      </w:r>
      <w:r w:rsidRPr="007A145D">
        <w:rPr>
          <w:rFonts w:ascii="Times New Roman" w:hAnsi="Times New Roman"/>
          <w:sz w:val="20"/>
        </w:rPr>
        <w:softHyphen/>
        <w:t xml:space="preserve">eringsreglerna. </w:t>
      </w:r>
      <w:r w:rsidRPr="007A145D">
        <w:rPr>
          <w:rFonts w:ascii="Times New Roman" w:hAnsi="Times New Roman"/>
          <w:i/>
          <w:iCs/>
          <w:sz w:val="20"/>
        </w:rPr>
        <w:t>Transportstyrelsen</w:t>
      </w:r>
      <w:r w:rsidRPr="007A145D">
        <w:rPr>
          <w:rFonts w:ascii="Times New Roman" w:hAnsi="Times New Roman"/>
          <w:sz w:val="20"/>
        </w:rPr>
        <w:t xml:space="preserve"> och </w:t>
      </w:r>
      <w:r w:rsidRPr="007A145D">
        <w:rPr>
          <w:rFonts w:ascii="Times New Roman" w:hAnsi="Times New Roman"/>
          <w:i/>
          <w:iCs/>
          <w:sz w:val="20"/>
        </w:rPr>
        <w:t>Tullverket</w:t>
      </w:r>
      <w:r w:rsidRPr="007A145D">
        <w:rPr>
          <w:rFonts w:ascii="Times New Roman" w:hAnsi="Times New Roman"/>
          <w:sz w:val="20"/>
        </w:rPr>
        <w:t xml:space="preserve"> uttrycker osäkerhet om hur förslaget ska förstås i fråga om vilka transporter som omfattas. Transportstyrelsen anser därför att alternativet är av större intresse. </w:t>
      </w:r>
    </w:p>
    <w:p w14:paraId="58B6916B"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lastRenderedPageBreak/>
        <w:t xml:space="preserve">Skälen för regeringens förslag </w:t>
      </w:r>
    </w:p>
    <w:p w14:paraId="6EF58871"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Det bör införas en uttrycklig bestämmelse om att utstationering föreligger i vissa fall</w:t>
      </w:r>
    </w:p>
    <w:p w14:paraId="5C804E5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Utstationeringsdirektivet eller utstationeringslagen uppställer inte någon lägsta tidsgräns för när en utstationering ska anses föreligga. Mot bakgrund av att arbetskraften inom vägtransportsektorn är mycket rörlig har det dock funnits osäkerhet i fråga om hur regelverket ska tillämpas på förare och transportföretag. I detta sammanhang kan det noteras att i det förslag som låg till grund för direktivet om utstationering av förare</w:t>
      </w:r>
      <w:r w:rsidRPr="007A145D">
        <w:t xml:space="preserve"> </w:t>
      </w:r>
      <w:r w:rsidRPr="007A145D">
        <w:rPr>
          <w:rFonts w:ascii="Times New Roman" w:hAnsi="Times New Roman"/>
          <w:sz w:val="20"/>
        </w:rPr>
        <w:t>angavs en viss kortaste utstationeringsperiod vars underskridande innebar att värdmedlemsstatens regler om minimilön och om betald årlig semester inte skulle tillämpas på en förare som utförde internationella vägtrans</w:t>
      </w:r>
      <w:r w:rsidRPr="007A145D">
        <w:rPr>
          <w:rFonts w:ascii="Times New Roman" w:hAnsi="Times New Roman"/>
          <w:sz w:val="20"/>
        </w:rPr>
        <w:softHyphen/>
        <w:t>porter. Denna tidsgräns gällde dock inte för cabotagetransporter. I fråga om sådana transporter angav Europeiska kommissionen i redogörelsen för förslaget att värd</w:t>
      </w:r>
      <w:r w:rsidRPr="007A145D">
        <w:rPr>
          <w:rFonts w:ascii="Times New Roman" w:hAnsi="Times New Roman"/>
          <w:sz w:val="20"/>
        </w:rPr>
        <w:softHyphen/>
        <w:t>medlemsstatens villkor skulle tillämpas på förarna, oberoende av frekvensen och varaktigheten av cabotagetransporterna (COM(2017) 278 final).</w:t>
      </w:r>
    </w:p>
    <w:p w14:paraId="414A19A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EU-domstolen och direktivet om utstationering av förare slår dock fast att det som avgör om en förare ska anses som utstationerad eller inte är transporttjänstens anknytning till det land där transporten utförs. EU-lagstiftaren har genom direktivet avvisat förslaget att det för inter</w:t>
      </w:r>
      <w:r w:rsidRPr="007A145D">
        <w:rPr>
          <w:rFonts w:ascii="Times New Roman" w:hAnsi="Times New Roman"/>
          <w:sz w:val="20"/>
        </w:rPr>
        <w:softHyphen/>
        <w:t>nationella vägtransporter skulle införas en tidsgräns för när utstationering ska anses föreligga. I fråga om cabotagetransporter</w:t>
      </w:r>
      <w:r w:rsidRPr="007A145D" w:rsidDel="00205491">
        <w:rPr>
          <w:rFonts w:ascii="Times New Roman" w:hAnsi="Times New Roman"/>
          <w:sz w:val="20"/>
        </w:rPr>
        <w:t xml:space="preserve"> </w:t>
      </w:r>
      <w:r w:rsidRPr="007A145D">
        <w:rPr>
          <w:rFonts w:ascii="Times New Roman" w:hAnsi="Times New Roman"/>
          <w:sz w:val="20"/>
        </w:rPr>
        <w:t>finns också en uttrycklig bestämmelse att en förare som utför sådana transporter ska anses vara utstationerad (artikel 1.7). Det står därmed klart att det enligt direktivet innebär att en utstationering ska anses föreligga när ett transport</w:t>
      </w:r>
      <w:r w:rsidRPr="007A145D">
        <w:rPr>
          <w:rFonts w:ascii="Times New Roman" w:hAnsi="Times New Roman"/>
          <w:sz w:val="20"/>
        </w:rPr>
        <w:softHyphen/>
        <w:t>företag sänder sin förare till ett annat land för att utföra cabotage</w:t>
      </w:r>
      <w:r w:rsidRPr="007A145D">
        <w:rPr>
          <w:rFonts w:ascii="Times New Roman" w:hAnsi="Times New Roman"/>
          <w:sz w:val="20"/>
        </w:rPr>
        <w:softHyphen/>
        <w:t>transporter där, även när den tid som föraren tillbringar i värdlandet är kortvarig.</w:t>
      </w:r>
    </w:p>
    <w:p w14:paraId="52C7D2E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Mot bakgrund av att det förekommit osäkerhet i fråga om tillämpningen av utstationeringsreglerna på förare i vägtransportsektorn finns anledning att uttryckligen förtydliga regelverket. För att avgöra om en förare är utstationerad skiljer direktivet på olika typer av transporter och klargör alltså bl.a. att utförande av cabotagetransporter innebär utstationering. Det finns därför starka skäl att genomföra direktivet i denna del. Det bör inte införas någon tidsgräns under vilken utstationering inte skulle anses föreligga i sådana fall. </w:t>
      </w:r>
    </w:p>
    <w:p w14:paraId="56F36FBD"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 xml:space="preserve">Regleringen bör ta sikte på inrikestransporter </w:t>
      </w:r>
    </w:p>
    <w:p w14:paraId="541294D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Att i en reglering som ska klargöra när utstationering ska anses föreligga hänvisa till termen cabotagetransporter är dock förenat med flera nackdelar. Bestämmelserna om cabotage reglerar marknads</w:t>
      </w:r>
      <w:r w:rsidRPr="007A145D">
        <w:rPr>
          <w:rFonts w:ascii="Times New Roman" w:hAnsi="Times New Roman"/>
          <w:sz w:val="20"/>
        </w:rPr>
        <w:softHyphen/>
        <w:t>tillträdet och innebär att ett transportföretag som är etablerat i ett land tillfälligt får utföra inrikestransporter i ett annat land. Utförs sådana transporter</w:t>
      </w:r>
      <w:r w:rsidRPr="007A145D" w:rsidDel="00205491">
        <w:rPr>
          <w:rFonts w:ascii="Times New Roman" w:hAnsi="Times New Roman"/>
          <w:sz w:val="20"/>
        </w:rPr>
        <w:t xml:space="preserve"> </w:t>
      </w:r>
      <w:r w:rsidRPr="007A145D">
        <w:rPr>
          <w:rFonts w:ascii="Times New Roman" w:hAnsi="Times New Roman"/>
          <w:sz w:val="20"/>
        </w:rPr>
        <w:t>under en längre tid eller till ett större antal än tillåtet, kan det ifrågasättas om de i strikt mening alltjämt utgör cabotagetransporter. Om en bestämmelse hänvisar till uttrycket cabotage</w:t>
      </w:r>
      <w:r w:rsidRPr="007A145D">
        <w:rPr>
          <w:rFonts w:ascii="Times New Roman" w:hAnsi="Times New Roman"/>
          <w:sz w:val="20"/>
        </w:rPr>
        <w:softHyphen/>
        <w:t>transporter, kan det därför uppstå oklarheter i fråga om huruvida inrikestransporter i Sverige som utförs i strid med reglerna om cabotage omfattas eller inte. Här kan det också anmärkas att direktivet hänvisar till EU-rättsliga regler för marknads</w:t>
      </w:r>
      <w:r w:rsidRPr="007A145D">
        <w:rPr>
          <w:rFonts w:ascii="Times New Roman" w:hAnsi="Times New Roman"/>
          <w:sz w:val="20"/>
        </w:rPr>
        <w:softHyphen/>
        <w:t xml:space="preserve">tillträde för att </w:t>
      </w:r>
      <w:r w:rsidRPr="007A145D">
        <w:rPr>
          <w:rFonts w:ascii="Times New Roman" w:hAnsi="Times New Roman"/>
          <w:sz w:val="20"/>
        </w:rPr>
        <w:lastRenderedPageBreak/>
        <w:t>avgöra om en förare ska anses vara utstationerad. Utstationeringslagens tillämpningsområde är dock inte begränsat till länder inom EU utan gäller för alla arbetsgivare som är etablerade utanför Sverige. Enligt direktivet får transportföretag etablerade i en icke-medlemsstat heller inte behandlas förmånligare än företag som är etablerade i en medlemsstat. Även av detta skäl är det olämpligt att använda sig av termer som avser EU-interna marknads</w:t>
      </w:r>
      <w:r w:rsidRPr="007A145D">
        <w:rPr>
          <w:rFonts w:ascii="Times New Roman" w:hAnsi="Times New Roman"/>
          <w:sz w:val="20"/>
        </w:rPr>
        <w:softHyphen/>
        <w:t>tillträdes</w:t>
      </w:r>
      <w:r w:rsidRPr="007A145D">
        <w:rPr>
          <w:rFonts w:ascii="Times New Roman" w:hAnsi="Times New Roman"/>
          <w:sz w:val="20"/>
        </w:rPr>
        <w:softHyphen/>
        <w:t xml:space="preserve">regleringar. Mot den bakgrunden är det lämpligare att i stället ange att utstationering föreligger vid transporter </w:t>
      </w:r>
      <w:r w:rsidRPr="007A145D">
        <w:rPr>
          <w:rFonts w:ascii="Times New Roman" w:eastAsiaTheme="minorHAnsi" w:hAnsi="Times New Roman"/>
          <w:sz w:val="20"/>
        </w:rPr>
        <w:t xml:space="preserve">inom Sveriges gränser som utförs av transportföretag som är etablerade i andra länder. På så sätt blir det också tydligt att eventuella överträdelser av reglerna om marknadstillträde inte påverkar bedömningen av om föraren är att betrakta som utstationerad eller inte. En förare bör alltså kunna anses vara utstationerad även om </w:t>
      </w:r>
      <w:r w:rsidRPr="007A145D">
        <w:rPr>
          <w:rFonts w:ascii="Times New Roman" w:hAnsi="Times New Roman"/>
          <w:sz w:val="20"/>
        </w:rPr>
        <w:t xml:space="preserve">reglerna för cabotage överträds i något avseende. </w:t>
      </w:r>
    </w:p>
    <w:p w14:paraId="67E55E5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 annan fördel med en sådan reglering är att även inrikes kombi</w:t>
      </w:r>
      <w:r w:rsidRPr="007A145D">
        <w:rPr>
          <w:rFonts w:ascii="Times New Roman" w:hAnsi="Times New Roman"/>
          <w:sz w:val="20"/>
        </w:rPr>
        <w:softHyphen/>
        <w:t>nerade transporter utförda av utlandsetablerade transportföretag omfattas. I skälen till direktivet anges att kopplingen till värdmedlemsstatens territorium är tillräckligt stark när det gäller cabotagetransporter, eftersom hela transporten äger rum i värdmedlemsstaten. Detsamma kan dock gälla vid kombinerade transporter. Även här anges det i skälen att när vägtransport</w:t>
      </w:r>
      <w:r w:rsidRPr="007A145D">
        <w:rPr>
          <w:rFonts w:ascii="Times New Roman" w:hAnsi="Times New Roman"/>
          <w:sz w:val="20"/>
        </w:rPr>
        <w:softHyphen/>
        <w:t>sträckan i en kombinerad transport utförs inom värdmedlems</w:t>
      </w:r>
      <w:r w:rsidRPr="007A145D">
        <w:rPr>
          <w:rFonts w:ascii="Times New Roman" w:hAnsi="Times New Roman"/>
          <w:sz w:val="20"/>
        </w:rPr>
        <w:softHyphen/>
        <w:t xml:space="preserve">staten finns en tillräcklig koppling till den medlemsstaten (skäl 12). Sådana transporter skiljer sig i flera avseenden inte åt från cabotagetransporter. I bägge fallen handlar det om förare som utför snarlika eller identiska tjänster helt och hållet inom Sveriges gränser. Kopplingen till Sverige är lika stark oavsett vilket av dessa två marknadstillträden som åberopas. I likhet med </w:t>
      </w:r>
      <w:r w:rsidRPr="007A145D">
        <w:rPr>
          <w:rFonts w:ascii="Times New Roman" w:hAnsi="Times New Roman"/>
          <w:i/>
          <w:iCs/>
          <w:sz w:val="20"/>
        </w:rPr>
        <w:t>Svenska Transportarbetareförbundet</w:t>
      </w:r>
      <w:r w:rsidRPr="007A145D">
        <w:rPr>
          <w:rFonts w:ascii="Times New Roman" w:hAnsi="Times New Roman"/>
          <w:sz w:val="20"/>
        </w:rPr>
        <w:t>,</w:t>
      </w:r>
      <w:r w:rsidRPr="007A145D">
        <w:rPr>
          <w:rFonts w:ascii="Times New Roman" w:hAnsi="Times New Roman"/>
          <w:i/>
          <w:iCs/>
          <w:sz w:val="20"/>
        </w:rPr>
        <w:t xml:space="preserve"> Seko </w:t>
      </w:r>
      <w:r w:rsidRPr="007A145D">
        <w:rPr>
          <w:rFonts w:ascii="Times New Roman" w:hAnsi="Times New Roman"/>
          <w:sz w:val="20"/>
        </w:rPr>
        <w:t>och</w:t>
      </w:r>
      <w:r w:rsidRPr="007A145D">
        <w:rPr>
          <w:rFonts w:ascii="Times New Roman" w:hAnsi="Times New Roman"/>
          <w:i/>
          <w:iCs/>
          <w:sz w:val="20"/>
        </w:rPr>
        <w:t xml:space="preserve"> Kommunal</w:t>
      </w:r>
      <w:r w:rsidRPr="007A145D">
        <w:rPr>
          <w:rFonts w:ascii="Times New Roman" w:hAnsi="Times New Roman"/>
          <w:sz w:val="20"/>
        </w:rPr>
        <w:t xml:space="preserve"> anser regeringen därför att det saknas skäl att göra skillnad mellan dessa två transporttjänster i fråga om när en förare ska anses vara utstationerad. </w:t>
      </w:r>
    </w:p>
    <w:p w14:paraId="65600B3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91" w:name="_Hlk76465537"/>
      <w:r w:rsidRPr="007A145D">
        <w:rPr>
          <w:rFonts w:ascii="Times New Roman" w:hAnsi="Times New Roman"/>
          <w:sz w:val="20"/>
        </w:rPr>
        <w:t>När det kommer till inrikestransporter utförda inom Sveriges gränser är anknytningen alltså tillräckligt stark för att föraren ska anses vara utstationerad. De transporter som avses kan vara antingen gods- eller persontransporter. I fråga om godstransporter avses situationer där all lastning och lossning av godset sker inom Sveriges gränser. Motsvarande bör gälla vid persontransporter, dvs. att all på- och avstigning av passa</w:t>
      </w:r>
      <w:r w:rsidRPr="007A145D">
        <w:rPr>
          <w:rFonts w:ascii="Times New Roman" w:hAnsi="Times New Roman"/>
          <w:sz w:val="20"/>
        </w:rPr>
        <w:softHyphen/>
        <w:t>gerare sker inom Sveriges gränser. I fråga om persontransporter bör, för att inbegripa alla slag av cabotage enligt bussförordningen, även situationer där både på- och avstigning av passagerare sker inom Sveriges gränser i samband med internationell linjetrafik omfattas (jfr artikel 2.7 i bussförordningen). Med linjetrafik avses enligt bussförordningen person</w:t>
      </w:r>
      <w:r w:rsidRPr="007A145D">
        <w:rPr>
          <w:rFonts w:ascii="Times New Roman" w:hAnsi="Times New Roman"/>
          <w:sz w:val="20"/>
        </w:rPr>
        <w:softHyphen/>
        <w:t>transporter med buss som sker på regelbundna tider längs bestämda färdvägar, där passagerare får stiga på och av vid i förväg bestämda hållplatser.</w:t>
      </w:r>
    </w:p>
    <w:p w14:paraId="309B02E4"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Utstationering föreligger när transporten utförs åt ett utlandsetablerat transportföretag</w:t>
      </w:r>
    </w:p>
    <w:p w14:paraId="45CAAA5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Cs/>
          <w:sz w:val="20"/>
        </w:rPr>
      </w:pPr>
      <w:r w:rsidRPr="007A145D">
        <w:rPr>
          <w:rFonts w:ascii="Times New Roman" w:eastAsiaTheme="minorHAnsi" w:hAnsi="Times New Roman"/>
          <w:iCs/>
          <w:sz w:val="20"/>
        </w:rPr>
        <w:t xml:space="preserve">Direktivet om utstationering av förare är tillämpligt i tjänsteavtalsfallet (artikel 1.2). En förare som utför transporter åt ett utlandsetablerat transportföretag kan dock vara utstationerad även inom ramen för en koncern eller som uthyrd arbetskraft. En reglering som anger att utstationering föreligger bara i tjänsteavtalsfallet när en förare utför </w:t>
      </w:r>
      <w:r w:rsidRPr="007A145D">
        <w:rPr>
          <w:rFonts w:ascii="Times New Roman" w:eastAsiaTheme="minorHAnsi" w:hAnsi="Times New Roman"/>
          <w:iCs/>
          <w:sz w:val="20"/>
        </w:rPr>
        <w:lastRenderedPageBreak/>
        <w:t>inrikestransporter i Sverige riskerar att bli svår både att förstå och att tillämpa. Ett utlandsetablerat transportföretag har inga lokaler eller verksamhetsställen i Sverige. Vägtransporter skiljer sig till sin natur vidare från arbete inom andra sektorer på så sätt att det inte heller finns ett fast arbetsställe där föraren utför arbetet. Övervakningen av reglerna om utstationering i denna sektor förutsätter därför att kontroller utförs på väg. Tiden för själva kontrollen är också begränsad. I promemorian föreslås att</w:t>
      </w:r>
      <w:r w:rsidRPr="007A145D" w:rsidDel="00EC49A5">
        <w:rPr>
          <w:rFonts w:ascii="Times New Roman" w:eastAsiaTheme="minorHAnsi" w:hAnsi="Times New Roman"/>
          <w:iCs/>
          <w:sz w:val="20"/>
        </w:rPr>
        <w:t xml:space="preserve"> </w:t>
      </w:r>
      <w:r w:rsidRPr="007A145D">
        <w:rPr>
          <w:rFonts w:ascii="Times New Roman" w:eastAsiaTheme="minorHAnsi" w:hAnsi="Times New Roman"/>
          <w:iCs/>
          <w:sz w:val="20"/>
        </w:rPr>
        <w:t xml:space="preserve">berörda myndigheter i vissa fall ska kunna vidta </w:t>
      </w:r>
      <w:r w:rsidRPr="007A145D">
        <w:rPr>
          <w:rFonts w:ascii="Times New Roman" w:eastAsiaTheme="minorHAnsi" w:hAnsi="Times New Roman"/>
          <w:sz w:val="20"/>
        </w:rPr>
        <w:t>tvångs</w:t>
      </w:r>
      <w:r w:rsidRPr="007A145D">
        <w:rPr>
          <w:rFonts w:ascii="Times New Roman" w:eastAsiaTheme="minorHAnsi" w:hAnsi="Times New Roman"/>
          <w:iCs/>
          <w:sz w:val="20"/>
        </w:rPr>
        <w:softHyphen/>
        <w:t>åtgärder direkt när regelöverträdelser upptäcks. Som flera remissinstanser är inne på är utstationeringsregelverket komplext. För att myndig</w:t>
      </w:r>
      <w:r w:rsidRPr="007A145D">
        <w:rPr>
          <w:rFonts w:ascii="Times New Roman" w:eastAsiaTheme="minorHAnsi" w:hAnsi="Times New Roman"/>
          <w:iCs/>
          <w:sz w:val="20"/>
        </w:rPr>
        <w:softHyphen/>
        <w:t xml:space="preserve">heterna ska kunna vidta de avsedda åtgärderna vid vägkontrollen bör det vara så enkelt som möjligt att i samband med en sådan kontroll avgöra om en förare i nu aktuella fall är utstationerad eller inte. En förutsättning för det är att regleringen i fråga, som </w:t>
      </w:r>
      <w:r w:rsidRPr="007A145D">
        <w:rPr>
          <w:rFonts w:ascii="Times New Roman" w:eastAsiaTheme="minorHAnsi" w:hAnsi="Times New Roman"/>
          <w:i/>
          <w:sz w:val="20"/>
        </w:rPr>
        <w:t>Lunds universitet</w:t>
      </w:r>
      <w:r w:rsidRPr="007A145D">
        <w:rPr>
          <w:rFonts w:ascii="Times New Roman" w:eastAsiaTheme="minorHAnsi" w:hAnsi="Times New Roman"/>
          <w:iCs/>
          <w:sz w:val="20"/>
        </w:rPr>
        <w:t xml:space="preserve"> påpekar, är så lättillgänglig och tydlig som möjligt. En reglering som innebär att utstationering anses föreligga vid de aktuella transporterna, oberoende av vilket utstatio</w:t>
      </w:r>
      <w:r w:rsidRPr="007A145D">
        <w:rPr>
          <w:rFonts w:ascii="Times New Roman" w:eastAsiaTheme="minorHAnsi" w:hAnsi="Times New Roman"/>
          <w:iCs/>
          <w:sz w:val="20"/>
        </w:rPr>
        <w:softHyphen/>
        <w:t xml:space="preserve">neringsfall som är aktuellt, är därför att föredra. En sådan reglering bör förenkla även för inblandade förare och företag eftersom en minskad komplexitet i regelverket i sig kan underlätta den fria rörligheten av tjänster. </w:t>
      </w:r>
    </w:p>
    <w:p w14:paraId="0AF67AD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hAnsi="Times New Roman"/>
          <w:sz w:val="20"/>
        </w:rPr>
        <w:t xml:space="preserve">En reglering om att utstationering föreligger vid de nu aktuella inrikestransporterna innebär att en åtgärd som utgör utstationering bedöms vara för handen. Regeringen gör i avsnitt 6.3 bedömningen att så alltid kommer att vara fallet på vägtransportområdet när en förare utför transporter i Sverige åt ett utlandsetablerat transportföretag, och att några situationer som inte kan anses utgöra utstationering då inte kommer att uppstå. En reglering som klargör detta är motiverad för att underlätta utstationeringsregelverkets tillämpning inom vägtransportområdet. Regeringen bedömer, i likhet med Lunds universitet, att en bestämmelse med detta innehåll inte är oproportionerlig. Mot den bakgrunden bör det av utstationeringslagen uttryckligen framgå att utstationering föreligger när en arbetsgivare sänder en förare till Sverige för att utföra inrikestransporter åt ett transportföretag som är etablerat i ett annat land än Sverige. Som </w:t>
      </w:r>
      <w:r w:rsidRPr="007A145D">
        <w:rPr>
          <w:rFonts w:ascii="Times New Roman" w:hAnsi="Times New Roman"/>
          <w:i/>
          <w:iCs/>
          <w:sz w:val="20"/>
        </w:rPr>
        <w:t>Arbetsmiljöverket</w:t>
      </w:r>
      <w:r w:rsidRPr="007A145D">
        <w:rPr>
          <w:rFonts w:ascii="Times New Roman" w:hAnsi="Times New Roman"/>
          <w:sz w:val="20"/>
        </w:rPr>
        <w:t xml:space="preserve"> anmärker kan en cabotagetransport utföras av ett annat utländskt transportföretag än arbetsgivaren och förutsättningarna för att föraren ska anses vara utstationerad uppfylls</w:t>
      </w:r>
      <w:r w:rsidRPr="007A145D">
        <w:t xml:space="preserve"> </w:t>
      </w:r>
      <w:r w:rsidRPr="007A145D">
        <w:rPr>
          <w:rFonts w:ascii="Times New Roman" w:hAnsi="Times New Roman"/>
          <w:sz w:val="20"/>
        </w:rPr>
        <w:t>även i dessa fall. Bestämmelsen omfattar alltså även sådana situationer. I enlighet med vad som gäller vid andra fall av utstationering ska ett anställningsförhållande råda mellan arbetsgivaren och föraren under utstationeringstiden. Enligt 5 § utstationeringslagen ska en utstationerad arbetstagare vanligen arbeta i ett annat land men under en begränsad tid utföra arbete i Sverige. Som anges i avsnitt 6.4 bör detta gälla även för förare, varför även dessa kriterier bör framgå.</w:t>
      </w:r>
    </w:p>
    <w:p w14:paraId="2CD367C4"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Även andra typer av transporter kan innebära utstationering</w:t>
      </w:r>
    </w:p>
    <w:p w14:paraId="4540A5F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Direktivet om utstationering av förare fastställer inte heltäckande regler om när en förare ska anses vara utstationerad. När det gäller de ovan nämnda inrikestransporterna är anknytningen alltid tillräckligt stark för att föraren ska kunna anses vara utstationerad, vilket motiverar en uttrycklig reglering. Den bestämmelse som nu föreslås är dock inte avsedd att vara </w:t>
      </w:r>
      <w:r w:rsidRPr="007A145D">
        <w:rPr>
          <w:rFonts w:ascii="Times New Roman" w:hAnsi="Times New Roman"/>
          <w:sz w:val="20"/>
        </w:rPr>
        <w:lastRenderedPageBreak/>
        <w:t>uttömmande i frågan om när anknytningen till Sverige som värdmedlems</w:t>
      </w:r>
      <w:r w:rsidRPr="007A145D">
        <w:rPr>
          <w:rFonts w:ascii="Times New Roman" w:hAnsi="Times New Roman"/>
          <w:sz w:val="20"/>
        </w:rPr>
        <w:softHyphen/>
        <w:t xml:space="preserve">stat är tillräckligt stark för att en utstationeringssituation ska anses föreligga. I fråga om icke-bilaterala internationella transporter anges det i skälen i direktivet att eftersom </w:t>
      </w:r>
      <w:r w:rsidRPr="007A145D">
        <w:rPr>
          <w:rFonts w:ascii="Times New Roman" w:eastAsiaTheme="minorHAnsi" w:hAnsi="Times New Roman"/>
          <w:sz w:val="20"/>
        </w:rPr>
        <w:t xml:space="preserve">en </w:t>
      </w:r>
      <w:r w:rsidRPr="007A145D">
        <w:rPr>
          <w:rFonts w:ascii="Times New Roman" w:hAnsi="Times New Roman"/>
          <w:sz w:val="20"/>
        </w:rPr>
        <w:t>sådan</w:t>
      </w:r>
      <w:r w:rsidRPr="007A145D">
        <w:rPr>
          <w:rFonts w:ascii="Times New Roman" w:eastAsiaTheme="minorHAnsi" w:hAnsi="Times New Roman"/>
          <w:sz w:val="20"/>
        </w:rPr>
        <w:t xml:space="preserve"> transport </w:t>
      </w:r>
      <w:r w:rsidRPr="007A145D">
        <w:rPr>
          <w:rFonts w:ascii="Times New Roman" w:hAnsi="Times New Roman"/>
          <w:sz w:val="20"/>
        </w:rPr>
        <w:t xml:space="preserve">i sin helhet äger rum </w:t>
      </w:r>
      <w:r w:rsidRPr="007A145D">
        <w:rPr>
          <w:rFonts w:ascii="Times New Roman" w:eastAsiaTheme="minorHAnsi" w:hAnsi="Times New Roman"/>
          <w:sz w:val="20"/>
        </w:rPr>
        <w:t>utanför det utstationerande företagets etableringsmedlemsstat, är tjänsten kopplad till värdmedlemsstaten snarare än etableringsmedlemsstaten</w:t>
      </w:r>
      <w:r w:rsidRPr="007A145D">
        <w:rPr>
          <w:rFonts w:eastAsiaTheme="minorHAnsi"/>
        </w:rPr>
        <w:t xml:space="preserve"> </w:t>
      </w:r>
      <w:r w:rsidRPr="007A145D">
        <w:rPr>
          <w:rFonts w:ascii="Times New Roman" w:hAnsi="Times New Roman"/>
          <w:sz w:val="20"/>
        </w:rPr>
        <w:t>(skäl 13). När en icke-bilateral internationell transport inte omfattas av det undantag som föreslås (se avsnitt 6.6.4) kan alltså utstationering föreligga även vid sådana transporter. Det finns även situationer som direktivet inte alls nämner, nämligen tomtransporter i direkt samband med transporter av gods eller passagerare. För att avgöra om föraren ska anses vara utstationerad vid sådana transporter behöver en individuell bedömning göras av vilken anknytning som finns till Sverige som värdmedlemsstat i det aktuella fallet. I kommande avsnitt behandlas vissa situationer när en förare inte ska anses vara utstationerad. Undan</w:t>
      </w:r>
      <w:r w:rsidRPr="007A145D">
        <w:rPr>
          <w:rFonts w:ascii="Times New Roman" w:hAnsi="Times New Roman"/>
          <w:sz w:val="20"/>
        </w:rPr>
        <w:softHyphen/>
        <w:t>tagen gäller enbart i tjänsteavtals</w:t>
      </w:r>
      <w:r w:rsidRPr="007A145D">
        <w:rPr>
          <w:rFonts w:ascii="Times New Roman" w:hAnsi="Times New Roman"/>
          <w:sz w:val="20"/>
        </w:rPr>
        <w:softHyphen/>
        <w:t xml:space="preserve">fallen. Utförs en transport </w:t>
      </w:r>
      <w:bookmarkStart w:id="92" w:name="_Hlk93337590"/>
      <w:r w:rsidRPr="007A145D">
        <w:rPr>
          <w:rFonts w:ascii="Times New Roman" w:hAnsi="Times New Roman"/>
          <w:sz w:val="20"/>
        </w:rPr>
        <w:t xml:space="preserve">av en inhyrd förare eller en förare som är anställd av ett företag </w:t>
      </w:r>
      <w:bookmarkEnd w:id="92"/>
      <w:r w:rsidRPr="007A145D">
        <w:rPr>
          <w:rFonts w:ascii="Times New Roman" w:hAnsi="Times New Roman"/>
          <w:sz w:val="20"/>
        </w:rPr>
        <w:t>inom samma koncern som transportföretaget är undan</w:t>
      </w:r>
      <w:r w:rsidRPr="007A145D">
        <w:rPr>
          <w:rFonts w:ascii="Times New Roman" w:hAnsi="Times New Roman"/>
          <w:sz w:val="20"/>
        </w:rPr>
        <w:softHyphen/>
        <w:t xml:space="preserve">tagen alltså inte tillämpliga och föraren kan därmed vara utstationerad, om tillräcklig anknytning finns. </w:t>
      </w:r>
      <w:bookmarkEnd w:id="83"/>
      <w:bookmarkEnd w:id="84"/>
      <w:bookmarkEnd w:id="91"/>
    </w:p>
    <w:p w14:paraId="5C2CC84E" w14:textId="79F1C0C9"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De bestämmelser som föreslås i </w:t>
      </w:r>
      <w:r>
        <w:rPr>
          <w:rFonts w:ascii="Times New Roman" w:hAnsi="Times New Roman"/>
          <w:sz w:val="20"/>
        </w:rPr>
        <w:t>propositionen</w:t>
      </w:r>
      <w:r w:rsidRPr="007A145D">
        <w:rPr>
          <w:rFonts w:ascii="Times New Roman" w:hAnsi="Times New Roman"/>
          <w:sz w:val="20"/>
        </w:rPr>
        <w:t xml:space="preserve"> avser förare som utför yrkesmässiga transporter. Även när det gäller arbetstagare som utför transporter inom ramen för ett företags egen verksamhet, dvs. i ett företags egen regi, måste det göras en bedömning av om utstationeringslagen ska tillämpas. </w:t>
      </w:r>
    </w:p>
    <w:p w14:paraId="3D0D39AB" w14:textId="77777777" w:rsidR="007A145D" w:rsidRPr="007A145D" w:rsidRDefault="00AB59E6" w:rsidP="00A459F2">
      <w:pPr>
        <w:pStyle w:val="Rubrik2"/>
      </w:pPr>
      <w:bookmarkStart w:id="93" w:name="_Toc95126250"/>
      <w:bookmarkStart w:id="94" w:name="_Toc98160712"/>
      <w:bookmarkStart w:id="95" w:name="_Toc66306886"/>
      <w:bookmarkStart w:id="96" w:name="_Toc66349691"/>
      <w:bookmarkStart w:id="97" w:name="_Toc76454349"/>
      <w:bookmarkStart w:id="98" w:name="_Toc77502953"/>
      <w:bookmarkEnd w:id="63"/>
      <w:bookmarkEnd w:id="64"/>
      <w:bookmarkEnd w:id="65"/>
      <w:bookmarkEnd w:id="66"/>
      <w:bookmarkEnd w:id="67"/>
      <w:r w:rsidRPr="007A145D">
        <w:t>Undantag från utstationering</w:t>
      </w:r>
      <w:bookmarkEnd w:id="93"/>
      <w:bookmarkEnd w:id="94"/>
      <w:r w:rsidRPr="007A145D">
        <w:t xml:space="preserve"> </w:t>
      </w:r>
      <w:bookmarkEnd w:id="95"/>
      <w:bookmarkEnd w:id="96"/>
      <w:bookmarkEnd w:id="97"/>
      <w:bookmarkEnd w:id="98"/>
    </w:p>
    <w:p w14:paraId="3F6A2D16" w14:textId="77777777" w:rsidR="007A145D" w:rsidRPr="007A145D" w:rsidRDefault="00AB59E6" w:rsidP="00A459F2">
      <w:pPr>
        <w:pStyle w:val="Rubrik3"/>
        <w:spacing w:before="0"/>
      </w:pPr>
      <w:bookmarkStart w:id="99" w:name="_Toc95126251"/>
      <w:bookmarkStart w:id="100" w:name="_Toc98160713"/>
      <w:r w:rsidRPr="007A145D">
        <w:t>Undantagen gäller i tjänsteavtalsfallet</w:t>
      </w:r>
      <w:bookmarkEnd w:id="99"/>
      <w:bookmarkEnd w:id="100"/>
    </w:p>
    <w:p w14:paraId="67508845"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förslag:</w:t>
      </w:r>
      <w:r w:rsidRPr="007A145D">
        <w:rPr>
          <w:rFonts w:ascii="Times New Roman" w:hAnsi="Times New Roman"/>
          <w:sz w:val="20"/>
        </w:rPr>
        <w:t xml:space="preserve"> Utstationering ska inte föreligga i vissa fall när en arbetsgivare för egen räkning och under egen ledning sänder en förare till Sverige enligt avtal som arbetsgivaren har ingått med den i Sverige verksamma mottagaren av tjänsten. </w:t>
      </w:r>
    </w:p>
    <w:p w14:paraId="1788B2C2"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23E815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förslag </w:t>
      </w:r>
      <w:r w:rsidRPr="007A145D">
        <w:rPr>
          <w:rFonts w:ascii="Times New Roman" w:hAnsi="Times New Roman"/>
          <w:bCs/>
          <w:sz w:val="20"/>
        </w:rPr>
        <w:t>överensstämmer i huvudsak med regeringens</w:t>
      </w:r>
      <w:r w:rsidRPr="007A145D">
        <w:rPr>
          <w:rFonts w:ascii="Times New Roman" w:hAnsi="Times New Roman"/>
          <w:sz w:val="20"/>
        </w:rPr>
        <w:t xml:space="preserve">. Promemorians förslag om undantag för transittransporter är dock inte begränsad till tjänsteavtalsfallet. </w:t>
      </w:r>
    </w:p>
    <w:p w14:paraId="62F4974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r w:rsidRPr="007A145D">
        <w:rPr>
          <w:rFonts w:ascii="Times New Roman" w:hAnsi="Times New Roman"/>
          <w:i/>
          <w:iCs/>
          <w:sz w:val="20"/>
        </w:rPr>
        <w:t>Transportstyrelsen</w:t>
      </w:r>
      <w:r w:rsidRPr="007A145D">
        <w:rPr>
          <w:rFonts w:ascii="Times New Roman" w:hAnsi="Times New Roman"/>
          <w:sz w:val="20"/>
        </w:rPr>
        <w:t xml:space="preserve"> menar att det är svårt att utläsa vad som ska gälla vid utstationering inom en koncern eller när föraren är inhyrd.</w:t>
      </w:r>
    </w:p>
    <w:p w14:paraId="5C5D8E3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Skälen för regeringens förslag:</w:t>
      </w:r>
      <w:r w:rsidRPr="007A145D">
        <w:rPr>
          <w:rFonts w:ascii="Times New Roman" w:hAnsi="Times New Roman"/>
          <w:sz w:val="20"/>
        </w:rPr>
        <w:t xml:space="preserve"> I direktivet om utstationering av förare finns bestämmelser om att en förare under vissa förhåll</w:t>
      </w:r>
      <w:r w:rsidRPr="007A145D">
        <w:rPr>
          <w:rFonts w:ascii="Times New Roman" w:hAnsi="Times New Roman"/>
          <w:sz w:val="20"/>
        </w:rPr>
        <w:softHyphen/>
        <w:t>anden inte ska anses vara utstationerad. Det gäller vissa fall när föraren utför en transport</w:t>
      </w:r>
      <w:r w:rsidRPr="007A145D">
        <w:rPr>
          <w:rFonts w:ascii="Times New Roman" w:hAnsi="Times New Roman"/>
          <w:sz w:val="20"/>
        </w:rPr>
        <w:softHyphen/>
        <w:t>tjänst som har en nära koppling till transportföretagets etablerings</w:t>
      </w:r>
      <w:r w:rsidRPr="007A145D">
        <w:rPr>
          <w:rFonts w:ascii="Times New Roman" w:hAnsi="Times New Roman"/>
          <w:sz w:val="20"/>
        </w:rPr>
        <w:softHyphen/>
        <w:t>medlemsstat, trots att den till viss del utförs i ett annat land. Det behöver därför regleras att förare som utför vissa typer av transporter på svenskt territorium ändå inte ska anses vara utstationerade här i landet. Undan</w:t>
      </w:r>
      <w:r w:rsidRPr="007A145D">
        <w:rPr>
          <w:rFonts w:ascii="Times New Roman" w:hAnsi="Times New Roman"/>
          <w:sz w:val="20"/>
        </w:rPr>
        <w:softHyphen/>
        <w:t>tagen i direktivet gäller dock endast i tjänsteavtalsfallet, dvs. när transportföretaget är förarens arbetsgivare. De bestämmelser om undantag som nu föreslås bör endast gälla i sådana fall. Undantagen</w:t>
      </w:r>
      <w:r w:rsidRPr="007A145D" w:rsidDel="008264C0">
        <w:rPr>
          <w:rFonts w:ascii="Times New Roman" w:hAnsi="Times New Roman"/>
          <w:sz w:val="20"/>
        </w:rPr>
        <w:t xml:space="preserve"> </w:t>
      </w:r>
      <w:r w:rsidRPr="007A145D">
        <w:rPr>
          <w:rFonts w:ascii="Times New Roman" w:hAnsi="Times New Roman"/>
          <w:sz w:val="20"/>
        </w:rPr>
        <w:t xml:space="preserve">blir därmed inte </w:t>
      </w:r>
      <w:r w:rsidRPr="007A145D">
        <w:rPr>
          <w:rFonts w:ascii="Times New Roman" w:hAnsi="Times New Roman"/>
          <w:sz w:val="20"/>
        </w:rPr>
        <w:lastRenderedPageBreak/>
        <w:t xml:space="preserve">tillämpliga i andra utstationeringssituationer. För att avgöra om en förare i andra fall än tjänsteavtalsfallet är utstationerad till Sverige eller inte måste alltså en sedvanlig bedömning enligt utstationeringslagen göras.  </w:t>
      </w:r>
    </w:p>
    <w:p w14:paraId="0C267A27" w14:textId="77777777" w:rsidR="007A145D" w:rsidRPr="007A145D" w:rsidRDefault="00AB59E6" w:rsidP="00A459F2">
      <w:pPr>
        <w:pStyle w:val="Rubrik3"/>
      </w:pPr>
      <w:bookmarkStart w:id="101" w:name="_Toc95126252"/>
      <w:bookmarkStart w:id="102" w:name="_Toc98160714"/>
      <w:r w:rsidRPr="007A145D">
        <w:t>Transittransporter</w:t>
      </w:r>
      <w:bookmarkEnd w:id="101"/>
      <w:bookmarkEnd w:id="102"/>
    </w:p>
    <w:p w14:paraId="3B28E24A"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förslag:</w:t>
      </w:r>
      <w:r w:rsidRPr="007A145D">
        <w:rPr>
          <w:rFonts w:ascii="Times New Roman" w:hAnsi="Times New Roman"/>
          <w:sz w:val="20"/>
        </w:rPr>
        <w:t xml:space="preserve"> Utstationering ska inte föreligga när en förare vid utförandet av en transport passerar genom Sverige utan att lasta eller lossa gods eller ta upp eller släppa av passagerare.</w:t>
      </w:r>
    </w:p>
    <w:p w14:paraId="2A7E0C99"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0B609A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Promemorians förslag</w:t>
      </w:r>
      <w:r w:rsidRPr="007A145D">
        <w:rPr>
          <w:rFonts w:ascii="Times New Roman" w:hAnsi="Times New Roman"/>
          <w:sz w:val="20"/>
        </w:rPr>
        <w:t xml:space="preserve"> överensstämmer delvis med regeringens. I promemorian föreslås att undantaget ska gälla när en förare utför transporter åt ett transportföretag etablerat i ett annat land. </w:t>
      </w:r>
    </w:p>
    <w:p w14:paraId="229CE46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r w:rsidRPr="007A145D">
        <w:rPr>
          <w:rFonts w:ascii="Times New Roman" w:hAnsi="Times New Roman"/>
          <w:sz w:val="20"/>
        </w:rPr>
        <w:t xml:space="preserve">Ingen remissinstans har yttrat sig särskilt i frågan. </w:t>
      </w:r>
    </w:p>
    <w:p w14:paraId="77F2CE4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Skälen för regeringens förslag:</w:t>
      </w:r>
      <w:r w:rsidRPr="007A145D">
        <w:rPr>
          <w:rFonts w:ascii="Times New Roman" w:hAnsi="Times New Roman"/>
          <w:sz w:val="20"/>
        </w:rPr>
        <w:t xml:space="preserve"> För att avgöra i vilket land en förare är verksam utgår direktivet från var lastning och lossning av gods äger rum eller var buss</w:t>
      </w:r>
      <w:r w:rsidRPr="007A145D">
        <w:rPr>
          <w:rFonts w:ascii="Times New Roman" w:hAnsi="Times New Roman"/>
          <w:sz w:val="20"/>
        </w:rPr>
        <w:softHyphen/>
        <w:t xml:space="preserve">passagerare tas upp och släpps av. Mot den bakgrunden anger direktivet att en internationell transport som är i transit genom en medlemsstats territorium inte ska utgöra en utstationeringssituation (artikel 1.5). I promemorian föreslås att undantag från utstationering ska gälla om föraren utför en transittransport genom Sverige </w:t>
      </w:r>
      <w:bookmarkStart w:id="103" w:name="_Hlk89871664"/>
      <w:r w:rsidRPr="007A145D">
        <w:rPr>
          <w:rFonts w:ascii="Times New Roman" w:hAnsi="Times New Roman"/>
          <w:sz w:val="20"/>
        </w:rPr>
        <w:t>åt ett transport</w:t>
      </w:r>
      <w:r w:rsidRPr="007A145D">
        <w:rPr>
          <w:rFonts w:ascii="Times New Roman" w:hAnsi="Times New Roman"/>
          <w:sz w:val="20"/>
        </w:rPr>
        <w:softHyphen/>
        <w:t>företag etablerat i ett annat land</w:t>
      </w:r>
      <w:bookmarkEnd w:id="103"/>
      <w:r w:rsidRPr="007A145D">
        <w:rPr>
          <w:rFonts w:ascii="Times New Roman" w:hAnsi="Times New Roman"/>
          <w:sz w:val="20"/>
        </w:rPr>
        <w:t xml:space="preserve">. De undantag som regleras i direktivet avser tjänsteavtalsfallet. Undantaget bör därför återspegla detta. När en förare passerar genom Sverige med ett fordon utan att lasta eller lossa gods eller ta upp eller släppa av passagerare finns det i normalfallet inte någon tjänstemottagare i Sverige. Det kan dock inte uteslutas att det kan uppstå en situation där så kan tänkas vara fallet. Ett undantag som genomför direktivets reglering i denna del bör därför införas. </w:t>
      </w:r>
    </w:p>
    <w:p w14:paraId="38E086F5" w14:textId="77777777" w:rsidR="007A145D" w:rsidRPr="007A145D" w:rsidRDefault="00AB59E6" w:rsidP="00A459F2">
      <w:pPr>
        <w:pStyle w:val="Rubrik3"/>
      </w:pPr>
      <w:bookmarkStart w:id="104" w:name="_Toc95126253"/>
      <w:bookmarkStart w:id="105" w:name="_Toc98160715"/>
      <w:r w:rsidRPr="007A145D">
        <w:t>Bilaterala transporter</w:t>
      </w:r>
      <w:bookmarkEnd w:id="104"/>
      <w:bookmarkEnd w:id="105"/>
    </w:p>
    <w:p w14:paraId="18A646F0"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bCs/>
          <w:sz w:val="20"/>
        </w:rPr>
        <w:t xml:space="preserve">Regeringens förslag: </w:t>
      </w:r>
      <w:r w:rsidRPr="007A145D">
        <w:rPr>
          <w:rFonts w:ascii="Times New Roman" w:hAnsi="Times New Roman"/>
          <w:sz w:val="20"/>
        </w:rPr>
        <w:t xml:space="preserve">Utstationering ska inte föreligga när föraren utför bilaterala transporter till eller från </w:t>
      </w:r>
      <w:r w:rsidRPr="007A145D" w:rsidDel="00D825AA">
        <w:rPr>
          <w:rFonts w:ascii="Times New Roman" w:hAnsi="Times New Roman"/>
          <w:sz w:val="20"/>
        </w:rPr>
        <w:t>Sverige</w:t>
      </w:r>
      <w:r w:rsidRPr="007A145D">
        <w:rPr>
          <w:rFonts w:ascii="Times New Roman" w:hAnsi="Times New Roman"/>
          <w:sz w:val="20"/>
        </w:rPr>
        <w:t>.</w:t>
      </w:r>
    </w:p>
    <w:p w14:paraId="3DFC282D" w14:textId="001C2454" w:rsid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Med en bilateral transport avses en gods- eller persontransport mellan transportföretagets etableringsland och ett annat land, där</w:t>
      </w:r>
    </w:p>
    <w:p w14:paraId="0E39C9AF" w14:textId="77777777" w:rsidR="00804C7B" w:rsidRPr="00804C7B" w:rsidRDefault="00804C7B" w:rsidP="00804C7B">
      <w:pPr>
        <w:pStyle w:val="Punktlistaram"/>
      </w:pPr>
      <w:r w:rsidRPr="00804C7B">
        <w:t xml:space="preserve">lastning av gods eller påstigning av passagerare sker i det ena landet och lossning av gods eller avstigning av passagerare sker i det andra landet, eller </w:t>
      </w:r>
    </w:p>
    <w:p w14:paraId="02BF0BB9" w14:textId="749003B0" w:rsidR="007A145D" w:rsidRPr="00804C7B" w:rsidRDefault="00804C7B" w:rsidP="00804C7B">
      <w:pPr>
        <w:pStyle w:val="Punktlistaram"/>
      </w:pPr>
      <w:r w:rsidRPr="00804C7B">
        <w:t>både på- och avstigning av passagerare sker i transportföretagets etableringsland, när transporten utförs i syfte att genomföra lokala utflykter i ett annat land.</w:t>
      </w:r>
    </w:p>
    <w:p w14:paraId="763160E4"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5F5EFCD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förslag </w:t>
      </w:r>
      <w:r w:rsidRPr="007A145D">
        <w:rPr>
          <w:rFonts w:ascii="Times New Roman" w:hAnsi="Times New Roman"/>
          <w:bCs/>
          <w:sz w:val="20"/>
        </w:rPr>
        <w:t xml:space="preserve">överensstämmer med regeringens. </w:t>
      </w:r>
    </w:p>
    <w:p w14:paraId="5A17D31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r w:rsidRPr="007A145D">
        <w:rPr>
          <w:rFonts w:ascii="Times New Roman" w:hAnsi="Times New Roman"/>
          <w:b/>
          <w:bCs/>
          <w:sz w:val="20"/>
        </w:rPr>
        <w:t xml:space="preserve">Remissinstanserna: </w:t>
      </w:r>
      <w:r w:rsidRPr="007A145D">
        <w:rPr>
          <w:rFonts w:ascii="Times New Roman" w:hAnsi="Times New Roman"/>
          <w:i/>
          <w:iCs/>
          <w:sz w:val="20"/>
        </w:rPr>
        <w:t>Arbetsdomstolen</w:t>
      </w:r>
      <w:r w:rsidRPr="007A145D">
        <w:rPr>
          <w:rFonts w:ascii="Times New Roman" w:hAnsi="Times New Roman"/>
          <w:sz w:val="20"/>
        </w:rPr>
        <w:t xml:space="preserve"> är inte övertygad om att tillägget ”</w:t>
      </w:r>
      <w:bookmarkStart w:id="106" w:name="_Hlk88137158"/>
      <w:r w:rsidRPr="007A145D">
        <w:rPr>
          <w:rFonts w:ascii="Times New Roman" w:hAnsi="Times New Roman"/>
          <w:sz w:val="20"/>
        </w:rPr>
        <w:t>utan att under vistelsen i Sverige utföra en transport till eller från Sverige som inte är bilateral</w:t>
      </w:r>
      <w:bookmarkEnd w:id="106"/>
      <w:r w:rsidRPr="007A145D">
        <w:rPr>
          <w:rFonts w:ascii="Times New Roman" w:hAnsi="Times New Roman"/>
          <w:sz w:val="20"/>
        </w:rPr>
        <w:t xml:space="preserve">” är nödvändigt och att texten under alla förhållanden bör ses över språkligt. </w:t>
      </w:r>
      <w:r w:rsidRPr="007A145D">
        <w:rPr>
          <w:rFonts w:ascii="Times New Roman" w:hAnsi="Times New Roman"/>
          <w:i/>
          <w:iCs/>
          <w:sz w:val="20"/>
        </w:rPr>
        <w:t>Stockholms universitet (juridiska fakultets</w:t>
      </w:r>
      <w:r w:rsidRPr="007A145D">
        <w:rPr>
          <w:rFonts w:ascii="Times New Roman" w:hAnsi="Times New Roman"/>
          <w:i/>
          <w:iCs/>
          <w:sz w:val="20"/>
        </w:rPr>
        <w:softHyphen/>
        <w:t>nämnden)</w:t>
      </w:r>
      <w:r w:rsidRPr="007A145D">
        <w:rPr>
          <w:rFonts w:ascii="Times New Roman" w:hAnsi="Times New Roman"/>
          <w:sz w:val="20"/>
        </w:rPr>
        <w:t xml:space="preserve"> menar att uttrycket bilateral transport framstår som främmande i svensk rätt och att ordet bilateral förefaller missvisande då parterna i ett transportavtal kan vara etablerade i samma land även om transporten äger </w:t>
      </w:r>
      <w:r w:rsidRPr="007A145D">
        <w:rPr>
          <w:rFonts w:ascii="Times New Roman" w:hAnsi="Times New Roman"/>
          <w:sz w:val="20"/>
        </w:rPr>
        <w:lastRenderedPageBreak/>
        <w:t xml:space="preserve">rum mellan orter i två olika länder. </w:t>
      </w:r>
      <w:r w:rsidRPr="007A145D">
        <w:rPr>
          <w:rFonts w:ascii="Times New Roman" w:hAnsi="Times New Roman"/>
          <w:i/>
          <w:iCs/>
          <w:sz w:val="20"/>
        </w:rPr>
        <w:t>Transportstyrelsen</w:t>
      </w:r>
      <w:r w:rsidRPr="007A145D">
        <w:rPr>
          <w:rFonts w:ascii="Times New Roman" w:hAnsi="Times New Roman"/>
          <w:sz w:val="20"/>
        </w:rPr>
        <w:t xml:space="preserve"> anser att definitionen av bilateral transport ska vara att det är en internationell transport. </w:t>
      </w:r>
    </w:p>
    <w:p w14:paraId="5F0A48FC"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t xml:space="preserve">Skälen för regeringens förslag </w:t>
      </w:r>
    </w:p>
    <w:p w14:paraId="289EE2C2"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Bilaterala gods- och persontransporter</w:t>
      </w:r>
    </w:p>
    <w:p w14:paraId="726E05F0"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Enligt direktivet om utstationering av förare är frågan om en transport har en tillräcklig anknytning till värdlandet eller inte väsentlig för bedömningen av om en utstationeringssituation ska anses råda. Utgångs</w:t>
      </w:r>
      <w:r w:rsidRPr="007A145D">
        <w:rPr>
          <w:rFonts w:ascii="Times New Roman" w:hAnsi="Times New Roman"/>
          <w:sz w:val="20"/>
        </w:rPr>
        <w:softHyphen/>
        <w:t>punkten i direktivet är att när en transport utförs från den medlemsstat där transportföretaget är etablerat till en annan medlemsstat eller ett tredjelands territorium eller tillbaka till etableringsmedlemsstaten har transporttjänsten en så pass nära koppling till etablerings</w:t>
      </w:r>
      <w:r w:rsidRPr="007A145D">
        <w:rPr>
          <w:rFonts w:ascii="Times New Roman" w:hAnsi="Times New Roman"/>
          <w:sz w:val="20"/>
        </w:rPr>
        <w:softHyphen/>
        <w:t xml:space="preserve">medlemsstaten att föraren inte ska anses vara utstationerad. En internationell transport som utförs till eller från företagets etableringsland benämns i direktivet bilateral transport. Enligt direktivet avses med en bilateral transport av gods förflyttning av gods på grundval av ett transportavtal, från etableringsmedlemsstaten till en annan medlemsstat eller ett tredjeland, eller tvärtom (artikel 1.3 andra stycket). </w:t>
      </w:r>
      <w:bookmarkStart w:id="107" w:name="_Hlk57626039"/>
      <w:r w:rsidRPr="007A145D">
        <w:rPr>
          <w:rFonts w:ascii="Times New Roman" w:hAnsi="Times New Roman"/>
          <w:sz w:val="20"/>
        </w:rPr>
        <w:t>Med en bilateral transport vid inter</w:t>
      </w:r>
      <w:r w:rsidRPr="007A145D">
        <w:rPr>
          <w:rFonts w:ascii="Times New Roman" w:hAnsi="Times New Roman"/>
          <w:sz w:val="20"/>
        </w:rPr>
        <w:softHyphen/>
        <w:t>nationella persontransporter</w:t>
      </w:r>
      <w:bookmarkEnd w:id="107"/>
      <w:r w:rsidRPr="007A145D">
        <w:rPr>
          <w:rFonts w:ascii="Times New Roman" w:hAnsi="Times New Roman"/>
          <w:sz w:val="20"/>
        </w:rPr>
        <w:t xml:space="preserve"> enligt bussförordningen avses att föraren tar upp passagerare i etablerings</w:t>
      </w:r>
      <w:r w:rsidRPr="007A145D">
        <w:rPr>
          <w:rFonts w:ascii="Times New Roman" w:hAnsi="Times New Roman"/>
          <w:sz w:val="20"/>
        </w:rPr>
        <w:softHyphen/>
        <w:t xml:space="preserve">medlemsstaten och släpper av dem i en annan medlemsstat eller ett tredjeland, eller det omvända. Sådana transporter kan vara antingen tillfälliga eller i linjetrafik. Även transporter då en förare tar upp och släpper av passagerare i etableringsmedlemsstaten i syfte att utföra lokala utflykter i en annan medlemsstat eller ett tredjeland omfattas (artikel 1.4 andra stycket). </w:t>
      </w:r>
    </w:p>
    <w:p w14:paraId="01E6C3C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Betydelsen enligt direktivet av bilateral gods- eller persontransport bör komma till uttryck i en definition i utstationeringslagen. Som påpekas av </w:t>
      </w:r>
      <w:r w:rsidRPr="007A145D">
        <w:rPr>
          <w:rFonts w:ascii="Times New Roman" w:hAnsi="Times New Roman"/>
          <w:i/>
          <w:sz w:val="20"/>
        </w:rPr>
        <w:t>Stockholms universitet</w:t>
      </w:r>
      <w:r w:rsidRPr="007A145D">
        <w:rPr>
          <w:rFonts w:ascii="Times New Roman" w:hAnsi="Times New Roman"/>
          <w:sz w:val="20"/>
        </w:rPr>
        <w:t xml:space="preserve"> används ordet bilateral vanligtvis för att beteckna något som inbegriper två parter. I detta fall är syftet att ringa in en viss typ av internationell transport. I brist på ett mer lämpligt uttryck bör dock bilateral transport i detta sammanhang kunna användas för att avgränsa vilka transportupplägg som avses. Uttrycket bilateral transport bör omfatta såväl en bilateral godstransport som en bilateral persontransport. I promemorians förslag anges, i likhet med direktivet, att förflyttningen av gods ska äga rum på grundval av ett transportavtal. Detta återspeglar förutsättningen att det ska vara fråga om en yrkesmässig godstransport. Mot bakgrund av att det klargörs att en förare avser en arbetstagare som utför yrkesmässiga transporter behöver denna förutsättning inte upprepas i definitionen av en bilateral transport. Oaktat detta kan, som Stockholms universitet påpekar, parterna i transportavtalet under vissa förhållanden vara etablerade i samma land, t.ex. om transporten förmedlas av en speditör. Det som kännetecknar en bilateral transport är dock att gods eller personer förflyttas mellan två länder och att transportföretaget är etablerat i ett av dessa. Detta framgår av definitionen och något behov av att uttryckligen ange att transporten är internationell torde därför inte finnas. Detta förändras inte av att en bilateral persontransport kan innefatta en utflykt i ett annat land än etableringslandet där passagerarna bara tillfälligt kliver av fordonet i det andra landet. Med beaktande av att aktuella undantag avser transporter som utförs av en förare saknas behov av att i </w:t>
      </w:r>
      <w:r w:rsidRPr="007A145D">
        <w:rPr>
          <w:rFonts w:ascii="Times New Roman" w:hAnsi="Times New Roman"/>
          <w:sz w:val="20"/>
        </w:rPr>
        <w:lastRenderedPageBreak/>
        <w:t xml:space="preserve">definitionen ange med vilken typ av fordon den bilaterala transporten utförs (jfr avsnitt 6.4).  </w:t>
      </w:r>
    </w:p>
    <w:p w14:paraId="0CF03E19"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b/>
          <w:bCs/>
          <w:i/>
          <w:sz w:val="20"/>
          <w:szCs w:val="22"/>
        </w:rPr>
      </w:pPr>
      <w:r w:rsidRPr="007A145D">
        <w:rPr>
          <w:rFonts w:ascii="Times New Roman" w:eastAsiaTheme="minorHAnsi" w:hAnsi="Times New Roman" w:cstheme="minorBidi"/>
          <w:i/>
          <w:sz w:val="20"/>
          <w:szCs w:val="22"/>
        </w:rPr>
        <w:t xml:space="preserve">En förare som utför bilaterala transporter till eller från Sverige ska inte anses vara utstationerad här </w:t>
      </w:r>
    </w:p>
    <w:p w14:paraId="778AF20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Enligt direktivet ska en förare som utför bilaterala transporter av gods eller personer inte anses vara utstationerad (artikel 1.3 första stycket och 1.4 första stycket). Ett undantag som återspeglar att en förare som utför en bilateral vägtransport till eller från Sverige inte ska anses vara utstationerad i Sverige bör därför införas. </w:t>
      </w:r>
    </w:p>
    <w:p w14:paraId="287459D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Ett fordon transporterar ofta flera kollin av styckegods, som vart och ett kan lastas och lossas i olika länder. Det innebär att en förare med ett fordon kan utföra flera transporter under samma körning. Föraren kan t.ex. lasta fordonet i Italien med gods som under samma resa ska lossas i Tyskland, Sverige och Norge. I skälen i direktivet anges också att ett en förare kan utföra flera bilaterala transporter under en resa. Om transportföretaget är etablerat i Italien, handlar det i exemplet alltså om tre olika bilaterala transporter. En förare bör därmed inte anses vara utstationerad även om han eller hon utför flera bilaterala transporter samtidigt. Det bör alltså sakna betydelse om föraren vid en bilateral transport till Sverige under samma resa även utför bilaterala transporter till andra länder med samma fordon. </w:t>
      </w:r>
    </w:p>
    <w:p w14:paraId="12A8681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Det nu aktuella undantaget är alltså tänkt att träffa en situation där föraren i Sverige lossar gods eller släpper av passagerare som har lastats respektive klivit på fordonet i transportföretagets etableringsland, eller vice versa. I promemorian framhölls att undantaget endast gäller under förutsättning att föraren inte samtidigt utför en transport till eller från Sverige som inte är bilateral. Regeringen instämmer i denna bedömning men delar </w:t>
      </w:r>
      <w:r w:rsidRPr="007A145D">
        <w:rPr>
          <w:rFonts w:ascii="Times New Roman" w:hAnsi="Times New Roman"/>
          <w:i/>
          <w:iCs/>
          <w:sz w:val="20"/>
        </w:rPr>
        <w:t>Arbetsdomstolens</w:t>
      </w:r>
      <w:r w:rsidRPr="007A145D">
        <w:rPr>
          <w:rFonts w:ascii="Times New Roman" w:hAnsi="Times New Roman"/>
          <w:sz w:val="20"/>
        </w:rPr>
        <w:t xml:space="preserve"> synpunkt att det inte är nödvändigt att detta uttryckligen framgår av paragrafen. I direktivet finns dock bestämmelser om att en förare som i samband med att en bilateral transport utförs även utför andra aktiviteter i form av lastning och lossning i de länder som föraren passerar under vissa omständigheter inte ska anses vara utstationerad (artikel 1.3 tredje och fjärde styckena och 1.4 tredje stycket). Dessa situationer behandlas i kommande avsnitt. </w:t>
      </w:r>
    </w:p>
    <w:p w14:paraId="61AE67BD"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Kombinerade transporter med bilaterala vägtransportsträckor</w:t>
      </w:r>
    </w:p>
    <w:p w14:paraId="7ACEA3A2"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Enligt direktivet ska en förare inte anses vara utstationerad när föraren utför den inledande eller avslutande vägtransporten i en kombinerad transport, om vägtransport</w:t>
      </w:r>
      <w:r w:rsidRPr="007A145D">
        <w:rPr>
          <w:rFonts w:ascii="Times New Roman" w:hAnsi="Times New Roman"/>
          <w:sz w:val="20"/>
        </w:rPr>
        <w:softHyphen/>
        <w:t>sträckan i sig utgörs av en bilateral transport (artikel 1.6). Ett exempel på det skulle kunna vara att ett danskt transportföretag, efter att gods omlastats från en sjöfartstransport till ett vägfordon</w:t>
      </w:r>
      <w:r w:rsidRPr="007A145D">
        <w:t xml:space="preserve"> </w:t>
      </w:r>
      <w:r w:rsidRPr="007A145D">
        <w:rPr>
          <w:rFonts w:ascii="Times New Roman" w:hAnsi="Times New Roman"/>
          <w:sz w:val="20"/>
        </w:rPr>
        <w:t>i Köpenhamn, kör godset till en destination i södra Sverige. Det saknas skäl att reglera denna situation. Det undantag för bilaterala transporter som föreslås täcker även vägsträckor av kombinerade transporter om de i sig utgör bilaterala transporter.</w:t>
      </w:r>
    </w:p>
    <w:p w14:paraId="64688638" w14:textId="77777777" w:rsidR="007A145D" w:rsidRPr="007A145D" w:rsidRDefault="00AB59E6" w:rsidP="00A459F2">
      <w:pPr>
        <w:pStyle w:val="Rubrik3"/>
      </w:pPr>
      <w:bookmarkStart w:id="108" w:name="_Toc95126254"/>
      <w:bookmarkStart w:id="109" w:name="_Toc98160716"/>
      <w:r w:rsidRPr="007A145D">
        <w:lastRenderedPageBreak/>
        <w:t>Bilaterala transporter med ytterligare aktiviteter</w:t>
      </w:r>
      <w:bookmarkEnd w:id="108"/>
      <w:bookmarkEnd w:id="109"/>
    </w:p>
    <w:p w14:paraId="18F202AA"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förslag:</w:t>
      </w:r>
      <w:r w:rsidRPr="007A145D">
        <w:rPr>
          <w:rFonts w:ascii="Times New Roman" w:hAnsi="Times New Roman"/>
          <w:sz w:val="20"/>
        </w:rPr>
        <w:t xml:space="preserve"> Utstationering ska inte föreligga när en</w:t>
      </w:r>
      <w:r w:rsidRPr="007A145D" w:rsidDel="008B6341">
        <w:rPr>
          <w:rFonts w:ascii="Times New Roman" w:hAnsi="Times New Roman"/>
          <w:sz w:val="20"/>
        </w:rPr>
        <w:t xml:space="preserve"> förare </w:t>
      </w:r>
      <w:r w:rsidRPr="007A145D">
        <w:rPr>
          <w:rFonts w:ascii="Times New Roman" w:hAnsi="Times New Roman"/>
          <w:sz w:val="20"/>
        </w:rPr>
        <w:t>under en resa till eller från det land där transportföretaget är etablerat lastar gods eller tar upp passagerare vid högst ett tillfälle och lossar gods eller släpper av passagerare vid högst ett tillfälle samtidigt som föraren därutöver enbart utför bilaterala transporter. Om det är fråga om en godstransport, föreligger utstationering inte heller när föraren under återresan till etableringslandet lastar gods vid högst två tillfällen och lossar gods vid högst två tillfällen, om enbart bilaterala transporter utfördes under resan från etableringslandet. På- och avstigning av passagerare eller lastning och lossning av gods måste i dessa fall ske i olika länder.</w:t>
      </w:r>
    </w:p>
    <w:p w14:paraId="175CF1F3" w14:textId="0634F239" w:rsidR="007A145D" w:rsidRPr="007A145D" w:rsidRDefault="00C01A73"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Pr>
          <w:rFonts w:ascii="Times New Roman" w:hAnsi="Times New Roman"/>
          <w:sz w:val="20"/>
        </w:rPr>
        <w:t xml:space="preserve">Från och med den </w:t>
      </w:r>
      <w:r w:rsidRPr="00C01A73">
        <w:rPr>
          <w:rFonts w:ascii="Times New Roman" w:hAnsi="Times New Roman"/>
          <w:sz w:val="20"/>
        </w:rPr>
        <w:t>21 augusti 2023</w:t>
      </w:r>
      <w:r>
        <w:rPr>
          <w:rFonts w:ascii="Times New Roman" w:hAnsi="Times New Roman"/>
          <w:sz w:val="20"/>
        </w:rPr>
        <w:t xml:space="preserve"> gäller u</w:t>
      </w:r>
      <w:r w:rsidR="00AB59E6" w:rsidRPr="007A145D">
        <w:rPr>
          <w:rFonts w:ascii="Times New Roman" w:hAnsi="Times New Roman"/>
          <w:sz w:val="20"/>
        </w:rPr>
        <w:t>ndantaget endast om fordonet är utrustat med en smart färdskrivare version 2.</w:t>
      </w:r>
    </w:p>
    <w:p w14:paraId="63BAC7F9"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0F968D5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förslag </w:t>
      </w:r>
      <w:r w:rsidRPr="007A145D">
        <w:rPr>
          <w:rFonts w:ascii="Times New Roman" w:hAnsi="Times New Roman"/>
          <w:bCs/>
          <w:sz w:val="20"/>
        </w:rPr>
        <w:t xml:space="preserve">överensstämmer med regeringens. </w:t>
      </w:r>
    </w:p>
    <w:p w14:paraId="1DB96CC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r w:rsidRPr="007A145D">
        <w:rPr>
          <w:rFonts w:ascii="Times New Roman" w:hAnsi="Times New Roman"/>
          <w:i/>
          <w:sz w:val="20"/>
        </w:rPr>
        <w:t>Arbetsdomstolen</w:t>
      </w:r>
      <w:r w:rsidRPr="007A145D">
        <w:rPr>
          <w:rFonts w:ascii="Times New Roman" w:hAnsi="Times New Roman"/>
          <w:sz w:val="20"/>
        </w:rPr>
        <w:t xml:space="preserve"> konstaterar att direktivets reglering om både </w:t>
      </w:r>
      <w:bookmarkStart w:id="110" w:name="_Hlk88224287"/>
      <w:r w:rsidRPr="007A145D">
        <w:rPr>
          <w:rFonts w:ascii="Times New Roman" w:hAnsi="Times New Roman"/>
          <w:sz w:val="20"/>
        </w:rPr>
        <w:t xml:space="preserve">godstransporter och passagerartransporter </w:t>
      </w:r>
      <w:bookmarkEnd w:id="110"/>
      <w:r w:rsidRPr="007A145D">
        <w:rPr>
          <w:rFonts w:ascii="Times New Roman" w:hAnsi="Times New Roman"/>
          <w:sz w:val="20"/>
        </w:rPr>
        <w:t xml:space="preserve">genomförs i samma bestämmelse, vilket möjligen gör den något svårläst. </w:t>
      </w:r>
      <w:r w:rsidRPr="007A145D">
        <w:rPr>
          <w:rFonts w:ascii="Times New Roman" w:hAnsi="Times New Roman"/>
          <w:i/>
          <w:iCs/>
          <w:sz w:val="20"/>
        </w:rPr>
        <w:t xml:space="preserve">Sveriges advokatsamfund </w:t>
      </w:r>
      <w:r w:rsidRPr="007A145D">
        <w:rPr>
          <w:rFonts w:ascii="Times New Roman" w:hAnsi="Times New Roman"/>
          <w:sz w:val="20"/>
        </w:rPr>
        <w:t xml:space="preserve">framhåller att regleringen är komplicerad och framstår som mycket svår för den enskilde att tillgodogöra sig, särskilt i fråga om vilka förare som inte ska anses utstationerade trots att de i och för sig utför en transport i Sverige.  </w:t>
      </w:r>
    </w:p>
    <w:p w14:paraId="6D8E8872"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t>Skälen för regeringens förslag</w:t>
      </w:r>
    </w:p>
    <w:p w14:paraId="1015772D"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Undantag också för icke-bilaterala internationella transporter som utförs i samband med bilaterala transporter</w:t>
      </w:r>
    </w:p>
    <w:p w14:paraId="2289B34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En förare som utför en bilateral transport ska alltså inte anses vara utstationerad. Direktivet anger därutöver att en förare i vissa fall inte ska anses vara utstationerad även om han eller hon utför vissa ytterligare aktiviteter i form av lastning eller lossning av gods eller genom att ta upp eller släppa av passagerare, dvs. utför icke-bilaterala internationella trans</w:t>
      </w:r>
      <w:r w:rsidRPr="007A145D">
        <w:rPr>
          <w:rFonts w:ascii="Times New Roman" w:hAnsi="Times New Roman"/>
          <w:sz w:val="20"/>
        </w:rPr>
        <w:softHyphen/>
        <w:t xml:space="preserve">porter. Detta avser situationer när sådana transporter sker längs vägen till eller från etableringslandet i samband med att en bilateral transport utförs. </w:t>
      </w:r>
    </w:p>
    <w:p w14:paraId="17AF213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Direktivet innehåller i denna del detaljerade bestämmelser om sådana transportupplägg som ska vara undantagna från utstationerings</w:t>
      </w:r>
      <w:r w:rsidRPr="007A145D">
        <w:rPr>
          <w:rFonts w:ascii="Times New Roman" w:hAnsi="Times New Roman"/>
          <w:sz w:val="20"/>
        </w:rPr>
        <w:softHyphen/>
        <w:t>reglerna. Bestämmelserna innebär att en förare som genomför en resa som påbörjas och avslutas i etableringslandet och som innefattar en eller flera bilaterala transporter både på väg från och tillbaka till etableringslandet inte ska anses utstationerad även om han eller hon,</w:t>
      </w:r>
      <w:r w:rsidRPr="007A145D">
        <w:t xml:space="preserve"> </w:t>
      </w:r>
      <w:r w:rsidRPr="007A145D">
        <w:rPr>
          <w:rFonts w:ascii="Times New Roman" w:hAnsi="Times New Roman"/>
          <w:sz w:val="20"/>
        </w:rPr>
        <w:t xml:space="preserve">jämte den bilaterala transporten, utför högst en icke-bilateral internationell transport i vardera riktningen. Denna ytterligare transport får endast bestå av en lastning och en lossning av gods alternativt av en påstigning och en avstigning av passagerare. Ett exempel på ett sådant upplägg kan vara att en förare som utför en godstransport för ett italienskt transportföretag mellan Italien och Sverige även lastar gods i Frankrike och lossar det i Sverige, när transporten mellan Frankrike och Sverige är den enda icke-bilaterala transporten som föraren utför under resan som påbörjas i Italien och avslutas i Sverige. Motsvarande gäller för på- och avstigning av passagerare om det är fråga </w:t>
      </w:r>
      <w:r w:rsidRPr="007A145D">
        <w:rPr>
          <w:rFonts w:ascii="Times New Roman" w:hAnsi="Times New Roman"/>
          <w:sz w:val="20"/>
        </w:rPr>
        <w:lastRenderedPageBreak/>
        <w:t>om en persontransport. Däremot omfattas inte en situation när föraren därutöver lastar gods alternativt tar upp passagerare i Belgien för att sedan lossa godset eller släppa av</w:t>
      </w:r>
      <w:r w:rsidRPr="007A145D" w:rsidDel="003C2AEA">
        <w:rPr>
          <w:rFonts w:ascii="Times New Roman" w:hAnsi="Times New Roman"/>
          <w:sz w:val="20"/>
        </w:rPr>
        <w:t xml:space="preserve"> </w:t>
      </w:r>
      <w:r w:rsidRPr="007A145D">
        <w:rPr>
          <w:rFonts w:ascii="Times New Roman" w:hAnsi="Times New Roman"/>
          <w:sz w:val="20"/>
        </w:rPr>
        <w:t>passagerarna i Nederländerna, eftersom lastning och lossning, respektive påstigning och avstigning, i ett sådant fall har skett vid fler tillfällen än vad direktivet medger för att föraren inte ska anses som utstationerad.</w:t>
      </w:r>
    </w:p>
    <w:p w14:paraId="3499982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När det gäller godstransporter, men inte persontransporter, är undantaget något vidare i sin utformning. Har en bilateral transport från etablerings</w:t>
      </w:r>
      <w:r w:rsidRPr="007A145D">
        <w:rPr>
          <w:rFonts w:ascii="Times New Roman" w:hAnsi="Times New Roman"/>
          <w:sz w:val="20"/>
        </w:rPr>
        <w:softHyphen/>
        <w:t>landet utförts utan att någon icke-bilateral transport samtidigt ägt rum, gäller undantaget även när föraren utför två icke-bilaterala godstransporter på vägen tillbaka till etableringslandet. Det motsatta gäller emellertid inte, vilket innebär att undantaget inte gäller om det sker två icke-bilaterala godstransporter på vägen från etableringslandet.</w:t>
      </w:r>
    </w:p>
    <w:p w14:paraId="036E652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För att genomföra direktivet i denna del bör det i utstationeringslagen införas bestämmelser om att en förare som utför de aktuella transporterna inte ska anses vara utstationerad</w:t>
      </w:r>
      <w:r w:rsidRPr="007A145D" w:rsidDel="00E76ABE">
        <w:rPr>
          <w:rFonts w:ascii="Times New Roman" w:hAnsi="Times New Roman"/>
          <w:sz w:val="20"/>
        </w:rPr>
        <w:t xml:space="preserve">. </w:t>
      </w:r>
      <w:r w:rsidRPr="007A145D">
        <w:rPr>
          <w:rFonts w:ascii="Times New Roman" w:hAnsi="Times New Roman"/>
          <w:sz w:val="20"/>
        </w:rPr>
        <w:t>Mot bakgrund av att utstationerings</w:t>
      </w:r>
      <w:r w:rsidRPr="007A145D">
        <w:rPr>
          <w:rFonts w:ascii="Times New Roman" w:hAnsi="Times New Roman"/>
          <w:sz w:val="20"/>
        </w:rPr>
        <w:softHyphen/>
        <w:t xml:space="preserve">regelverket syftar till att skydda arbetstagarnas intressen bör undantagen heller inte utformas vidare än vad direktivet kräver. Undantagen behöver därmed utformas i linje med direktivets bestämmelser, samtidigt som de inte bör ge utrymme för tvetydigheter. Därmed motverkas att regleringen blir mer komplicerad än vad som är nödvändigt. </w:t>
      </w:r>
    </w:p>
    <w:p w14:paraId="3D2BA5B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Sammanfattningsvis bör en förare inte anses vara utstationerad i Sverige, om han eller hon under en resa till eller från etableringslandet som innefattar en bilateral transport också lastar gods eller tar upp passagerare vid högst ett tillfälle och lossar gods eller släpper av passagerare vid högst ett tillfälle. Är det fråga om godstransporter och föraren först har utfört en resa från etableringslandet som enbart består av bilaterala transporter bör föraren under resan tillbaka till etableringslandet dock kunna lasta gods vid högst två tillfällen och lossa gods vid högst två tillfällen, utan att han eller hon ska anses vara utstationerad. På- och avstigning av passagerare eller lastning och lossning av gods måste ske i olika länder. </w:t>
      </w:r>
    </w:p>
    <w:p w14:paraId="4E80624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Undantaget bör dock inte påverkas av om den eller de bilaterala transporter som föraren utför under en aktuell resa lastas och lossas i Sverige eller i något annat land. Sverige bör med andra ord kunna utgöra start- eller slutpunkt för en resa, men start- eller slutpunkten bör även kunna ligga i ett annat land. Som exempel bör undantaget omfatta en situation där en förare i ett italienskt transportföretag först genomför en bilateral transport från Italien till Norge utan att genomföra några icke-bilaterala transporter längs vägen och därefter utför en bilateral transport mellan Norge och Italien och på vägen först utför en icke-bilateral transport mellan Norge och Finland och därefter en icke-bilateral transport mellan Finland och Sverige, förutsatt att fordonet inte är lastat med ytterligare icke-bilaterala transporter.  </w:t>
      </w:r>
    </w:p>
    <w:p w14:paraId="2E47E623"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Undantaget gäller endast om fordonet är utrustat med en smart färdskrivare version 2</w:t>
      </w:r>
    </w:p>
    <w:p w14:paraId="17548F1B"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I Europaparlamentets och rådets förordning (EU) nr 165/2014 av den 4 februari 2014 om färdskrivare vid vägtransporter, om upphävande av rådets förordning (EEG) nr 3821/85 om färdskrivare vid vägtransporter och om ändring av Europaparlamentets och rådets förordning (EG) nr </w:t>
      </w:r>
      <w:r w:rsidRPr="007A145D">
        <w:rPr>
          <w:rFonts w:ascii="Times New Roman" w:hAnsi="Times New Roman"/>
          <w:sz w:val="20"/>
        </w:rPr>
        <w:lastRenderedPageBreak/>
        <w:t>561/2006 om harmonisering av viss sociallagstiftning på vägtransport</w:t>
      </w:r>
      <w:r w:rsidRPr="007A145D">
        <w:rPr>
          <w:rFonts w:ascii="Times New Roman" w:hAnsi="Times New Roman"/>
          <w:sz w:val="20"/>
        </w:rPr>
        <w:softHyphen/>
        <w:t>området, i det följande benämnd färdskrivarförordningen, finns regler för s.k. smarta färdskrivare version 2. Sådana färdskrivare ska automatiskt registrera vissa aktiviteter, bl.a. gränspassager, samt ha en funktion för registrering av lastnings- och lossningsaktiviteter. Med den typen av färdskrivare kommer förutsättningarna för kontrollerande myndigheter att avgöra vid vilka tillfällen fordon och förare har passerat gränser och utfört lossnings- och lastningsaktiviteter att underlättas betydligt. Detta kommer att vara av särskild betydelse för att kunna avgöra vilka icke-bilaterala internationella transporter som ska vara undantagna från utstationering. Av det skälet ställer direktivet krav på att en färd</w:t>
      </w:r>
      <w:r w:rsidRPr="007A145D">
        <w:rPr>
          <w:rFonts w:ascii="Times New Roman" w:hAnsi="Times New Roman"/>
          <w:sz w:val="20"/>
        </w:rPr>
        <w:softHyphen/>
        <w:t>skrivare som uppfyller kraven för att utgöra en smart färdskrivare version 2 ska vara installerad i det fordon som används för att undantagen för icke-bilaterala inter</w:t>
      </w:r>
      <w:r w:rsidRPr="007A145D">
        <w:rPr>
          <w:rFonts w:ascii="Times New Roman" w:hAnsi="Times New Roman"/>
          <w:sz w:val="20"/>
        </w:rPr>
        <w:softHyphen/>
        <w:t xml:space="preserve">nationella transporter ska kunna gälla. Det nu behandlade undantaget ska alltså gälla endast under denna förutsättning. </w:t>
      </w:r>
    </w:p>
    <w:p w14:paraId="2202AFBD" w14:textId="0F585058"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Bestämmelsen om att det nu aktuella undantaget endast gäller om det fordon som används för transporten är utrustat med en smart färdskrivare version 2 ska enligt direktivet träda i kraft den dag då sådana färdskrivare ska monteras i fordon som för första gången registreras i någon medlems</w:t>
      </w:r>
      <w:r w:rsidRPr="007A145D">
        <w:rPr>
          <w:rFonts w:ascii="Times New Roman" w:hAnsi="Times New Roman"/>
          <w:sz w:val="20"/>
        </w:rPr>
        <w:softHyphen/>
        <w:t xml:space="preserve">stat inom Europeiska unionen. </w:t>
      </w:r>
      <w:r w:rsidR="00C01A73">
        <w:rPr>
          <w:rFonts w:ascii="Times New Roman" w:hAnsi="Times New Roman"/>
          <w:sz w:val="20"/>
        </w:rPr>
        <w:t>Ett sådant krav kommer att gälla</w:t>
      </w:r>
      <w:r w:rsidR="00C01A73" w:rsidRPr="00C01A73">
        <w:rPr>
          <w:rFonts w:ascii="Times New Roman" w:hAnsi="Times New Roman"/>
          <w:sz w:val="20"/>
        </w:rPr>
        <w:t xml:space="preserve"> från och med den 21 augusti 2023</w:t>
      </w:r>
      <w:r w:rsidR="00C01A73">
        <w:rPr>
          <w:rFonts w:ascii="Times New Roman" w:hAnsi="Times New Roman"/>
          <w:sz w:val="20"/>
        </w:rPr>
        <w:t>, se avsnitt 8</w:t>
      </w:r>
      <w:r w:rsidR="00C01A73" w:rsidRPr="00C01A73">
        <w:rPr>
          <w:rFonts w:ascii="Times New Roman" w:hAnsi="Times New Roman"/>
          <w:sz w:val="20"/>
        </w:rPr>
        <w:t xml:space="preserve">. </w:t>
      </w:r>
      <w:r w:rsidRPr="007A145D">
        <w:rPr>
          <w:rFonts w:ascii="Times New Roman" w:hAnsi="Times New Roman"/>
          <w:sz w:val="20"/>
        </w:rPr>
        <w:t>I sammanhanget kan det dock anmärkas att manuell registrering av gränspassager ska göras i färd</w:t>
      </w:r>
      <w:r w:rsidR="00711804">
        <w:rPr>
          <w:rFonts w:ascii="Times New Roman" w:hAnsi="Times New Roman"/>
          <w:sz w:val="20"/>
        </w:rPr>
        <w:softHyphen/>
      </w:r>
      <w:r w:rsidRPr="007A145D">
        <w:rPr>
          <w:rFonts w:ascii="Times New Roman" w:hAnsi="Times New Roman"/>
          <w:sz w:val="20"/>
        </w:rPr>
        <w:t xml:space="preserve">skrivaren redan i dag (artikel 34.6 f och 34.7 i färdskrivarförordningen). </w:t>
      </w:r>
    </w:p>
    <w:p w14:paraId="5C1CB096" w14:textId="189A7C3A" w:rsidR="007A145D" w:rsidRPr="007A145D" w:rsidRDefault="00AB59E6" w:rsidP="00A459F2">
      <w:pPr>
        <w:pStyle w:val="Rubrik2"/>
      </w:pPr>
      <w:bookmarkStart w:id="111" w:name="_Toc98160717"/>
      <w:bookmarkStart w:id="112" w:name="_Toc95126255"/>
      <w:bookmarkStart w:id="113" w:name="_Toc66306891"/>
      <w:bookmarkStart w:id="114" w:name="_Toc66349696"/>
      <w:bookmarkStart w:id="115" w:name="_Toc76454352"/>
      <w:bookmarkStart w:id="116" w:name="_Toc77502956"/>
      <w:bookmarkStart w:id="117" w:name="_Hlk88729837"/>
      <w:r w:rsidRPr="007A145D">
        <w:t>Kontroll av utstationering</w:t>
      </w:r>
      <w:bookmarkEnd w:id="111"/>
      <w:r w:rsidRPr="007A145D">
        <w:t xml:space="preserve"> </w:t>
      </w:r>
      <w:bookmarkEnd w:id="112"/>
    </w:p>
    <w:p w14:paraId="53AF5CE8" w14:textId="4F51157D" w:rsidR="007A145D" w:rsidRPr="007A145D" w:rsidRDefault="00AB59E6" w:rsidP="00A459F2">
      <w:pPr>
        <w:pStyle w:val="Rubrik3"/>
        <w:spacing w:before="0"/>
      </w:pPr>
      <w:bookmarkStart w:id="118" w:name="_Toc95126256"/>
      <w:bookmarkStart w:id="119" w:name="_Toc98160718"/>
      <w:r w:rsidRPr="007A145D">
        <w:t>Särskilda bestämmelser om skyldigheter vid utstationering</w:t>
      </w:r>
      <w:bookmarkEnd w:id="118"/>
      <w:r w:rsidRPr="007A145D">
        <w:t xml:space="preserve"> </w:t>
      </w:r>
      <w:bookmarkEnd w:id="113"/>
      <w:bookmarkEnd w:id="114"/>
      <w:bookmarkEnd w:id="115"/>
      <w:bookmarkEnd w:id="116"/>
      <w:r w:rsidR="002E5246">
        <w:t>av förare</w:t>
      </w:r>
      <w:bookmarkEnd w:id="119"/>
    </w:p>
    <w:p w14:paraId="098C1823"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bCs/>
          <w:sz w:val="20"/>
        </w:rPr>
        <w:t xml:space="preserve">Regeringens förslag: </w:t>
      </w:r>
      <w:r w:rsidRPr="007A145D">
        <w:rPr>
          <w:rFonts w:ascii="Times New Roman" w:hAnsi="Times New Roman"/>
          <w:sz w:val="20"/>
        </w:rPr>
        <w:t>Vid utstationering av en förare till Sverige för att utföra transporter åt ett transportföretag som är etablerat i ett annat land än Sverige ska utstationeringslagens bestämmelser om arbetsgivares anmälnings</w:t>
      </w:r>
      <w:r w:rsidRPr="007A145D">
        <w:rPr>
          <w:rFonts w:ascii="Times New Roman" w:hAnsi="Times New Roman"/>
          <w:sz w:val="20"/>
        </w:rPr>
        <w:softHyphen/>
        <w:t>- och dokumentationsskyldighet inte gälla. Utstationerings</w:t>
      </w:r>
      <w:r w:rsidRPr="007A145D">
        <w:rPr>
          <w:rFonts w:ascii="Times New Roman" w:hAnsi="Times New Roman"/>
          <w:sz w:val="20"/>
        </w:rPr>
        <w:softHyphen/>
        <w:t>lagens bestämmelser om tjänstemottagares under</w:t>
      </w:r>
      <w:r w:rsidRPr="007A145D">
        <w:rPr>
          <w:rFonts w:ascii="Times New Roman" w:hAnsi="Times New Roman"/>
          <w:sz w:val="20"/>
        </w:rPr>
        <w:softHyphen/>
        <w:t xml:space="preserve">rättelseskyldighet ska inte heller gälla. </w:t>
      </w:r>
    </w:p>
    <w:p w14:paraId="5E86A0C0" w14:textId="02571720"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 xml:space="preserve">Om </w:t>
      </w:r>
      <w:bookmarkStart w:id="120" w:name="_Hlk89683267"/>
      <w:r w:rsidRPr="007A145D">
        <w:rPr>
          <w:rFonts w:ascii="Times New Roman" w:hAnsi="Times New Roman"/>
          <w:sz w:val="20"/>
        </w:rPr>
        <w:t>transportföretaget är förarens arbetsgivare</w:t>
      </w:r>
      <w:bookmarkEnd w:id="120"/>
      <w:r w:rsidRPr="007A145D">
        <w:rPr>
          <w:rFonts w:ascii="Times New Roman" w:hAnsi="Times New Roman"/>
          <w:sz w:val="20"/>
        </w:rPr>
        <w:t xml:space="preserve"> ska inte heller utstatio</w:t>
      </w:r>
      <w:r w:rsidRPr="007A145D">
        <w:rPr>
          <w:rFonts w:ascii="Times New Roman" w:hAnsi="Times New Roman"/>
          <w:sz w:val="20"/>
        </w:rPr>
        <w:softHyphen/>
        <w:t>ner</w:t>
      </w:r>
      <w:r w:rsidRPr="007A145D">
        <w:rPr>
          <w:rFonts w:ascii="Times New Roman" w:hAnsi="Times New Roman"/>
          <w:sz w:val="20"/>
        </w:rPr>
        <w:softHyphen/>
        <w:t>ingslagens bestämmelser om arbetsgivarens skyldighet att till</w:t>
      </w:r>
      <w:r w:rsidRPr="007A145D">
        <w:rPr>
          <w:rFonts w:ascii="Times New Roman" w:hAnsi="Times New Roman"/>
          <w:sz w:val="20"/>
        </w:rPr>
        <w:softHyphen/>
        <w:t>handa</w:t>
      </w:r>
      <w:r w:rsidRPr="007A145D">
        <w:rPr>
          <w:rFonts w:ascii="Times New Roman" w:hAnsi="Times New Roman"/>
          <w:sz w:val="20"/>
        </w:rPr>
        <w:softHyphen/>
        <w:t xml:space="preserve">hålla handlingar och att utse kontaktperson och behörig företrädare gälla. </w:t>
      </w:r>
    </w:p>
    <w:p w14:paraId="6DD1BBC4" w14:textId="50A46A9C"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 xml:space="preserve">I </w:t>
      </w:r>
      <w:r>
        <w:rPr>
          <w:rFonts w:ascii="Times New Roman" w:hAnsi="Times New Roman"/>
          <w:sz w:val="20"/>
        </w:rPr>
        <w:t xml:space="preserve">sådana fall </w:t>
      </w:r>
      <w:r w:rsidRPr="007A145D">
        <w:rPr>
          <w:rFonts w:ascii="Times New Roman" w:hAnsi="Times New Roman"/>
          <w:sz w:val="20"/>
        </w:rPr>
        <w:t xml:space="preserve">ska i stället särskilda bestämmelser om administrativa krav och kontrollåtgärder </w:t>
      </w:r>
      <w:r>
        <w:rPr>
          <w:rFonts w:ascii="Times New Roman" w:hAnsi="Times New Roman"/>
          <w:sz w:val="20"/>
        </w:rPr>
        <w:t>tillämpas</w:t>
      </w:r>
      <w:r w:rsidRPr="007A145D">
        <w:rPr>
          <w:rFonts w:ascii="Times New Roman" w:hAnsi="Times New Roman"/>
          <w:sz w:val="20"/>
        </w:rPr>
        <w:t xml:space="preserve">. </w:t>
      </w:r>
    </w:p>
    <w:p w14:paraId="221D3C20"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bookmarkStart w:id="121" w:name="_Hlk96688045"/>
    </w:p>
    <w:bookmarkEnd w:id="121"/>
    <w:p w14:paraId="56985D15" w14:textId="119476ED"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Promemorians förslag</w:t>
      </w:r>
      <w:r w:rsidRPr="007A145D">
        <w:rPr>
          <w:rFonts w:ascii="Times New Roman" w:hAnsi="Times New Roman"/>
          <w:sz w:val="20"/>
        </w:rPr>
        <w:t xml:space="preserve"> överensstämmer delvis med regeringens. I promemorians förslag ska de särskilda bestämmelserna gälla all utstatio</w:t>
      </w:r>
      <w:r w:rsidR="00AD09BE">
        <w:rPr>
          <w:rFonts w:ascii="Times New Roman" w:hAnsi="Times New Roman"/>
          <w:sz w:val="20"/>
        </w:rPr>
        <w:softHyphen/>
      </w:r>
      <w:r w:rsidRPr="007A145D">
        <w:rPr>
          <w:rFonts w:ascii="Times New Roman" w:hAnsi="Times New Roman"/>
          <w:sz w:val="20"/>
        </w:rPr>
        <w:t>nering som utförs av utlandsetablerade transportföretag.</w:t>
      </w:r>
    </w:p>
    <w:p w14:paraId="2E37D71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bCs/>
          <w:sz w:val="20"/>
          <w:szCs w:val="22"/>
        </w:rPr>
      </w:pPr>
      <w:r w:rsidRPr="007A145D">
        <w:rPr>
          <w:rFonts w:ascii="Times New Roman" w:hAnsi="Times New Roman"/>
          <w:b/>
          <w:bCs/>
          <w:sz w:val="20"/>
        </w:rPr>
        <w:t>Remissinstanserna:</w:t>
      </w:r>
      <w:r w:rsidRPr="007A145D">
        <w:rPr>
          <w:rFonts w:ascii="Times New Roman" w:hAnsi="Times New Roman"/>
          <w:sz w:val="20"/>
        </w:rPr>
        <w:t xml:space="preserve"> </w:t>
      </w:r>
      <w:r w:rsidRPr="007A145D">
        <w:rPr>
          <w:rFonts w:ascii="Times New Roman" w:hAnsi="Times New Roman"/>
          <w:i/>
          <w:sz w:val="20"/>
        </w:rPr>
        <w:t>Arbetsmiljöverket</w:t>
      </w:r>
      <w:r w:rsidRPr="007A145D">
        <w:rPr>
          <w:rFonts w:ascii="Times New Roman" w:hAnsi="Times New Roman"/>
          <w:sz w:val="20"/>
        </w:rPr>
        <w:t xml:space="preserve"> tillstyrker att alla utstatio</w:t>
      </w:r>
      <w:r w:rsidRPr="007A145D">
        <w:rPr>
          <w:rFonts w:ascii="Times New Roman" w:hAnsi="Times New Roman"/>
          <w:sz w:val="20"/>
        </w:rPr>
        <w:softHyphen/>
        <w:t>ner</w:t>
      </w:r>
      <w:r w:rsidRPr="007A145D">
        <w:rPr>
          <w:rFonts w:ascii="Times New Roman" w:hAnsi="Times New Roman"/>
          <w:sz w:val="20"/>
        </w:rPr>
        <w:softHyphen/>
        <w:t>ingssituationer omfattas av samma administrativa krav och kontroll</w:t>
      </w:r>
      <w:r w:rsidRPr="007A145D">
        <w:rPr>
          <w:rFonts w:ascii="Times New Roman" w:hAnsi="Times New Roman"/>
          <w:sz w:val="20"/>
        </w:rPr>
        <w:softHyphen/>
        <w:t>åtgärder, eftersom det undanröjer bedömningssvårigheter vid vägkon</w:t>
      </w:r>
      <w:r w:rsidRPr="007A145D">
        <w:rPr>
          <w:rFonts w:ascii="Times New Roman" w:hAnsi="Times New Roman"/>
          <w:sz w:val="20"/>
        </w:rPr>
        <w:softHyphen/>
        <w:t>troll</w:t>
      </w:r>
      <w:r w:rsidRPr="007A145D">
        <w:rPr>
          <w:rFonts w:ascii="Times New Roman" w:hAnsi="Times New Roman"/>
          <w:sz w:val="20"/>
        </w:rPr>
        <w:softHyphen/>
        <w:t>erna. Verket anser också att det är olyckligt att utstationering av förare till svenska transportföretag kommer att hanteras på ett annat sätt än utstatio</w:t>
      </w:r>
      <w:r w:rsidRPr="007A145D">
        <w:rPr>
          <w:rFonts w:ascii="Times New Roman" w:hAnsi="Times New Roman"/>
          <w:sz w:val="20"/>
        </w:rPr>
        <w:softHyphen/>
      </w:r>
      <w:r w:rsidRPr="007A145D">
        <w:rPr>
          <w:rFonts w:ascii="Times New Roman" w:hAnsi="Times New Roman"/>
          <w:sz w:val="20"/>
        </w:rPr>
        <w:lastRenderedPageBreak/>
        <w:t>nering av förare till utlandsetablerade företag.</w:t>
      </w:r>
      <w:r w:rsidRPr="007A145D">
        <w:rPr>
          <w:rFonts w:ascii="Times New Roman" w:hAnsi="Times New Roman"/>
          <w:b/>
          <w:bCs/>
          <w:sz w:val="20"/>
        </w:rPr>
        <w:t xml:space="preserve"> </w:t>
      </w:r>
      <w:bookmarkStart w:id="122" w:name="_Hlk88576478"/>
      <w:r w:rsidRPr="007A145D">
        <w:rPr>
          <w:rFonts w:ascii="Times New Roman" w:eastAsiaTheme="minorHAnsi" w:hAnsi="Times New Roman" w:cstheme="minorBidi"/>
          <w:bCs/>
          <w:i/>
          <w:iCs/>
          <w:sz w:val="20"/>
          <w:szCs w:val="22"/>
        </w:rPr>
        <w:t>Svenska Transportarbetar</w:t>
      </w:r>
      <w:r w:rsidRPr="007A145D">
        <w:rPr>
          <w:rFonts w:ascii="Times New Roman" w:eastAsiaTheme="minorHAnsi" w:hAnsi="Times New Roman" w:cstheme="minorBidi"/>
          <w:bCs/>
          <w:i/>
          <w:iCs/>
          <w:sz w:val="20"/>
          <w:szCs w:val="22"/>
        </w:rPr>
        <w:softHyphen/>
        <w:t>eförbundet</w:t>
      </w:r>
      <w:r w:rsidRPr="007A145D">
        <w:rPr>
          <w:rFonts w:ascii="Times New Roman" w:eastAsiaTheme="minorHAnsi" w:hAnsi="Times New Roman" w:cstheme="minorBidi"/>
          <w:bCs/>
          <w:sz w:val="20"/>
          <w:szCs w:val="22"/>
        </w:rPr>
        <w:t xml:space="preserve">, </w:t>
      </w:r>
      <w:r w:rsidRPr="007A145D">
        <w:rPr>
          <w:rFonts w:ascii="Times New Roman" w:eastAsiaTheme="minorHAnsi" w:hAnsi="Times New Roman" w:cstheme="minorBidi"/>
          <w:bCs/>
          <w:i/>
          <w:iCs/>
          <w:sz w:val="20"/>
          <w:szCs w:val="22"/>
        </w:rPr>
        <w:t>Seko</w:t>
      </w:r>
      <w:r w:rsidRPr="007A145D">
        <w:rPr>
          <w:rFonts w:ascii="Times New Roman" w:eastAsiaTheme="minorHAnsi" w:hAnsi="Times New Roman" w:cstheme="minorBidi"/>
          <w:bCs/>
          <w:sz w:val="20"/>
          <w:szCs w:val="22"/>
        </w:rPr>
        <w:t xml:space="preserve"> och </w:t>
      </w:r>
      <w:r w:rsidRPr="007A145D">
        <w:rPr>
          <w:rFonts w:ascii="Times New Roman" w:eastAsiaTheme="minorHAnsi" w:hAnsi="Times New Roman" w:cstheme="minorBidi"/>
          <w:bCs/>
          <w:i/>
          <w:iCs/>
          <w:sz w:val="20"/>
          <w:szCs w:val="22"/>
        </w:rPr>
        <w:t>Kommunal</w:t>
      </w:r>
      <w:bookmarkEnd w:id="122"/>
      <w:r w:rsidRPr="007A145D">
        <w:rPr>
          <w:rFonts w:ascii="Times New Roman" w:eastAsiaTheme="minorHAnsi" w:hAnsi="Times New Roman" w:cstheme="minorBidi"/>
          <w:bCs/>
          <w:sz w:val="20"/>
          <w:szCs w:val="22"/>
        </w:rPr>
        <w:t xml:space="preserve"> motsätter sig i ett gemensamt yttrande prome</w:t>
      </w:r>
      <w:r w:rsidRPr="007A145D">
        <w:rPr>
          <w:rFonts w:ascii="Times New Roman" w:eastAsiaTheme="minorHAnsi" w:hAnsi="Times New Roman" w:cstheme="minorBidi"/>
          <w:bCs/>
          <w:sz w:val="20"/>
          <w:szCs w:val="22"/>
        </w:rPr>
        <w:softHyphen/>
        <w:t>morians huvudförslag om att de nya särskilda bestämmelserna om administra</w:t>
      </w:r>
      <w:r w:rsidRPr="007A145D">
        <w:rPr>
          <w:rFonts w:ascii="Times New Roman" w:eastAsiaTheme="minorHAnsi" w:hAnsi="Times New Roman" w:cstheme="minorBidi"/>
          <w:bCs/>
          <w:sz w:val="20"/>
          <w:szCs w:val="22"/>
        </w:rPr>
        <w:softHyphen/>
        <w:t>tiva krav och åtgärder ska gälla all utstationering av förare för att utföra transporter åt ett utlandsetablerat transportföretag. Förbunden förordar dock att just skyldig</w:t>
      </w:r>
      <w:r w:rsidRPr="007A145D">
        <w:rPr>
          <w:rFonts w:ascii="Times New Roman" w:eastAsiaTheme="minorHAnsi" w:hAnsi="Times New Roman" w:cstheme="minorBidi"/>
          <w:bCs/>
          <w:sz w:val="20"/>
          <w:szCs w:val="22"/>
        </w:rPr>
        <w:softHyphen/>
        <w:t>heten att ge in en utstationerings</w:t>
      </w:r>
      <w:r w:rsidRPr="007A145D">
        <w:rPr>
          <w:rFonts w:ascii="Times New Roman" w:eastAsiaTheme="minorHAnsi" w:hAnsi="Times New Roman" w:cstheme="minorBidi"/>
          <w:bCs/>
          <w:sz w:val="20"/>
          <w:szCs w:val="22"/>
        </w:rPr>
        <w:softHyphen/>
        <w:t>deklaration ska gälla i alla utsta</w:t>
      </w:r>
      <w:r w:rsidRPr="007A145D">
        <w:rPr>
          <w:rFonts w:ascii="Times New Roman" w:eastAsiaTheme="minorHAnsi" w:hAnsi="Times New Roman" w:cstheme="minorBidi"/>
          <w:bCs/>
          <w:sz w:val="20"/>
          <w:szCs w:val="22"/>
        </w:rPr>
        <w:softHyphen/>
        <w:t>tionerings</w:t>
      </w:r>
      <w:r w:rsidRPr="007A145D">
        <w:rPr>
          <w:rFonts w:ascii="Times New Roman" w:eastAsiaTheme="minorHAnsi" w:hAnsi="Times New Roman" w:cstheme="minorBidi"/>
          <w:bCs/>
          <w:sz w:val="20"/>
          <w:szCs w:val="22"/>
        </w:rPr>
        <w:softHyphen/>
        <w:t xml:space="preserve">situationer. </w:t>
      </w:r>
      <w:bookmarkStart w:id="123" w:name="_Hlk89955387"/>
      <w:r w:rsidRPr="007A145D">
        <w:rPr>
          <w:rFonts w:ascii="Times New Roman" w:eastAsiaTheme="minorHAnsi" w:hAnsi="Times New Roman" w:cstheme="minorBidi"/>
          <w:bCs/>
          <w:sz w:val="20"/>
          <w:szCs w:val="22"/>
        </w:rPr>
        <w:t>Förbunden motsätter sig dessutom att kravet på att utse behörig företrädare vid kollektivavtals</w:t>
      </w:r>
      <w:r w:rsidRPr="007A145D">
        <w:rPr>
          <w:rFonts w:ascii="Times New Roman" w:eastAsiaTheme="minorHAnsi" w:hAnsi="Times New Roman" w:cstheme="minorBidi"/>
          <w:bCs/>
          <w:sz w:val="20"/>
          <w:szCs w:val="22"/>
        </w:rPr>
        <w:softHyphen/>
        <w:t>förhandlingar ska upp</w:t>
      </w:r>
      <w:r w:rsidRPr="007A145D">
        <w:rPr>
          <w:rFonts w:ascii="Times New Roman" w:eastAsiaTheme="minorHAnsi" w:hAnsi="Times New Roman" w:cstheme="minorBidi"/>
          <w:bCs/>
          <w:sz w:val="20"/>
          <w:szCs w:val="22"/>
        </w:rPr>
        <w:softHyphen/>
        <w:t>höra att gälla i något utstatio</w:t>
      </w:r>
      <w:r w:rsidRPr="007A145D">
        <w:rPr>
          <w:rFonts w:ascii="Times New Roman" w:eastAsiaTheme="minorHAnsi" w:hAnsi="Times New Roman" w:cstheme="minorBidi"/>
          <w:bCs/>
          <w:sz w:val="20"/>
          <w:szCs w:val="22"/>
        </w:rPr>
        <w:softHyphen/>
        <w:t>neringsfall alls</w:t>
      </w:r>
      <w:bookmarkEnd w:id="123"/>
      <w:r w:rsidRPr="007A145D">
        <w:rPr>
          <w:rFonts w:ascii="Times New Roman" w:eastAsiaTheme="minorHAnsi" w:hAnsi="Times New Roman" w:cstheme="minorBidi"/>
          <w:bCs/>
          <w:sz w:val="20"/>
          <w:szCs w:val="22"/>
        </w:rPr>
        <w:t>, eftersom det inte bör anses vara ett sådant administrativt krav eller en sådan kontrollåtgärd som avses i direk</w:t>
      </w:r>
      <w:r w:rsidRPr="007A145D">
        <w:rPr>
          <w:rFonts w:ascii="Times New Roman" w:eastAsiaTheme="minorHAnsi" w:hAnsi="Times New Roman" w:cstheme="minorBidi"/>
          <w:bCs/>
          <w:sz w:val="20"/>
          <w:szCs w:val="22"/>
        </w:rPr>
        <w:softHyphen/>
        <w:t xml:space="preserve">tivet om utstationering av förare. </w:t>
      </w:r>
      <w:r w:rsidRPr="007A145D">
        <w:rPr>
          <w:rFonts w:ascii="Times New Roman" w:eastAsiaTheme="minorHAnsi" w:hAnsi="Times New Roman" w:cstheme="minorBidi"/>
          <w:bCs/>
          <w:i/>
          <w:iCs/>
          <w:sz w:val="20"/>
          <w:szCs w:val="22"/>
        </w:rPr>
        <w:t>Sveriges Åkeriföretag</w:t>
      </w:r>
      <w:r w:rsidRPr="007A145D">
        <w:rPr>
          <w:rFonts w:ascii="Times New Roman" w:eastAsiaTheme="minorHAnsi" w:hAnsi="Times New Roman" w:cstheme="minorBidi"/>
          <w:bCs/>
          <w:sz w:val="20"/>
          <w:szCs w:val="22"/>
        </w:rPr>
        <w:t xml:space="preserve"> förespråkar att promemor</w:t>
      </w:r>
      <w:r w:rsidRPr="007A145D">
        <w:rPr>
          <w:rFonts w:ascii="Times New Roman" w:eastAsiaTheme="minorHAnsi" w:hAnsi="Times New Roman" w:cstheme="minorBidi"/>
          <w:bCs/>
          <w:sz w:val="20"/>
          <w:szCs w:val="22"/>
        </w:rPr>
        <w:softHyphen/>
        <w:t xml:space="preserve">ians alternativa förslag genomförs. </w:t>
      </w:r>
      <w:r w:rsidRPr="007A145D">
        <w:rPr>
          <w:rFonts w:ascii="Times New Roman" w:eastAsiaTheme="minorHAnsi" w:hAnsi="Times New Roman" w:cstheme="minorBidi"/>
          <w:bCs/>
          <w:i/>
          <w:iCs/>
          <w:sz w:val="20"/>
          <w:szCs w:val="22"/>
        </w:rPr>
        <w:t>ILO-kommittén</w:t>
      </w:r>
      <w:r w:rsidRPr="007A145D">
        <w:rPr>
          <w:rFonts w:ascii="Times New Roman" w:eastAsiaTheme="minorHAnsi" w:hAnsi="Times New Roman" w:cstheme="minorBidi"/>
          <w:bCs/>
          <w:sz w:val="20"/>
          <w:szCs w:val="22"/>
        </w:rPr>
        <w:t xml:space="preserve"> menar att frågan om främjande av kollektiva förhandlingar bör analyseras vid valet mellan promemorians huvudförslag och alternativa förslag.  </w:t>
      </w:r>
    </w:p>
    <w:p w14:paraId="2F42FC0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hAnsi="Times New Roman"/>
          <w:b/>
          <w:bCs/>
          <w:sz w:val="20"/>
        </w:rPr>
        <w:t>Skälen för regeringens förslag:</w:t>
      </w:r>
      <w:r w:rsidRPr="007A145D">
        <w:t xml:space="preserve"> </w:t>
      </w:r>
      <w:r w:rsidRPr="007A145D">
        <w:rPr>
          <w:rFonts w:ascii="Times New Roman" w:eastAsiaTheme="minorHAnsi" w:hAnsi="Times New Roman"/>
          <w:sz w:val="20"/>
        </w:rPr>
        <w:t>Tillämpningsdirektivet reglerar vilka administrativa krav och kontroll</w:t>
      </w:r>
      <w:r w:rsidRPr="007A145D">
        <w:rPr>
          <w:rFonts w:ascii="Times New Roman" w:eastAsiaTheme="minorHAnsi" w:hAnsi="Times New Roman"/>
          <w:sz w:val="20"/>
        </w:rPr>
        <w:softHyphen/>
        <w:t>åtgärder som medlemsstaterna får införa för att kontrollera att utstatio</w:t>
      </w:r>
      <w:r w:rsidRPr="007A145D">
        <w:rPr>
          <w:rFonts w:ascii="Times New Roman" w:eastAsiaTheme="minorHAnsi" w:hAnsi="Times New Roman"/>
          <w:sz w:val="20"/>
        </w:rPr>
        <w:softHyphen/>
        <w:t>nerings</w:t>
      </w:r>
      <w:r w:rsidRPr="007A145D">
        <w:rPr>
          <w:rFonts w:ascii="Times New Roman" w:eastAsiaTheme="minorHAnsi" w:hAnsi="Times New Roman"/>
          <w:sz w:val="20"/>
        </w:rPr>
        <w:softHyphen/>
        <w:t>reglerna följs. Direktivet ger medlemsstaterna stor frihet att avgöra vilka slags skyldigheter som åläggs arbetsgivare</w:t>
      </w:r>
      <w:r w:rsidRPr="007A145D" w:rsidDel="00D963F2">
        <w:rPr>
          <w:rFonts w:ascii="Times New Roman" w:eastAsiaTheme="minorHAnsi" w:hAnsi="Times New Roman"/>
          <w:sz w:val="20"/>
        </w:rPr>
        <w:t xml:space="preserve"> </w:t>
      </w:r>
      <w:r w:rsidRPr="007A145D">
        <w:rPr>
          <w:rFonts w:ascii="Times New Roman" w:eastAsiaTheme="minorHAnsi" w:hAnsi="Times New Roman"/>
          <w:sz w:val="20"/>
        </w:rPr>
        <w:t>som utstationerar arbets</w:t>
      </w:r>
      <w:r w:rsidRPr="007A145D">
        <w:rPr>
          <w:rFonts w:ascii="Times New Roman" w:eastAsiaTheme="minorHAnsi" w:hAnsi="Times New Roman"/>
          <w:sz w:val="20"/>
        </w:rPr>
        <w:softHyphen/>
        <w:t>kraft. Direktivet om utstationering av förare innebär dock att endast vissa specificerade krav och åtgärder får tillämpas. Sammanfattningsvis får medlemsstaterna införa en skyldighet för väg</w:t>
      </w:r>
      <w:r w:rsidRPr="007A145D">
        <w:rPr>
          <w:rFonts w:ascii="Times New Roman" w:eastAsiaTheme="minorHAnsi" w:hAnsi="Times New Roman"/>
          <w:sz w:val="20"/>
        </w:rPr>
        <w:softHyphen/>
        <w:t>transport</w:t>
      </w:r>
      <w:r w:rsidRPr="007A145D">
        <w:rPr>
          <w:rFonts w:ascii="Times New Roman" w:eastAsiaTheme="minorHAnsi" w:hAnsi="Times New Roman"/>
          <w:sz w:val="20"/>
        </w:rPr>
        <w:softHyphen/>
        <w:t>företag att lämna in en utstationeringsdeklaration till den behöriga myndigheten i värdmed</w:t>
      </w:r>
      <w:r w:rsidRPr="007A145D">
        <w:rPr>
          <w:rFonts w:ascii="Times New Roman" w:eastAsiaTheme="minorHAnsi" w:hAnsi="Times New Roman"/>
          <w:sz w:val="20"/>
        </w:rPr>
        <w:softHyphen/>
        <w:t>lemsstaten (artikel 1.11 a). Vidare får det införas en skyldighet för trans</w:t>
      </w:r>
      <w:r w:rsidRPr="007A145D">
        <w:rPr>
          <w:rFonts w:ascii="Times New Roman" w:eastAsiaTheme="minorHAnsi" w:hAnsi="Times New Roman"/>
          <w:sz w:val="20"/>
        </w:rPr>
        <w:softHyphen/>
        <w:t>portföretaget att säkerställa att viss dokumentation ska kunna tillhanda</w:t>
      </w:r>
      <w:r w:rsidRPr="007A145D">
        <w:rPr>
          <w:rFonts w:ascii="Times New Roman" w:eastAsiaTheme="minorHAnsi" w:hAnsi="Times New Roman"/>
          <w:sz w:val="20"/>
        </w:rPr>
        <w:softHyphen/>
        <w:t>hållas vid en vägkontroll och en skyldighet för transportföretaget att på begäran tillhandahålla viss ytterligare dokumentation efter utstationerings</w:t>
      </w:r>
      <w:r w:rsidRPr="007A145D">
        <w:rPr>
          <w:rFonts w:ascii="Times New Roman" w:eastAsiaTheme="minorHAnsi" w:hAnsi="Times New Roman"/>
          <w:sz w:val="20"/>
        </w:rPr>
        <w:softHyphen/>
        <w:t>perioden (artikel 1.11 b och 1.11 c). Därutöver ställer direktivet krav på att regler om sanktioner ska fastställas för överträdelser av dessa skyldigheter (artikel 5). De särskilda bestämmelser om administrativa krav och kon</w:t>
      </w:r>
      <w:r w:rsidRPr="007A145D">
        <w:rPr>
          <w:rFonts w:ascii="Times New Roman" w:eastAsiaTheme="minorHAnsi" w:hAnsi="Times New Roman"/>
          <w:sz w:val="20"/>
        </w:rPr>
        <w:softHyphen/>
        <w:t>troll</w:t>
      </w:r>
      <w:r w:rsidRPr="007A145D">
        <w:rPr>
          <w:rFonts w:ascii="Times New Roman" w:eastAsiaTheme="minorHAnsi" w:hAnsi="Times New Roman"/>
          <w:sz w:val="20"/>
        </w:rPr>
        <w:softHyphen/>
        <w:t>åtgärder som föreslås tas upp nedan i avsnitt 6.7.2–6.7.6.</w:t>
      </w:r>
    </w:p>
    <w:p w14:paraId="37CC33C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Direktivet om utstationering av förare innebär vidare att medlems</w:t>
      </w:r>
      <w:r w:rsidRPr="007A145D">
        <w:rPr>
          <w:rFonts w:ascii="Times New Roman" w:eastAsiaTheme="minorHAnsi" w:hAnsi="Times New Roman"/>
          <w:sz w:val="20"/>
        </w:rPr>
        <w:softHyphen/>
        <w:t xml:space="preserve">staternas begränsningar i fråga om att införa regler om anmälan och kontroll inskränks till utstationering av förare </w:t>
      </w:r>
      <w:r w:rsidRPr="007A145D" w:rsidDel="00E53953">
        <w:rPr>
          <w:rFonts w:ascii="Times New Roman" w:eastAsiaTheme="minorHAnsi" w:hAnsi="Times New Roman"/>
          <w:sz w:val="20"/>
        </w:rPr>
        <w:t>i tjänsteavtalsfallet</w:t>
      </w:r>
      <w:r w:rsidRPr="007A145D">
        <w:rPr>
          <w:rFonts w:ascii="Times New Roman" w:eastAsiaTheme="minorHAnsi" w:hAnsi="Times New Roman"/>
          <w:sz w:val="20"/>
        </w:rPr>
        <w:t xml:space="preserve">. </w:t>
      </w:r>
      <w:bookmarkStart w:id="124" w:name="_Hlk93334044"/>
      <w:r w:rsidRPr="007A145D">
        <w:rPr>
          <w:rFonts w:ascii="Times New Roman" w:eastAsiaTheme="minorHAnsi" w:hAnsi="Times New Roman"/>
          <w:sz w:val="20"/>
        </w:rPr>
        <w:t xml:space="preserve">Förare som utstationeras inom en koncern eller som uthyrd arbetskraft </w:t>
      </w:r>
      <w:bookmarkEnd w:id="124"/>
      <w:r w:rsidRPr="007A145D">
        <w:rPr>
          <w:rFonts w:ascii="Times New Roman" w:eastAsiaTheme="minorHAnsi" w:hAnsi="Times New Roman"/>
          <w:sz w:val="20"/>
        </w:rPr>
        <w:t>omfattas däremot som utgångspunkt av de befintliga reglerna om utstationering. I promemorian beskrivs vissa av den avgränsningens brister i praktiskt hän</w:t>
      </w:r>
      <w:r w:rsidRPr="007A145D">
        <w:rPr>
          <w:rFonts w:ascii="Times New Roman" w:eastAsiaTheme="minorHAnsi" w:hAnsi="Times New Roman"/>
          <w:sz w:val="20"/>
        </w:rPr>
        <w:softHyphen/>
        <w:t>seende för inblandade aktörer, se även avsnitt 6.5. I promemorian föreslås därför i förenklande syfte att de särskilda bestämmelserna ska tillämpas på alla utstationerings</w:t>
      </w:r>
      <w:r w:rsidRPr="007A145D">
        <w:rPr>
          <w:rFonts w:ascii="Times New Roman" w:eastAsiaTheme="minorHAnsi" w:hAnsi="Times New Roman"/>
          <w:sz w:val="20"/>
        </w:rPr>
        <w:softHyphen/>
        <w:t>situationer när det är fråga om förare som utför transporter åt transportföretag som är etablerade i utlandet, dvs. även när det är fråga om utstationering inom en koncern eller genom uthyrning av arbetskraft.</w:t>
      </w:r>
    </w:p>
    <w:p w14:paraId="2FEAFD7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Utstationering inom vägtransportområdet kommer främst att kunna kontrolleras i samband med vägkontroller, eftersom berörda vägtransport</w:t>
      </w:r>
      <w:r w:rsidRPr="007A145D">
        <w:rPr>
          <w:rFonts w:ascii="Times New Roman" w:eastAsiaTheme="minorHAnsi" w:hAnsi="Times New Roman"/>
          <w:sz w:val="20"/>
        </w:rPr>
        <w:softHyphen/>
        <w:t>företag vanligen saknar fasta arbetsställen i Sverige. En förutsättning för att de myndigheter som utför vägkontroller ska kunna utföra utstation</w:t>
      </w:r>
      <w:r w:rsidRPr="007A145D">
        <w:rPr>
          <w:rFonts w:ascii="Times New Roman" w:eastAsiaTheme="minorHAnsi" w:hAnsi="Times New Roman"/>
          <w:sz w:val="20"/>
        </w:rPr>
        <w:softHyphen/>
        <w:t>eringskontroller på ett effektivt sätt är att de vid vägkanten kan bedöma om en utstatio</w:t>
      </w:r>
      <w:r w:rsidRPr="007A145D">
        <w:rPr>
          <w:rFonts w:ascii="Times New Roman" w:eastAsiaTheme="minorHAnsi" w:hAnsi="Times New Roman"/>
          <w:sz w:val="20"/>
        </w:rPr>
        <w:softHyphen/>
        <w:t>neringssituation föreligger och om så är fallet fatta vissa beslut, t.ex. beslut om förskott för sanktionsavgift. Det upp</w:t>
      </w:r>
      <w:r w:rsidRPr="007A145D">
        <w:rPr>
          <w:rFonts w:ascii="Times New Roman" w:eastAsiaTheme="minorHAnsi" w:hAnsi="Times New Roman"/>
          <w:sz w:val="20"/>
        </w:rPr>
        <w:softHyphen/>
        <w:t xml:space="preserve">kommer tydliga </w:t>
      </w:r>
      <w:r w:rsidRPr="007A145D">
        <w:rPr>
          <w:rFonts w:ascii="Times New Roman" w:eastAsiaTheme="minorHAnsi" w:hAnsi="Times New Roman"/>
          <w:sz w:val="20"/>
        </w:rPr>
        <w:lastRenderedPageBreak/>
        <w:t xml:space="preserve">fördelar om kontrolltjänstemännen vid en vägkontroll inte behöver avgöra om en förare är utstationerad enligt </w:t>
      </w:r>
      <w:r w:rsidRPr="007A145D" w:rsidDel="00EA7B8B">
        <w:rPr>
          <w:rFonts w:ascii="Times New Roman" w:eastAsiaTheme="minorHAnsi" w:hAnsi="Times New Roman"/>
          <w:sz w:val="20"/>
        </w:rPr>
        <w:t>tjänsteavtalsfallet</w:t>
      </w:r>
      <w:r w:rsidRPr="007A145D" w:rsidDel="00D33196">
        <w:rPr>
          <w:rFonts w:ascii="Times New Roman" w:eastAsiaTheme="minorHAnsi" w:hAnsi="Times New Roman"/>
          <w:sz w:val="20"/>
        </w:rPr>
        <w:t xml:space="preserve"> eller enligt någon av de andra </w:t>
      </w:r>
      <w:r w:rsidRPr="007A145D">
        <w:rPr>
          <w:rFonts w:ascii="Times New Roman" w:eastAsiaTheme="minorHAnsi" w:hAnsi="Times New Roman"/>
          <w:sz w:val="20"/>
        </w:rPr>
        <w:t>utstationeringssituation</w:t>
      </w:r>
      <w:r w:rsidRPr="007A145D" w:rsidDel="00D33196">
        <w:rPr>
          <w:rFonts w:ascii="Times New Roman" w:eastAsiaTheme="minorHAnsi" w:hAnsi="Times New Roman"/>
          <w:sz w:val="20"/>
        </w:rPr>
        <w:t>erna</w:t>
      </w:r>
      <w:r w:rsidRPr="007A145D">
        <w:rPr>
          <w:rFonts w:ascii="Times New Roman" w:eastAsiaTheme="minorHAnsi" w:hAnsi="Times New Roman"/>
          <w:sz w:val="20"/>
        </w:rPr>
        <w:t>. De kan i stället foku</w:t>
      </w:r>
      <w:r w:rsidRPr="007A145D">
        <w:rPr>
          <w:rFonts w:ascii="Times New Roman" w:eastAsiaTheme="minorHAnsi" w:hAnsi="Times New Roman"/>
          <w:sz w:val="20"/>
        </w:rPr>
        <w:softHyphen/>
        <w:t>sera på om det är frågan om en utstationering vid inrikes yrkesmässiga transporter som utförs av utlandsetablerade transportföretag.</w:t>
      </w:r>
    </w:p>
    <w:p w14:paraId="650B4D9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bCs/>
          <w:sz w:val="20"/>
          <w:szCs w:val="22"/>
        </w:rPr>
      </w:pPr>
      <w:bookmarkStart w:id="125" w:name="_Hlk92112008"/>
      <w:r w:rsidRPr="007A145D">
        <w:rPr>
          <w:rFonts w:ascii="Times New Roman" w:eastAsiaTheme="minorHAnsi" w:hAnsi="Times New Roman" w:cstheme="minorBidi"/>
          <w:bCs/>
          <w:i/>
          <w:iCs/>
          <w:sz w:val="20"/>
          <w:szCs w:val="22"/>
        </w:rPr>
        <w:t>Svenska Transportarbetareförbundet</w:t>
      </w:r>
      <w:r w:rsidRPr="007A145D">
        <w:rPr>
          <w:rFonts w:ascii="Times New Roman" w:eastAsiaTheme="minorHAnsi" w:hAnsi="Times New Roman" w:cstheme="minorBidi"/>
          <w:bCs/>
          <w:sz w:val="20"/>
          <w:szCs w:val="22"/>
        </w:rPr>
        <w:t xml:space="preserve">, </w:t>
      </w:r>
      <w:r w:rsidRPr="007A145D">
        <w:rPr>
          <w:rFonts w:ascii="Times New Roman" w:eastAsiaTheme="minorHAnsi" w:hAnsi="Times New Roman" w:cstheme="minorBidi"/>
          <w:bCs/>
          <w:i/>
          <w:iCs/>
          <w:sz w:val="20"/>
          <w:szCs w:val="22"/>
        </w:rPr>
        <w:t>Seko</w:t>
      </w:r>
      <w:r w:rsidRPr="007A145D">
        <w:rPr>
          <w:rFonts w:ascii="Times New Roman" w:eastAsiaTheme="minorHAnsi" w:hAnsi="Times New Roman" w:cstheme="minorBidi"/>
          <w:bCs/>
          <w:sz w:val="20"/>
          <w:szCs w:val="22"/>
        </w:rPr>
        <w:t xml:space="preserve"> och </w:t>
      </w:r>
      <w:r w:rsidRPr="007A145D">
        <w:rPr>
          <w:rFonts w:ascii="Times New Roman" w:eastAsiaTheme="minorHAnsi" w:hAnsi="Times New Roman" w:cstheme="minorBidi"/>
          <w:bCs/>
          <w:i/>
          <w:iCs/>
          <w:sz w:val="20"/>
          <w:szCs w:val="22"/>
        </w:rPr>
        <w:t>Kommunal</w:t>
      </w:r>
      <w:bookmarkEnd w:id="125"/>
      <w:r w:rsidRPr="007A145D">
        <w:rPr>
          <w:rFonts w:ascii="Times New Roman" w:eastAsiaTheme="minorHAnsi" w:hAnsi="Times New Roman" w:cstheme="minorBidi"/>
          <w:bCs/>
          <w:sz w:val="20"/>
          <w:szCs w:val="22"/>
        </w:rPr>
        <w:t xml:space="preserve"> har kritiserat promemorians förslag i denna del. Det kan konstateras att promemorians förslag innebär vissa inskränkningar i de administrativa krav och kontroll</w:t>
      </w:r>
      <w:r w:rsidRPr="007A145D">
        <w:rPr>
          <w:rFonts w:ascii="Times New Roman" w:eastAsiaTheme="minorHAnsi" w:hAnsi="Times New Roman" w:cstheme="minorBidi"/>
          <w:bCs/>
          <w:sz w:val="20"/>
          <w:szCs w:val="22"/>
        </w:rPr>
        <w:softHyphen/>
        <w:t>åtgärder som nu gäller enligt utstationeringslagen och som inte krävs enligt direktivet om utstationering av förare. Det skulle t.ex. få till följd att bestämmelserna om arbetsgivarnas skyldigheter att till</w:t>
      </w:r>
      <w:r w:rsidRPr="007A145D">
        <w:rPr>
          <w:rFonts w:ascii="Times New Roman" w:eastAsiaTheme="minorHAnsi" w:hAnsi="Times New Roman" w:cstheme="minorBidi"/>
          <w:bCs/>
          <w:sz w:val="20"/>
          <w:szCs w:val="22"/>
        </w:rPr>
        <w:softHyphen/>
        <w:t>handahålla arbets</w:t>
      </w:r>
      <w:r w:rsidRPr="007A145D">
        <w:rPr>
          <w:rFonts w:ascii="Times New Roman" w:eastAsiaTheme="minorHAnsi" w:hAnsi="Times New Roman" w:cstheme="minorBidi"/>
          <w:bCs/>
          <w:sz w:val="20"/>
          <w:szCs w:val="22"/>
        </w:rPr>
        <w:softHyphen/>
        <w:t>tagarorganisationer vissa dokument samt att utse kontaktpersoner och förhandlare på plats i Sverige inte skulle gälla. Regeringen anser att detta så långt det är möjligt bör undvikas och konstaterar att det endast är i tjänsteavtalsfallet, dvs. när transportföretaget är förarens arbetsgivare,</w:t>
      </w:r>
      <w:r w:rsidRPr="007A145D" w:rsidDel="00DF217C">
        <w:rPr>
          <w:rFonts w:ascii="Times New Roman" w:eastAsiaTheme="minorHAnsi" w:hAnsi="Times New Roman" w:cstheme="minorBidi"/>
          <w:bCs/>
          <w:sz w:val="20"/>
          <w:szCs w:val="22"/>
        </w:rPr>
        <w:t xml:space="preserve"> </w:t>
      </w:r>
      <w:r w:rsidRPr="007A145D">
        <w:rPr>
          <w:rFonts w:ascii="Times New Roman" w:eastAsiaTheme="minorHAnsi" w:hAnsi="Times New Roman" w:cstheme="minorBidi"/>
          <w:bCs/>
          <w:sz w:val="20"/>
          <w:szCs w:val="22"/>
        </w:rPr>
        <w:t>som direktivet förhindrar att andra regler än</w:t>
      </w:r>
      <w:r w:rsidRPr="007A145D" w:rsidDel="000107D6">
        <w:rPr>
          <w:rFonts w:ascii="Times New Roman" w:eastAsiaTheme="minorHAnsi" w:hAnsi="Times New Roman" w:cstheme="minorBidi"/>
          <w:bCs/>
          <w:sz w:val="20"/>
          <w:szCs w:val="22"/>
        </w:rPr>
        <w:t xml:space="preserve"> </w:t>
      </w:r>
      <w:r w:rsidRPr="007A145D">
        <w:rPr>
          <w:rFonts w:ascii="Times New Roman" w:eastAsiaTheme="minorHAnsi" w:hAnsi="Times New Roman" w:cstheme="minorBidi"/>
          <w:bCs/>
          <w:sz w:val="20"/>
          <w:szCs w:val="22"/>
        </w:rPr>
        <w:t>de särskilda bestämmelserna om administrativa krav och åtgärder ska gälla.</w:t>
      </w:r>
    </w:p>
    <w:p w14:paraId="7DADA2D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sidDel="00EA7B8B">
        <w:rPr>
          <w:rFonts w:ascii="Times New Roman" w:eastAsiaTheme="minorHAnsi" w:hAnsi="Times New Roman"/>
          <w:sz w:val="20"/>
        </w:rPr>
        <w:t>Tjänsteavtalsfallet innebär</w:t>
      </w:r>
      <w:r w:rsidRPr="007A145D" w:rsidDel="00D33196">
        <w:rPr>
          <w:rFonts w:ascii="Times New Roman" w:eastAsiaTheme="minorHAnsi" w:hAnsi="Times New Roman"/>
          <w:sz w:val="20"/>
        </w:rPr>
        <w:t xml:space="preserve"> per definition </w:t>
      </w:r>
      <w:r w:rsidRPr="007A145D" w:rsidDel="00AD6FA3">
        <w:rPr>
          <w:rFonts w:ascii="Times New Roman" w:eastAsiaTheme="minorHAnsi" w:hAnsi="Times New Roman"/>
          <w:sz w:val="20"/>
        </w:rPr>
        <w:t xml:space="preserve">att </w:t>
      </w:r>
      <w:r w:rsidRPr="007A145D">
        <w:rPr>
          <w:rFonts w:ascii="Times New Roman" w:eastAsiaTheme="minorHAnsi" w:hAnsi="Times New Roman"/>
          <w:sz w:val="20"/>
        </w:rPr>
        <w:t>transportföretaget och arbetsgivaren är samma företag. När arbetstagaren utstationeras inom en koncern eller som uthyrd arbetskraft är det tvärt</w:t>
      </w:r>
      <w:r w:rsidRPr="007A145D">
        <w:rPr>
          <w:rFonts w:ascii="Times New Roman" w:eastAsiaTheme="minorHAnsi" w:hAnsi="Times New Roman"/>
          <w:sz w:val="20"/>
        </w:rPr>
        <w:softHyphen/>
        <w:t>om så att den utstatio</w:t>
      </w:r>
      <w:r w:rsidRPr="007A145D">
        <w:rPr>
          <w:rFonts w:ascii="Times New Roman" w:eastAsiaTheme="minorHAnsi" w:hAnsi="Times New Roman"/>
          <w:sz w:val="20"/>
        </w:rPr>
        <w:softHyphen/>
        <w:t>nerande arbetsgivaren aldrig är samma företag som det trans</w:t>
      </w:r>
      <w:r w:rsidRPr="007A145D">
        <w:rPr>
          <w:rFonts w:ascii="Times New Roman" w:eastAsiaTheme="minorHAnsi" w:hAnsi="Times New Roman"/>
          <w:sz w:val="20"/>
        </w:rPr>
        <w:softHyphen/>
        <w:t>portföretag som utför aktuella transporter. Med andra ord skulle en åtskillnad kunna göras mellan transportföretag som är, respektive inte är, förarens arbetsgivare. Promemorians förslag bör därför justeras efter dessa utgångspunkter.</w:t>
      </w:r>
    </w:p>
    <w:p w14:paraId="094D7A1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Svenska Transportarbetareförbundet, Seko och Kommunal motsätter sig dessutom särskilt att 45 § utstationeringslagen ska upphöra att gälla i något utstationeringsfall. I den paragrafen finns krav på att en arbetsgivare på begäran av en svensk arbetstagarorganisation ska utse en företrädare som har behörighet att för arbetsgivarens räkning förhandla om och sluta kollektivavtal. Direktivet om utstationering av förare nämner dock inte detta särskilt i fråga om förare som utstationeras </w:t>
      </w:r>
      <w:r w:rsidRPr="007A145D" w:rsidDel="00AD6FA3">
        <w:rPr>
          <w:rFonts w:ascii="Times New Roman" w:eastAsiaTheme="minorHAnsi" w:hAnsi="Times New Roman"/>
          <w:sz w:val="20"/>
        </w:rPr>
        <w:t>i tjänsteavtalsfallet</w:t>
      </w:r>
      <w:r w:rsidRPr="007A145D">
        <w:rPr>
          <w:rFonts w:ascii="Times New Roman" w:eastAsiaTheme="minorHAnsi" w:hAnsi="Times New Roman"/>
          <w:sz w:val="20"/>
        </w:rPr>
        <w:t>, jfr artikel 9.1 f i tillämpningsdirektivet och artikel 1.11 i direktivet om utstationering av förare, och 45 § bör därför inte gälla i dessa fall. Kravet på att en utstationerings</w:t>
      </w:r>
      <w:r w:rsidRPr="007A145D">
        <w:rPr>
          <w:rFonts w:ascii="Times New Roman" w:eastAsiaTheme="minorHAnsi" w:hAnsi="Times New Roman"/>
          <w:sz w:val="20"/>
        </w:rPr>
        <w:softHyphen/>
        <w:t>deklaration ska inne</w:t>
      </w:r>
      <w:r w:rsidRPr="007A145D">
        <w:rPr>
          <w:rFonts w:ascii="Times New Roman" w:eastAsiaTheme="minorHAnsi" w:hAnsi="Times New Roman"/>
          <w:sz w:val="20"/>
        </w:rPr>
        <w:softHyphen/>
        <w:t>hålla kontaktuppgifter till arbetsgivare och transport</w:t>
      </w:r>
      <w:r w:rsidRPr="007A145D">
        <w:rPr>
          <w:rFonts w:ascii="Times New Roman" w:eastAsiaTheme="minorHAnsi" w:hAnsi="Times New Roman"/>
          <w:sz w:val="20"/>
        </w:rPr>
        <w:softHyphen/>
        <w:t>företag bör åtmin</w:t>
      </w:r>
      <w:r w:rsidRPr="007A145D">
        <w:rPr>
          <w:rFonts w:ascii="Times New Roman" w:eastAsiaTheme="minorHAnsi" w:hAnsi="Times New Roman"/>
          <w:sz w:val="20"/>
        </w:rPr>
        <w:softHyphen/>
        <w:t>stone delvis kunna kompensera för detta. Om antalet deklarerade utstatio</w:t>
      </w:r>
      <w:r w:rsidRPr="007A145D">
        <w:rPr>
          <w:rFonts w:ascii="Times New Roman" w:eastAsiaTheme="minorHAnsi" w:hAnsi="Times New Roman"/>
          <w:sz w:val="20"/>
        </w:rPr>
        <w:softHyphen/>
        <w:t>neringar blir fler tack vare de regler som föreslås, kommer ändå arbets</w:t>
      </w:r>
      <w:r w:rsidRPr="007A145D">
        <w:rPr>
          <w:rFonts w:ascii="Times New Roman" w:eastAsiaTheme="minorHAnsi" w:hAnsi="Times New Roman"/>
          <w:sz w:val="20"/>
        </w:rPr>
        <w:softHyphen/>
        <w:t>tagarorganisationernas förutsätt</w:t>
      </w:r>
      <w:r w:rsidRPr="007A145D">
        <w:rPr>
          <w:rFonts w:ascii="Times New Roman" w:eastAsiaTheme="minorHAnsi" w:hAnsi="Times New Roman"/>
          <w:sz w:val="20"/>
        </w:rPr>
        <w:softHyphen/>
        <w:t xml:space="preserve">ningar att komma i kontakt med berörda arbetsgivare sammantaget att bli bättre.  </w:t>
      </w:r>
    </w:p>
    <w:p w14:paraId="7C515F4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Utstationeringslagens ordinarie bestämmelser om krav på arbetsgivare att lämna information till tjänstemottagare om att en anmälan om utstation</w:t>
      </w:r>
      <w:r w:rsidRPr="007A145D">
        <w:rPr>
          <w:rFonts w:ascii="Times New Roman" w:eastAsiaTheme="minorHAnsi" w:hAnsi="Times New Roman"/>
          <w:sz w:val="20"/>
        </w:rPr>
        <w:softHyphen/>
        <w:t>ering har gjorts och tjänstemottagares skyldighet att anmäla utevaro av sådan information kommer dock inte att gälla i något fall av utstationering genom utländska transportföretag (29–31 §§). De bestämmelser om beställaransvar som föreslås bedöms nämligen kunna bli minst lika verkningsfulla. En annan fördel med att samma regler gäller för alla som beställer transporter av utlandsetablerade transportföretag är att</w:t>
      </w:r>
      <w:r w:rsidRPr="007A145D" w:rsidDel="00D63ADE">
        <w:rPr>
          <w:rFonts w:ascii="Times New Roman" w:eastAsiaTheme="minorHAnsi" w:hAnsi="Times New Roman"/>
          <w:sz w:val="20"/>
        </w:rPr>
        <w:t xml:space="preserve"> </w:t>
      </w:r>
      <w:r w:rsidRPr="007A145D">
        <w:rPr>
          <w:rFonts w:ascii="Times New Roman" w:eastAsiaTheme="minorHAnsi" w:hAnsi="Times New Roman"/>
          <w:sz w:val="20"/>
        </w:rPr>
        <w:t>beställar</w:t>
      </w:r>
      <w:r w:rsidRPr="007A145D">
        <w:rPr>
          <w:rFonts w:ascii="Times New Roman" w:eastAsiaTheme="minorHAnsi" w:hAnsi="Times New Roman"/>
          <w:sz w:val="20"/>
        </w:rPr>
        <w:softHyphen/>
        <w:t>ledet inte behöver reda ut frågan om vilket slag av utstationerings</w:t>
      </w:r>
      <w:r w:rsidRPr="007A145D">
        <w:rPr>
          <w:rFonts w:ascii="Times New Roman" w:eastAsiaTheme="minorHAnsi" w:hAnsi="Times New Roman"/>
          <w:sz w:val="20"/>
        </w:rPr>
        <w:softHyphen/>
        <w:t>situation som råder.</w:t>
      </w:r>
    </w:p>
    <w:p w14:paraId="58C0227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lastRenderedPageBreak/>
        <w:t xml:space="preserve">Det förekommer att en utländsk arbetsgivare utstationerar förare till ett svenskt vägtransportföretag </w:t>
      </w:r>
      <w:r w:rsidRPr="007A145D" w:rsidDel="00141761">
        <w:rPr>
          <w:rFonts w:ascii="Times New Roman" w:hAnsi="Times New Roman"/>
          <w:sz w:val="20"/>
        </w:rPr>
        <w:t>enligt koncernfallet eller uthyrningsfallet</w:t>
      </w:r>
      <w:r w:rsidRPr="007A145D">
        <w:rPr>
          <w:rFonts w:ascii="Times New Roman" w:hAnsi="Times New Roman"/>
          <w:sz w:val="20"/>
        </w:rPr>
        <w:t>. Föraren utför då transporterna för ett svenskt företag. I dessa fall är alltså förslaget till 5 b § utstationeringslagen inte tillämpligt, eftersom transport</w:t>
      </w:r>
      <w:r w:rsidRPr="007A145D">
        <w:rPr>
          <w:rFonts w:ascii="Times New Roman" w:hAnsi="Times New Roman"/>
          <w:sz w:val="20"/>
        </w:rPr>
        <w:softHyphen/>
        <w:t>företaget är etablerat i Sverige. Det kan också förekomma att en arbets</w:t>
      </w:r>
      <w:r w:rsidRPr="007A145D">
        <w:rPr>
          <w:rFonts w:ascii="Times New Roman" w:hAnsi="Times New Roman"/>
          <w:sz w:val="20"/>
        </w:rPr>
        <w:softHyphen/>
        <w:t xml:space="preserve">tagare utstationeras till Sverige för att utföra transporter i ett företags egen regi. Det kan då t.ex. vara fråga om ett möbelföretag som utför sina egna transporter. </w:t>
      </w:r>
    </w:p>
    <w:p w14:paraId="5DF7381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I de nyss beskrivna fallen är skälen för att införa harmoniserade särskilda administrativa krav och kontrollåtgärder inte särskilt starka efter</w:t>
      </w:r>
      <w:r w:rsidRPr="007A145D">
        <w:rPr>
          <w:rFonts w:ascii="Times New Roman" w:hAnsi="Times New Roman"/>
          <w:sz w:val="20"/>
        </w:rPr>
        <w:softHyphen/>
        <w:t>som de lättnader de innebär främst syftar till att inte ställa utländska vägtransport</w:t>
      </w:r>
      <w:r w:rsidRPr="007A145D">
        <w:rPr>
          <w:rFonts w:ascii="Times New Roman" w:hAnsi="Times New Roman"/>
          <w:sz w:val="20"/>
        </w:rPr>
        <w:softHyphen/>
        <w:t xml:space="preserve">företag, av vilka de flesta är små, inför oproportionella administrativa hinder. Detta skäl gör sig inte gällande om vägtransportföretaget är etablerat i Sverige. När en förare utstationeras enligt </w:t>
      </w:r>
      <w:r w:rsidRPr="007A145D" w:rsidDel="00141761">
        <w:rPr>
          <w:rFonts w:ascii="Times New Roman" w:hAnsi="Times New Roman"/>
          <w:sz w:val="20"/>
        </w:rPr>
        <w:t xml:space="preserve">koncernfallet eller uthyrningsfallet </w:t>
      </w:r>
      <w:r w:rsidRPr="007A145D">
        <w:rPr>
          <w:rFonts w:ascii="Times New Roman" w:hAnsi="Times New Roman"/>
          <w:sz w:val="20"/>
        </w:rPr>
        <w:t>till ett svenskt transportföretag eller när en arbets</w:t>
      </w:r>
      <w:r w:rsidRPr="007A145D">
        <w:rPr>
          <w:rFonts w:ascii="Times New Roman" w:hAnsi="Times New Roman"/>
          <w:sz w:val="20"/>
        </w:rPr>
        <w:softHyphen/>
        <w:t>tagare utstationeras till Sverige för att utföra transporter i ett företags egen regi kommer alltså utstatio</w:t>
      </w:r>
      <w:r w:rsidRPr="007A145D">
        <w:rPr>
          <w:rFonts w:ascii="Times New Roman" w:hAnsi="Times New Roman"/>
          <w:sz w:val="20"/>
        </w:rPr>
        <w:softHyphen/>
        <w:t>neringslagens ordinarie bestämmelser även i fortsättningen att till</w:t>
      </w:r>
      <w:r w:rsidRPr="007A145D">
        <w:rPr>
          <w:rFonts w:ascii="Times New Roman" w:hAnsi="Times New Roman"/>
          <w:sz w:val="20"/>
        </w:rPr>
        <w:softHyphen/>
        <w:t>ämpas.</w:t>
      </w:r>
      <w:bookmarkEnd w:id="117"/>
    </w:p>
    <w:p w14:paraId="7030F7FE" w14:textId="48A4583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sz w:val="20"/>
        </w:rPr>
        <w:t xml:space="preserve">Arbetsmiljöverket </w:t>
      </w:r>
      <w:r w:rsidRPr="007A145D">
        <w:rPr>
          <w:rFonts w:ascii="Times New Roman" w:hAnsi="Times New Roman"/>
          <w:iCs/>
          <w:sz w:val="20"/>
        </w:rPr>
        <w:t xml:space="preserve">invänder mot att utstationering </w:t>
      </w:r>
      <w:r w:rsidRPr="007A145D">
        <w:rPr>
          <w:rFonts w:ascii="Times New Roman" w:hAnsi="Times New Roman"/>
          <w:sz w:val="20"/>
        </w:rPr>
        <w:t xml:space="preserve">av förare </w:t>
      </w:r>
      <w:r w:rsidRPr="007A145D">
        <w:rPr>
          <w:rFonts w:ascii="Times New Roman" w:hAnsi="Times New Roman"/>
          <w:iCs/>
          <w:sz w:val="20"/>
        </w:rPr>
        <w:t>till svenska transportföretag hanteras på</w:t>
      </w:r>
      <w:r w:rsidRPr="007A145D">
        <w:rPr>
          <w:rFonts w:ascii="Times New Roman" w:hAnsi="Times New Roman"/>
          <w:sz w:val="20"/>
        </w:rPr>
        <w:t xml:space="preserve"> ett </w:t>
      </w:r>
      <w:r w:rsidRPr="007A145D">
        <w:rPr>
          <w:rFonts w:ascii="Times New Roman" w:hAnsi="Times New Roman"/>
          <w:iCs/>
          <w:sz w:val="20"/>
        </w:rPr>
        <w:t>annat sätt än utstationering av förare till utlandsetablerade företag.</w:t>
      </w:r>
      <w:r w:rsidRPr="007A145D">
        <w:rPr>
          <w:rFonts w:ascii="Times New Roman" w:hAnsi="Times New Roman"/>
          <w:sz w:val="20"/>
        </w:rPr>
        <w:t xml:space="preserve"> Utstationering till svenska transportföretag får anses ha större likheter med utstationering inom andra sektorer än utstationering genom utlandsetablerade transportföretag. När en förare är utstationerad till ett svenskt transportföretag finns de möjligheter till återkommande inspektionsbesök i företagets lokaler som gäller för arbetsmarknaden i övrigt men som saknas för utlandsetablerade transport</w:t>
      </w:r>
      <w:r w:rsidRPr="007A145D">
        <w:rPr>
          <w:rFonts w:ascii="Times New Roman" w:hAnsi="Times New Roman"/>
          <w:sz w:val="20"/>
        </w:rPr>
        <w:softHyphen/>
        <w:t>företag. Det får också anses mer ändamålsenligt att även i fortsättningen låta svenska transportföretag omfattas av bestämmelserna om tjänste</w:t>
      </w:r>
      <w:r w:rsidR="002A7015">
        <w:rPr>
          <w:rFonts w:ascii="Times New Roman" w:hAnsi="Times New Roman"/>
          <w:sz w:val="20"/>
        </w:rPr>
        <w:softHyphen/>
      </w:r>
      <w:r w:rsidRPr="007A145D">
        <w:rPr>
          <w:rFonts w:ascii="Times New Roman" w:hAnsi="Times New Roman"/>
          <w:sz w:val="20"/>
        </w:rPr>
        <w:t>mottagare (30 och 31 §§) än ett sådant beställar</w:t>
      </w:r>
      <w:r w:rsidRPr="007A145D">
        <w:rPr>
          <w:rFonts w:ascii="Times New Roman" w:hAnsi="Times New Roman"/>
          <w:sz w:val="20"/>
        </w:rPr>
        <w:softHyphen/>
        <w:t xml:space="preserve">ansvar som behandlas i avsnitt 6.7.6. </w:t>
      </w:r>
    </w:p>
    <w:p w14:paraId="21A6B958" w14:textId="05210721" w:rsidR="007A145D" w:rsidRPr="007A145D" w:rsidRDefault="002E5246" w:rsidP="00A459F2">
      <w:pPr>
        <w:pStyle w:val="Rubrik3"/>
      </w:pPr>
      <w:bookmarkStart w:id="126" w:name="_Toc90892089"/>
      <w:bookmarkStart w:id="127" w:name="_Toc95126257"/>
      <w:bookmarkStart w:id="128" w:name="_Toc98160719"/>
      <w:bookmarkStart w:id="129" w:name="_Hlk93671978"/>
      <w:r>
        <w:t>Skyldighet att ge in en u</w:t>
      </w:r>
      <w:r w:rsidR="00AB59E6" w:rsidRPr="007A145D">
        <w:t>tstationeringsdeklaration</w:t>
      </w:r>
      <w:bookmarkEnd w:id="126"/>
      <w:bookmarkEnd w:id="127"/>
      <w:bookmarkEnd w:id="128"/>
      <w:r w:rsidR="00AB59E6" w:rsidRPr="007A145D">
        <w:t xml:space="preserve"> </w:t>
      </w:r>
    </w:p>
    <w:p w14:paraId="1421385E"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b/>
          <w:sz w:val="20"/>
        </w:rPr>
      </w:pPr>
      <w:r w:rsidRPr="007A145D">
        <w:rPr>
          <w:rFonts w:ascii="Times New Roman" w:hAnsi="Times New Roman"/>
          <w:b/>
          <w:bCs/>
          <w:sz w:val="20"/>
        </w:rPr>
        <w:t xml:space="preserve">Regeringens förslag: </w:t>
      </w:r>
      <w:r w:rsidRPr="007A145D">
        <w:rPr>
          <w:rFonts w:ascii="Times New Roman" w:hAnsi="Times New Roman"/>
          <w:sz w:val="20"/>
          <w:lang w:eastAsia="sv-SE"/>
        </w:rPr>
        <w:t>En arbetsgivare som utstationerar en förare till Sverige för att utföra en transport åt ett transportföretag som är etablerat i ett annat land</w:t>
      </w:r>
      <w:r w:rsidRPr="007A145D">
        <w:rPr>
          <w:rFonts w:ascii="Times New Roman" w:hAnsi="Times New Roman"/>
          <w:sz w:val="20"/>
        </w:rPr>
        <w:t xml:space="preserve"> än Sverige ska lämna in en utstationeringsdeklaration till Arbetsmiljöverket senast när föraren påbörjar arbetet i Sverige. </w:t>
      </w:r>
    </w:p>
    <w:p w14:paraId="597C27FE"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Om förändringar sker i verksamheten på ett sätt som har betydelse för de uppgifter som har lämnats i en utstationeringsdeklaration, ska arbets</w:t>
      </w:r>
      <w:r w:rsidRPr="007A145D">
        <w:rPr>
          <w:rFonts w:ascii="Times New Roman" w:hAnsi="Times New Roman"/>
          <w:sz w:val="20"/>
        </w:rPr>
        <w:softHyphen/>
        <w:t>givaren omgående anmäla de ändrade uppgifterna till Arbetsmiljö</w:t>
      </w:r>
      <w:r w:rsidRPr="007A145D">
        <w:rPr>
          <w:rFonts w:ascii="Times New Roman" w:hAnsi="Times New Roman"/>
          <w:sz w:val="20"/>
        </w:rPr>
        <w:softHyphen/>
        <w:t>verket</w:t>
      </w:r>
      <w:bookmarkStart w:id="130" w:name="_Hlk59544710"/>
      <w:r w:rsidRPr="007A145D">
        <w:rPr>
          <w:rFonts w:ascii="Times New Roman" w:hAnsi="Times New Roman"/>
          <w:sz w:val="20"/>
        </w:rPr>
        <w:t xml:space="preserve">. </w:t>
      </w:r>
      <w:bookmarkEnd w:id="130"/>
    </w:p>
    <w:p w14:paraId="0B171DCF"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Regeringen ska få meddela föreskrifter om vilka uppgifter en utstatio</w:t>
      </w:r>
      <w:r w:rsidRPr="007A145D">
        <w:rPr>
          <w:rFonts w:ascii="Times New Roman" w:hAnsi="Times New Roman"/>
          <w:sz w:val="20"/>
        </w:rPr>
        <w:softHyphen/>
        <w:t>neringsdeklaration ska innehålla. Regeringen eller den myndig</w:t>
      </w:r>
      <w:r w:rsidRPr="007A145D">
        <w:rPr>
          <w:rFonts w:ascii="Times New Roman" w:hAnsi="Times New Roman"/>
          <w:sz w:val="20"/>
        </w:rPr>
        <w:softHyphen/>
        <w:t xml:space="preserve">het som regeringen bestämmer ska få meddela föreskrifter om inlämning av deklarationen och anmälan om ändrade uppgifter. </w:t>
      </w:r>
    </w:p>
    <w:p w14:paraId="4A286422" w14:textId="77777777" w:rsidR="00804C7B" w:rsidRPr="007A145D" w:rsidRDefault="00804C7B" w:rsidP="00804C7B">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bookmarkStart w:id="131" w:name="_Hlk67593386"/>
    </w:p>
    <w:p w14:paraId="5F1584F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Promemorians förslag</w:t>
      </w:r>
      <w:r w:rsidRPr="007A145D">
        <w:rPr>
          <w:rFonts w:ascii="Times New Roman" w:hAnsi="Times New Roman"/>
          <w:sz w:val="20"/>
        </w:rPr>
        <w:t xml:space="preserve"> överensstämmer i huvudsak med regeringens. Promemorians förslag saknar dock en möjlighet för regeringen att delegera rätten att meddela föreskrifter. </w:t>
      </w:r>
    </w:p>
    <w:p w14:paraId="579AA4B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sz w:val="20"/>
          <w:szCs w:val="22"/>
        </w:rPr>
      </w:pPr>
      <w:r w:rsidRPr="007A145D">
        <w:rPr>
          <w:rFonts w:ascii="Times New Roman" w:eastAsiaTheme="minorHAnsi" w:hAnsi="Times New Roman" w:cstheme="minorBidi"/>
          <w:b/>
          <w:sz w:val="20"/>
          <w:szCs w:val="22"/>
        </w:rPr>
        <w:lastRenderedPageBreak/>
        <w:t xml:space="preserve">Remissinstanserna: </w:t>
      </w:r>
      <w:r w:rsidRPr="007A145D">
        <w:rPr>
          <w:rFonts w:ascii="Times New Roman" w:eastAsiaTheme="minorHAnsi" w:hAnsi="Times New Roman" w:cstheme="minorBidi"/>
          <w:bCs/>
          <w:i/>
          <w:iCs/>
          <w:sz w:val="20"/>
          <w:szCs w:val="22"/>
        </w:rPr>
        <w:t>Transportstyrelsen</w:t>
      </w:r>
      <w:r w:rsidRPr="007A145D">
        <w:rPr>
          <w:rFonts w:ascii="Times New Roman" w:eastAsiaTheme="minorHAnsi" w:hAnsi="Times New Roman" w:cstheme="minorBidi"/>
          <w:bCs/>
          <w:sz w:val="20"/>
          <w:szCs w:val="22"/>
        </w:rPr>
        <w:t xml:space="preserve"> menar att reglerna blir svår</w:t>
      </w:r>
      <w:r w:rsidRPr="007A145D">
        <w:rPr>
          <w:rFonts w:ascii="Times New Roman" w:eastAsiaTheme="minorHAnsi" w:hAnsi="Times New Roman" w:cstheme="minorBidi"/>
          <w:bCs/>
          <w:sz w:val="20"/>
          <w:szCs w:val="22"/>
        </w:rPr>
        <w:softHyphen/>
        <w:t>tolkade, eftersom ansvaret omväxlande läggs på arbetsgivare eller trans</w:t>
      </w:r>
      <w:r w:rsidRPr="007A145D">
        <w:rPr>
          <w:rFonts w:ascii="Times New Roman" w:eastAsiaTheme="minorHAnsi" w:hAnsi="Times New Roman" w:cstheme="minorBidi"/>
          <w:bCs/>
          <w:sz w:val="20"/>
          <w:szCs w:val="22"/>
        </w:rPr>
        <w:softHyphen/>
        <w:t>port</w:t>
      </w:r>
      <w:r w:rsidRPr="007A145D">
        <w:rPr>
          <w:rFonts w:ascii="Times New Roman" w:eastAsiaTheme="minorHAnsi" w:hAnsi="Times New Roman" w:cstheme="minorBidi"/>
          <w:bCs/>
          <w:sz w:val="20"/>
          <w:szCs w:val="22"/>
        </w:rPr>
        <w:softHyphen/>
        <w:t>företag som i många fall är olika företag. Det kommer att försvåra kontakten mellan parterna när arbetsgivaren ska lämna deklarationen men när det är transportföretaget som ska ansvara för sanktionerna. Transport</w:t>
      </w:r>
      <w:r w:rsidRPr="007A145D">
        <w:rPr>
          <w:rFonts w:ascii="Times New Roman" w:eastAsiaTheme="minorHAnsi" w:hAnsi="Times New Roman" w:cstheme="minorBidi"/>
          <w:bCs/>
          <w:sz w:val="20"/>
          <w:szCs w:val="22"/>
        </w:rPr>
        <w:softHyphen/>
        <w:t>styrelsen undrar också hur rapporteringen ska gå till när IMI inte används och om inte bemyndigandet även borde omfatta den myndighet som regeringen bestämmer.</w:t>
      </w:r>
      <w:r w:rsidRPr="007A145D">
        <w:rPr>
          <w:rFonts w:ascii="Times New Roman" w:eastAsiaTheme="minorHAnsi" w:hAnsi="Times New Roman" w:cstheme="minorBidi"/>
          <w:sz w:val="20"/>
          <w:szCs w:val="22"/>
        </w:rPr>
        <w:t xml:space="preserve"> </w:t>
      </w:r>
      <w:bookmarkStart w:id="132" w:name="_Hlk89267207"/>
      <w:r w:rsidRPr="007A145D">
        <w:rPr>
          <w:rFonts w:ascii="Times New Roman" w:eastAsiaTheme="minorHAnsi" w:hAnsi="Times New Roman" w:cstheme="minorBidi"/>
          <w:bCs/>
          <w:i/>
          <w:iCs/>
          <w:sz w:val="20"/>
          <w:szCs w:val="22"/>
        </w:rPr>
        <w:t>Svenska Trans</w:t>
      </w:r>
      <w:r w:rsidRPr="007A145D">
        <w:rPr>
          <w:rFonts w:ascii="Times New Roman" w:eastAsiaTheme="minorHAnsi" w:hAnsi="Times New Roman" w:cstheme="minorBidi"/>
          <w:bCs/>
          <w:i/>
          <w:iCs/>
          <w:sz w:val="20"/>
          <w:szCs w:val="22"/>
        </w:rPr>
        <w:softHyphen/>
        <w:t>portarbetareförbundet</w:t>
      </w:r>
      <w:r w:rsidRPr="007A145D">
        <w:rPr>
          <w:rFonts w:ascii="Times New Roman" w:eastAsiaTheme="minorHAnsi" w:hAnsi="Times New Roman" w:cstheme="minorBidi"/>
          <w:bCs/>
          <w:sz w:val="20"/>
          <w:szCs w:val="22"/>
        </w:rPr>
        <w:t xml:space="preserve">, </w:t>
      </w:r>
      <w:r w:rsidRPr="007A145D">
        <w:rPr>
          <w:rFonts w:ascii="Times New Roman" w:eastAsiaTheme="minorHAnsi" w:hAnsi="Times New Roman" w:cstheme="minorBidi"/>
          <w:bCs/>
          <w:i/>
          <w:iCs/>
          <w:sz w:val="20"/>
          <w:szCs w:val="22"/>
        </w:rPr>
        <w:t>Seko</w:t>
      </w:r>
      <w:r w:rsidRPr="007A145D">
        <w:rPr>
          <w:rFonts w:ascii="Times New Roman" w:eastAsiaTheme="minorHAnsi" w:hAnsi="Times New Roman" w:cstheme="minorBidi"/>
          <w:bCs/>
          <w:sz w:val="20"/>
          <w:szCs w:val="22"/>
        </w:rPr>
        <w:t xml:space="preserve"> och </w:t>
      </w:r>
      <w:r w:rsidRPr="007A145D">
        <w:rPr>
          <w:rFonts w:ascii="Times New Roman" w:eastAsiaTheme="minorHAnsi" w:hAnsi="Times New Roman" w:cstheme="minorBidi"/>
          <w:bCs/>
          <w:i/>
          <w:iCs/>
          <w:sz w:val="20"/>
          <w:szCs w:val="22"/>
        </w:rPr>
        <w:t>Kommunal</w:t>
      </w:r>
      <w:bookmarkEnd w:id="132"/>
      <w:r w:rsidRPr="007A145D">
        <w:rPr>
          <w:rFonts w:ascii="Times New Roman" w:eastAsiaTheme="minorHAnsi" w:hAnsi="Times New Roman" w:cstheme="minorBidi"/>
          <w:bCs/>
          <w:sz w:val="20"/>
          <w:szCs w:val="22"/>
        </w:rPr>
        <w:t xml:space="preserve"> förordar att skyldigheten att ge in en utstationerings</w:t>
      </w:r>
      <w:r w:rsidRPr="007A145D">
        <w:rPr>
          <w:rFonts w:ascii="Times New Roman" w:eastAsiaTheme="minorHAnsi" w:hAnsi="Times New Roman" w:cstheme="minorBidi"/>
          <w:bCs/>
          <w:sz w:val="20"/>
          <w:szCs w:val="22"/>
        </w:rPr>
        <w:softHyphen/>
        <w:t>deklaration ska gälla i alla utstationerings</w:t>
      </w:r>
      <w:r w:rsidRPr="007A145D">
        <w:rPr>
          <w:rFonts w:ascii="Times New Roman" w:eastAsiaTheme="minorHAnsi" w:hAnsi="Times New Roman" w:cstheme="minorBidi"/>
          <w:bCs/>
          <w:sz w:val="20"/>
          <w:szCs w:val="22"/>
        </w:rPr>
        <w:softHyphen/>
        <w:t xml:space="preserve">situationer, oavsett om promemorians huvudförslag eller alternativa förslag genomförs.    </w:t>
      </w:r>
    </w:p>
    <w:p w14:paraId="62ACCD2D"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sz w:val="20"/>
          <w:szCs w:val="22"/>
        </w:rPr>
      </w:pPr>
      <w:r w:rsidRPr="007A145D">
        <w:rPr>
          <w:rFonts w:ascii="Times New Roman" w:eastAsiaTheme="minorHAnsi" w:hAnsi="Times New Roman" w:cstheme="minorBidi"/>
          <w:b/>
          <w:sz w:val="20"/>
          <w:szCs w:val="22"/>
        </w:rPr>
        <w:t>Skälen för regeringens förslag</w:t>
      </w:r>
    </w:p>
    <w:p w14:paraId="1A481E01"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Utstationeringsdeklaration</w:t>
      </w:r>
    </w:p>
    <w:p w14:paraId="5BB3B9F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Kravet i utstationeringslagen på att en arbetsgivare som utstationerar arbets</w:t>
      </w:r>
      <w:r w:rsidRPr="007A145D">
        <w:rPr>
          <w:rFonts w:ascii="Times New Roman" w:hAnsi="Times New Roman"/>
          <w:sz w:val="20"/>
        </w:rPr>
        <w:softHyphen/>
        <w:t>tagare till Sverige ska anmäla det senast när utstationeringen påbörjas infördes 2013. Regeringen anförde i det sammanhanget att den såg ett behov av att arbetstagar</w:t>
      </w:r>
      <w:r w:rsidRPr="007A145D">
        <w:rPr>
          <w:rFonts w:ascii="Times New Roman" w:hAnsi="Times New Roman"/>
          <w:sz w:val="20"/>
        </w:rPr>
        <w:softHyphen/>
        <w:t>organisationer och berörda myndigheter får känne</w:t>
      </w:r>
      <w:r w:rsidRPr="007A145D">
        <w:rPr>
          <w:rFonts w:ascii="Times New Roman" w:hAnsi="Times New Roman"/>
          <w:sz w:val="20"/>
        </w:rPr>
        <w:softHyphen/>
        <w:t>dom om att en utländsk arbetsgivare utstationerar arbetstagare i Sverige. Det handlade enligt regeringen både om att få reglerna i utstationerings</w:t>
      </w:r>
      <w:r w:rsidRPr="007A145D">
        <w:rPr>
          <w:rFonts w:ascii="Times New Roman" w:hAnsi="Times New Roman"/>
          <w:sz w:val="20"/>
        </w:rPr>
        <w:softHyphen/>
        <w:t>lagen att fungera i praktiken och om att Sverige ska kunna uppfylla sina skyldigheter enligt utstationerings</w:t>
      </w:r>
      <w:r w:rsidRPr="007A145D">
        <w:rPr>
          <w:rFonts w:ascii="Times New Roman" w:hAnsi="Times New Roman"/>
          <w:sz w:val="20"/>
        </w:rPr>
        <w:softHyphen/>
        <w:t>direktivet, genom att ge arbetstagar</w:t>
      </w:r>
      <w:r w:rsidRPr="007A145D">
        <w:rPr>
          <w:rFonts w:ascii="Times New Roman" w:hAnsi="Times New Roman"/>
          <w:sz w:val="20"/>
        </w:rPr>
        <w:softHyphen/>
        <w:t>organisationerna och myndigheterna en reell möjlighet att kontakta utstationerande arbetsgivare, se propositionen Anmälnings</w:t>
      </w:r>
      <w:r w:rsidRPr="007A145D">
        <w:rPr>
          <w:rFonts w:ascii="Times New Roman" w:hAnsi="Times New Roman"/>
          <w:sz w:val="20"/>
        </w:rPr>
        <w:softHyphen/>
        <w:t>skyldighet vid utstationering (prop. 2012/13:71 s.</w:t>
      </w:r>
      <w:r w:rsidRPr="007A145D">
        <w:rPr>
          <w:rFonts w:ascii="Times New Roman" w:hAnsi="Times New Roman"/>
          <w:szCs w:val="22"/>
        </w:rPr>
        <w:t> </w:t>
      </w:r>
      <w:r w:rsidRPr="007A145D">
        <w:rPr>
          <w:rFonts w:ascii="Times New Roman" w:hAnsi="Times New Roman"/>
          <w:sz w:val="20"/>
        </w:rPr>
        <w:t xml:space="preserve">27 f.). </w:t>
      </w:r>
    </w:p>
    <w:p w14:paraId="18F336D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I vägtransportsammanhang är det Arbetsmiljöverket som utövar tillsyn över arbetsmiljölagstiftningen och Transportstyrelsen som utövar tillsyn över att lagen om arbetstid vid visst vägtransportarbete följs. Även andra myndigheter, som Polismyndigheten, Skatteverket och Kronofogde</w:t>
      </w:r>
      <w:r w:rsidRPr="007A145D">
        <w:rPr>
          <w:rFonts w:ascii="Times New Roman" w:hAnsi="Times New Roman"/>
          <w:sz w:val="20"/>
        </w:rPr>
        <w:softHyphen/>
        <w:t>myn</w:t>
      </w:r>
      <w:r w:rsidRPr="007A145D">
        <w:rPr>
          <w:rFonts w:ascii="Times New Roman" w:hAnsi="Times New Roman"/>
          <w:sz w:val="20"/>
        </w:rPr>
        <w:softHyphen/>
        <w:t xml:space="preserve">digheten, kan i sin verksamhet ha intresse av att kunna komma i kontakt med utländska arbetsgivare som bedriver verksamhet här. </w:t>
      </w:r>
    </w:p>
    <w:p w14:paraId="458CA436" w14:textId="7AEA85F5"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Enligt direktivet om utstationering av förare får medlemsstaterna införa en skyldighet för vägtransportföretag att lämna in en utstationerings</w:t>
      </w:r>
      <w:r w:rsidRPr="007A145D">
        <w:rPr>
          <w:rFonts w:ascii="Times New Roman" w:hAnsi="Times New Roman"/>
          <w:sz w:val="20"/>
        </w:rPr>
        <w:softHyphen/>
        <w:t>deklaration till de nationella behöriga myndigheterna i en medlemsstat till vilken föraren är utstationerad senast vid utstationeringens början (artikel 1.11 a). Ett krav på att lämna en utstationeringsdeklaration kommer huvud</w:t>
      </w:r>
      <w:r w:rsidRPr="007A145D">
        <w:rPr>
          <w:rFonts w:ascii="Times New Roman" w:hAnsi="Times New Roman"/>
          <w:sz w:val="20"/>
        </w:rPr>
        <w:softHyphen/>
        <w:t>sakligen att fylla samma syften som den befintliga ordningen med krav på anmälan om utstationering. Det bör därför införas en sådan skyl</w:t>
      </w:r>
      <w:r w:rsidR="00AD09BE">
        <w:rPr>
          <w:rFonts w:ascii="Times New Roman" w:hAnsi="Times New Roman"/>
          <w:sz w:val="20"/>
        </w:rPr>
        <w:softHyphen/>
      </w:r>
      <w:r w:rsidRPr="007A145D">
        <w:rPr>
          <w:rFonts w:ascii="Times New Roman" w:hAnsi="Times New Roman"/>
          <w:sz w:val="20"/>
        </w:rPr>
        <w:t>dighet. Denna bör gälla oavsett vilken utstationerings</w:t>
      </w:r>
      <w:r w:rsidRPr="007A145D">
        <w:rPr>
          <w:rFonts w:ascii="Times New Roman" w:hAnsi="Times New Roman"/>
          <w:sz w:val="20"/>
        </w:rPr>
        <w:softHyphen/>
        <w:t>situation som före</w:t>
      </w:r>
      <w:r w:rsidRPr="007A145D">
        <w:rPr>
          <w:rFonts w:ascii="Times New Roman" w:hAnsi="Times New Roman"/>
          <w:sz w:val="20"/>
        </w:rPr>
        <w:softHyphen/>
        <w:t>ligger. Det innebär att kravet bör gälla även för arbets</w:t>
      </w:r>
      <w:r w:rsidRPr="007A145D">
        <w:rPr>
          <w:rFonts w:ascii="Times New Roman" w:hAnsi="Times New Roman"/>
          <w:sz w:val="20"/>
        </w:rPr>
        <w:softHyphen/>
        <w:t>givare som utstationerar förare till ett utländskt transportföretag inom en koncern eller genom uthyrning. Skyldigheten att ge in en utstation</w:t>
      </w:r>
      <w:r w:rsidRPr="007A145D">
        <w:rPr>
          <w:rFonts w:ascii="Times New Roman" w:hAnsi="Times New Roman"/>
          <w:sz w:val="20"/>
        </w:rPr>
        <w:softHyphen/>
        <w:t>eringsdeklaration bör med andra ord gälla för samtliga arbetsgivare som utstationerar en förare till Sverige för att utföra en transport åt ett transportföretag som är etablerat i utlandet. Skyldigheten att lämna en utstationeringsdeklaration bör alltså gälla även om arbetsgivaren är ett annat företag än transport</w:t>
      </w:r>
      <w:r w:rsidRPr="007A145D">
        <w:rPr>
          <w:rFonts w:ascii="Times New Roman" w:hAnsi="Times New Roman"/>
          <w:sz w:val="20"/>
        </w:rPr>
        <w:softHyphen/>
        <w:t xml:space="preserve">företaget. Den föreslagna lydelsen bör därför utformas med hänsyn till detta. När det gäller </w:t>
      </w:r>
      <w:r w:rsidRPr="007A145D">
        <w:rPr>
          <w:rFonts w:ascii="Times New Roman" w:hAnsi="Times New Roman"/>
          <w:i/>
          <w:sz w:val="20"/>
        </w:rPr>
        <w:t>Transportstyrelsens</w:t>
      </w:r>
      <w:r w:rsidRPr="007A145D">
        <w:rPr>
          <w:rFonts w:ascii="Times New Roman" w:hAnsi="Times New Roman"/>
          <w:sz w:val="20"/>
        </w:rPr>
        <w:t xml:space="preserve"> farhågor kan det konstateras att reglerna behöver utformas så att de fångar upp de olika transport</w:t>
      </w:r>
      <w:r w:rsidRPr="007A145D">
        <w:rPr>
          <w:rFonts w:ascii="Times New Roman" w:hAnsi="Times New Roman"/>
          <w:sz w:val="20"/>
        </w:rPr>
        <w:softHyphen/>
        <w:t xml:space="preserve">upplägg som förekommer på marknaden. Farhågorna om kontaktsvårigheter torde vara </w:t>
      </w:r>
      <w:r w:rsidRPr="007A145D">
        <w:rPr>
          <w:rFonts w:ascii="Times New Roman" w:hAnsi="Times New Roman"/>
          <w:sz w:val="20"/>
        </w:rPr>
        <w:lastRenderedPageBreak/>
        <w:t>överdrivna. Kontakter måste ändå upprättas i samband med att beställningar läggs och accepteras.</w:t>
      </w:r>
    </w:p>
    <w:p w14:paraId="3F8482F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Enligt utstationeringslagen ska en arbetsgivare som har anmält en utstation</w:t>
      </w:r>
      <w:r w:rsidRPr="007A145D">
        <w:rPr>
          <w:rFonts w:ascii="Times New Roman" w:hAnsi="Times New Roman"/>
          <w:sz w:val="20"/>
        </w:rPr>
        <w:softHyphen/>
        <w:t>ering också omgående anmäla om förändringar sker i verksam</w:t>
      </w:r>
      <w:r w:rsidRPr="007A145D">
        <w:rPr>
          <w:rFonts w:ascii="Times New Roman" w:hAnsi="Times New Roman"/>
          <w:sz w:val="20"/>
        </w:rPr>
        <w:softHyphen/>
        <w:t>heten på ett sätt som har betydelse för de uppgifter som anmälts. Även i fråga om utstationeringsdeklarationer bör det införas ett motsvar</w:t>
      </w:r>
      <w:r w:rsidRPr="007A145D">
        <w:rPr>
          <w:rFonts w:ascii="Times New Roman" w:hAnsi="Times New Roman"/>
          <w:sz w:val="20"/>
        </w:rPr>
        <w:softHyphen/>
        <w:t xml:space="preserve">ande krav (jfr artikel 1.12 i direktivet). </w:t>
      </w:r>
    </w:p>
    <w:p w14:paraId="59A1CF71"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Mottagare av utstationeringsdeklarationer</w:t>
      </w:r>
    </w:p>
    <w:p w14:paraId="2FA01059"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I Arbetsmiljöverkets nuvarande uppdrag ingår att stå som mottagare av anmälningar om utstationering. Skillnaderna mellan den gällande ordning</w:t>
      </w:r>
      <w:r w:rsidRPr="007A145D">
        <w:rPr>
          <w:rFonts w:ascii="Times New Roman" w:hAnsi="Times New Roman"/>
          <w:sz w:val="20"/>
        </w:rPr>
        <w:softHyphen/>
        <w:t>en för anmälningar om utstationering och den som ska gälla för utstatio</w:t>
      </w:r>
      <w:r w:rsidRPr="007A145D">
        <w:rPr>
          <w:rFonts w:ascii="Times New Roman" w:hAnsi="Times New Roman"/>
          <w:sz w:val="20"/>
        </w:rPr>
        <w:softHyphen/>
        <w:t>nerings</w:t>
      </w:r>
      <w:r w:rsidRPr="007A145D">
        <w:rPr>
          <w:rFonts w:ascii="Times New Roman" w:hAnsi="Times New Roman"/>
          <w:sz w:val="20"/>
        </w:rPr>
        <w:softHyphen/>
        <w:t>deklarationen är i realiteten små. Den viktigaste skillnaden består i på vilket sätt en anmälan respektive en deklaration ska lämnas in. För att minska vägtransportföretagens administrativa börda föreskriver direktivet om utstationering av förare att en utstationeringsdeklaration ska lämnas in via informationssystemet för den inre marknaden (IMI). IMI är ett kommunikationsverktyg för administrativt samarbete mellan behöriga myndigheter i medlemsstaterna. För att underlätta för såväl vägtransport</w:t>
      </w:r>
      <w:r w:rsidRPr="007A145D">
        <w:rPr>
          <w:rFonts w:ascii="Times New Roman" w:hAnsi="Times New Roman"/>
          <w:sz w:val="20"/>
        </w:rPr>
        <w:softHyphen/>
        <w:t>företagen som myndigheterna har Europeiska kommissionen utvecklat en teknisk lösning som gör det möjligt för företagen att skicka in utstatio</w:t>
      </w:r>
      <w:r w:rsidRPr="007A145D">
        <w:rPr>
          <w:rFonts w:ascii="Times New Roman" w:hAnsi="Times New Roman"/>
          <w:sz w:val="20"/>
        </w:rPr>
        <w:softHyphen/>
        <w:t xml:space="preserve">neringsdeklarationen genom användning av ett flerspråkigt gränssnitt kopplat till IMI. </w:t>
      </w:r>
    </w:p>
    <w:p w14:paraId="2A9FE83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Arbetsmiljöverket är förbindelsekontor för utstationeringsfrågor och tillhandahåller information om arbets- och anställningsvillkor som kan bli tillämpliga vid utstationering till Sverige. I det ingår att hjälpa till med information om kontaktfunktioner hos arbetstagar- och arbetsgivar</w:t>
      </w:r>
      <w:r w:rsidRPr="007A145D">
        <w:rPr>
          <w:rFonts w:ascii="Times New Roman" w:hAnsi="Times New Roman"/>
          <w:sz w:val="20"/>
        </w:rPr>
        <w:softHyphen/>
        <w:t>organi</w:t>
      </w:r>
      <w:r w:rsidRPr="007A145D">
        <w:rPr>
          <w:rFonts w:ascii="Times New Roman" w:hAnsi="Times New Roman"/>
          <w:sz w:val="20"/>
        </w:rPr>
        <w:softHyphen/>
        <w:t>sationer samt information om relevanta kollektivavtalsvillkor. Detta gäller även i fråga om de särskilda reglerna för utstationering av förare (se avsnitt 6.4). Mot den bakgrunden och att myndigheten är mottagare av anmäl</w:t>
      </w:r>
      <w:r w:rsidRPr="007A145D">
        <w:rPr>
          <w:rFonts w:ascii="Times New Roman" w:hAnsi="Times New Roman"/>
          <w:sz w:val="20"/>
        </w:rPr>
        <w:softHyphen/>
        <w:t xml:space="preserve">ningar om utstationering är det lämpligt att Arbetsmiljöverket blir mottagare av utstationeringsdeklarationer. </w:t>
      </w:r>
    </w:p>
    <w:p w14:paraId="539B930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Deklarationerna kommer att innehålla personuppgifter i form av grund</w:t>
      </w:r>
      <w:r w:rsidRPr="007A145D">
        <w:rPr>
          <w:rFonts w:ascii="Times New Roman" w:hAnsi="Times New Roman"/>
          <w:sz w:val="20"/>
        </w:rPr>
        <w:softHyphen/>
        <w:t>läggande uppgifter om förarens identitet och kontaktuppgifter till den trafikansvarige eller annan kontaktperson för företaget. Det innebär att deklarationerna alltså i huvudsak kommer att innehålla samma uppgifter som den anmälan om utstationering som enligt dagens regler ska ges in till Arbetsmiljö</w:t>
      </w:r>
      <w:r w:rsidRPr="007A145D">
        <w:rPr>
          <w:rFonts w:ascii="Times New Roman" w:hAnsi="Times New Roman"/>
          <w:sz w:val="20"/>
        </w:rPr>
        <w:softHyphen/>
        <w:t>verket. En bedömning måste dock göras om den nu aktuella personuppgiftsbehandlingen är förenlig med Europaparlamentets och rådets förordning (EU) 2016/679 av den 27 april 2016 om skydd för fysiska personer med avseende på behandling av personuppgifter och om det fria flödet av sådana uppgifter och om upphävande av direktiv 95/46/EG (allmän dataskyddsförordning), i det följande benämnd EU:s dataskyddsförordning. När det gäller den rättsliga grunden för person</w:t>
      </w:r>
      <w:r w:rsidRPr="007A145D">
        <w:rPr>
          <w:rFonts w:ascii="Times New Roman" w:hAnsi="Times New Roman"/>
          <w:sz w:val="20"/>
        </w:rPr>
        <w:softHyphen/>
        <w:t>uppgiftsbehandlingen kan det konstateras att skyldigheten för arbets</w:t>
      </w:r>
      <w:r w:rsidRPr="007A145D">
        <w:rPr>
          <w:rFonts w:ascii="Times New Roman" w:hAnsi="Times New Roman"/>
          <w:sz w:val="20"/>
        </w:rPr>
        <w:softHyphen/>
        <w:t>givaren att ge in deklarationen utgör en rättslig förpliktelse enligt artikel 6.1 c i EU:s dataskyddsförordning och skyldigheten blir, om de nu aktuella förslagen antas, fastställd i nationell rätt i enlighet med artikel 6.3 i förordningen. Arbetsmiljöverket ansvarar bl.a. för frågor om arbetsmiljö och utstationering och utövar tillsyn över att arbetsmiljö</w:t>
      </w:r>
      <w:r w:rsidRPr="007A145D">
        <w:rPr>
          <w:rFonts w:ascii="Times New Roman" w:hAnsi="Times New Roman"/>
          <w:sz w:val="20"/>
        </w:rPr>
        <w:softHyphen/>
        <w:t xml:space="preserve">lagstiftningen </w:t>
      </w:r>
      <w:r w:rsidRPr="007A145D">
        <w:rPr>
          <w:rFonts w:ascii="Times New Roman" w:hAnsi="Times New Roman"/>
          <w:sz w:val="20"/>
        </w:rPr>
        <w:lastRenderedPageBreak/>
        <w:t xml:space="preserve">följs (se bl.a. </w:t>
      </w:r>
      <w:bookmarkStart w:id="133" w:name="_Hlk93661822"/>
      <w:r w:rsidRPr="007A145D">
        <w:rPr>
          <w:rFonts w:ascii="Times New Roman" w:hAnsi="Times New Roman"/>
          <w:sz w:val="20"/>
        </w:rPr>
        <w:t>förordningen [2007:913] med instruktion för Arbetsmiljö</w:t>
      </w:r>
      <w:r w:rsidRPr="007A145D">
        <w:rPr>
          <w:rFonts w:ascii="Times New Roman" w:hAnsi="Times New Roman"/>
          <w:sz w:val="20"/>
        </w:rPr>
        <w:softHyphen/>
        <w:t>verket</w:t>
      </w:r>
      <w:bookmarkEnd w:id="133"/>
      <w:r w:rsidRPr="007A145D">
        <w:rPr>
          <w:rFonts w:ascii="Times New Roman" w:hAnsi="Times New Roman"/>
          <w:sz w:val="20"/>
        </w:rPr>
        <w:t>). Uppgifterna från deklarationen används i Arbets</w:t>
      </w:r>
      <w:r w:rsidRPr="007A145D">
        <w:rPr>
          <w:rFonts w:ascii="Times New Roman" w:hAnsi="Times New Roman"/>
          <w:sz w:val="20"/>
        </w:rPr>
        <w:softHyphen/>
        <w:t xml:space="preserve">miljöverkets tillsyn över att arbetsmiljöreglerna följs när det gäller utstationerade arbetstagare. Behandlingen är nödvändig för att utföra en uppgift av allmänt intresse enligt artikel 6.1 e i EU:s dataskyddsförordning och uppgiften är fastställd i nationell rätt. Syftet med deklarationen är att säkerställa att reglerna i utstationeringslagen följs och att skydda de utstationerade arbetstagarna. Intrånget i den personliga integriteten som behandlingen av uppgifterna i deklarationen innebär bedöms vara begränsat och får anses uppvägas av det berättigade intresse som finns i fråga om att säkerställa att regelverket följs och att arbetsmiljön för utstationerade förare kan kontrolleras. Den personuppgiftsbehandling som aktualiseras i detta avseende får därmed anses vara proportionerlig. </w:t>
      </w:r>
    </w:p>
    <w:p w14:paraId="1264CE69"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Rätt att meddela föreskrifter</w:t>
      </w:r>
    </w:p>
    <w:p w14:paraId="404F5B93"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I likhet med vad som är fallet för en sådan anmälan om utstationering som ska göras enligt de ordinarie utstationeringsreglerna bör bestämmelserna om utstationeringsdeklarationens närmare innehåll placeras på lägre normgivnings</w:t>
      </w:r>
      <w:r w:rsidRPr="007A145D">
        <w:rPr>
          <w:rFonts w:ascii="Times New Roman" w:hAnsi="Times New Roman"/>
          <w:sz w:val="20"/>
        </w:rPr>
        <w:softHyphen/>
        <w:t>nivå än lag. I utstationeringslagen har regeringen bemyn</w:t>
      </w:r>
      <w:r w:rsidRPr="007A145D">
        <w:rPr>
          <w:rFonts w:ascii="Times New Roman" w:hAnsi="Times New Roman"/>
          <w:sz w:val="20"/>
        </w:rPr>
        <w:softHyphen/>
        <w:t>digats att meddela föreskrifter om innehållet i en anmälan om utstation</w:t>
      </w:r>
      <w:r w:rsidRPr="007A145D">
        <w:rPr>
          <w:rFonts w:ascii="Times New Roman" w:hAnsi="Times New Roman"/>
          <w:sz w:val="20"/>
        </w:rPr>
        <w:softHyphen/>
        <w:t>ering. Ett motsvarande bemyndigande för regeringen att meddela före</w:t>
      </w:r>
      <w:r w:rsidRPr="007A145D">
        <w:rPr>
          <w:rFonts w:ascii="Times New Roman" w:hAnsi="Times New Roman"/>
          <w:sz w:val="20"/>
        </w:rPr>
        <w:softHyphen/>
        <w:t>skrifter om utstationerings</w:t>
      </w:r>
      <w:r w:rsidRPr="007A145D">
        <w:rPr>
          <w:rFonts w:ascii="Times New Roman" w:hAnsi="Times New Roman"/>
          <w:sz w:val="20"/>
        </w:rPr>
        <w:softHyphen/>
        <w:t xml:space="preserve">deklarationer bör därför införas. </w:t>
      </w:r>
    </w:p>
    <w:p w14:paraId="3F78F08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Utstationerings</w:t>
      </w:r>
      <w:r w:rsidRPr="007A145D">
        <w:rPr>
          <w:rFonts w:ascii="Times New Roman" w:hAnsi="Times New Roman"/>
          <w:sz w:val="20"/>
        </w:rPr>
        <w:softHyphen/>
        <w:t>deklarationen ska alltså lämnas genom det offentliga gränssnitt som är anslutet till IMI. För det fall gränssnittet för IMI inte tillåter inmatning av särskilda uppgifter för en arbetsgivare som inte också är transportföretaget, kommer arbetsgivaren att vara hänvisad till att lämna utstationeringsdeklarationen direkt till Arbets</w:t>
      </w:r>
      <w:r w:rsidRPr="007A145D">
        <w:rPr>
          <w:rFonts w:ascii="Times New Roman" w:hAnsi="Times New Roman"/>
          <w:sz w:val="20"/>
        </w:rPr>
        <w:softHyphen/>
        <w:t>miljöverket. Bestämmelser om på vilket sätt sådana deklarationer ska ges in och ändrade uppgifter anmälas bör kunna föreskrivas på lägre normgivningsnivå än lag eller förordning. Tillfälliga tekniska problem kan medföra liknande behov. Regeringen eller den myn</w:t>
      </w:r>
      <w:r w:rsidRPr="007A145D">
        <w:rPr>
          <w:rFonts w:ascii="Times New Roman" w:hAnsi="Times New Roman"/>
          <w:sz w:val="20"/>
        </w:rPr>
        <w:softHyphen/>
        <w:t>dighet som regeringen bestämmer bör därför bemyndigas att meddela sådana föreskrifter.</w:t>
      </w:r>
    </w:p>
    <w:p w14:paraId="1DB0CBAE" w14:textId="77777777" w:rsidR="007A145D" w:rsidRPr="007A145D" w:rsidRDefault="00AB59E6" w:rsidP="00A459F2">
      <w:pPr>
        <w:pStyle w:val="Rubrik3"/>
      </w:pPr>
      <w:bookmarkStart w:id="134" w:name="_Toc95126258"/>
      <w:bookmarkStart w:id="135" w:name="_Toc98160720"/>
      <w:r w:rsidRPr="007A145D">
        <w:t>Skyldighet att ge in dokumentation efter en utstationering</w:t>
      </w:r>
      <w:bookmarkEnd w:id="134"/>
      <w:bookmarkEnd w:id="135"/>
    </w:p>
    <w:p w14:paraId="22829B1E"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bCs/>
          <w:sz w:val="20"/>
        </w:rPr>
        <w:t xml:space="preserve">Regeringens förslag: </w:t>
      </w:r>
      <w:r w:rsidRPr="007A145D">
        <w:rPr>
          <w:rFonts w:ascii="Times New Roman" w:hAnsi="Times New Roman"/>
          <w:sz w:val="20"/>
        </w:rPr>
        <w:t>En arbetsgivare som ska ge in en utstatio</w:t>
      </w:r>
      <w:r w:rsidRPr="007A145D">
        <w:rPr>
          <w:rFonts w:ascii="Times New Roman" w:hAnsi="Times New Roman"/>
          <w:sz w:val="20"/>
        </w:rPr>
        <w:softHyphen/>
        <w:t>neringsdeklaration ska efter utstationeringsperioden på begäran av Arbetsmiljöverket lämna in kopior av anställningsavtal, lönespeci</w:t>
      </w:r>
      <w:r w:rsidRPr="007A145D">
        <w:rPr>
          <w:rFonts w:ascii="Times New Roman" w:hAnsi="Times New Roman"/>
          <w:sz w:val="20"/>
        </w:rPr>
        <w:softHyphen/>
        <w:t>fikationer, tidrapporter och intyg över gjorda löneutbetalningar samt bevis om utförda transporter och färd</w:t>
      </w:r>
      <w:r w:rsidRPr="007A145D">
        <w:rPr>
          <w:rFonts w:ascii="Times New Roman" w:hAnsi="Times New Roman"/>
          <w:sz w:val="20"/>
        </w:rPr>
        <w:softHyphen/>
        <w:t>skrivardata. Skyldigheten ska fullgöras inom åtta veckor från det att begäran framställdes.</w:t>
      </w:r>
    </w:p>
    <w:p w14:paraId="07859DA0"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 xml:space="preserve">Regeringen eller den myndighet som regeringen bestämmer ska få meddela ytterligare föreskrifter om inlämning och uppdatering av dokumentation. </w:t>
      </w:r>
    </w:p>
    <w:p w14:paraId="2BFCC0CB"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1A7CF20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förslag </w:t>
      </w:r>
      <w:r w:rsidRPr="007A145D">
        <w:rPr>
          <w:rFonts w:ascii="Times New Roman" w:hAnsi="Times New Roman"/>
          <w:bCs/>
          <w:sz w:val="20"/>
        </w:rPr>
        <w:t>ö</w:t>
      </w:r>
      <w:r w:rsidRPr="007A145D">
        <w:rPr>
          <w:rFonts w:ascii="Times New Roman" w:hAnsi="Times New Roman"/>
          <w:sz w:val="20"/>
        </w:rPr>
        <w:t xml:space="preserve">verensstämmer med regeringens. </w:t>
      </w:r>
    </w:p>
    <w:p w14:paraId="465DDEE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Remissinstanserna:</w:t>
      </w:r>
      <w:r w:rsidRPr="007A145D">
        <w:rPr>
          <w:rFonts w:ascii="Times New Roman" w:hAnsi="Times New Roman"/>
          <w:sz w:val="20"/>
        </w:rPr>
        <w:t xml:space="preserve"> </w:t>
      </w:r>
      <w:r w:rsidRPr="007A145D">
        <w:rPr>
          <w:rFonts w:ascii="Times New Roman" w:hAnsi="Times New Roman"/>
          <w:i/>
          <w:iCs/>
          <w:sz w:val="20"/>
        </w:rPr>
        <w:t>Svenska Transportarbetareförbundet</w:t>
      </w:r>
      <w:r w:rsidRPr="007A145D">
        <w:rPr>
          <w:rFonts w:ascii="Times New Roman" w:hAnsi="Times New Roman"/>
          <w:sz w:val="20"/>
        </w:rPr>
        <w:t xml:space="preserve">, </w:t>
      </w:r>
      <w:r w:rsidRPr="007A145D">
        <w:rPr>
          <w:rFonts w:ascii="Times New Roman" w:hAnsi="Times New Roman"/>
          <w:i/>
          <w:iCs/>
          <w:sz w:val="20"/>
        </w:rPr>
        <w:t>Seko</w:t>
      </w:r>
      <w:r w:rsidRPr="007A145D">
        <w:rPr>
          <w:rFonts w:ascii="Times New Roman" w:hAnsi="Times New Roman"/>
          <w:sz w:val="20"/>
        </w:rPr>
        <w:t xml:space="preserve"> och </w:t>
      </w:r>
      <w:r w:rsidRPr="007A145D">
        <w:rPr>
          <w:rFonts w:ascii="Times New Roman" w:hAnsi="Times New Roman"/>
          <w:i/>
          <w:iCs/>
          <w:sz w:val="20"/>
        </w:rPr>
        <w:t>Kommunal</w:t>
      </w:r>
      <w:r w:rsidRPr="007A145D">
        <w:rPr>
          <w:rFonts w:ascii="Times New Roman" w:hAnsi="Times New Roman"/>
          <w:sz w:val="20"/>
        </w:rPr>
        <w:t xml:space="preserve"> efterlyser en reglering av utstationeringsperiodens upphör</w:t>
      </w:r>
      <w:r w:rsidRPr="007A145D">
        <w:rPr>
          <w:rFonts w:ascii="Times New Roman" w:hAnsi="Times New Roman"/>
          <w:sz w:val="20"/>
        </w:rPr>
        <w:softHyphen/>
        <w:t xml:space="preserve">ande. Eftersom dokumentationen kan krävas först efter periodens slut kan </w:t>
      </w:r>
      <w:r w:rsidRPr="007A145D">
        <w:rPr>
          <w:rFonts w:ascii="Times New Roman" w:hAnsi="Times New Roman"/>
          <w:sz w:val="20"/>
        </w:rPr>
        <w:lastRenderedPageBreak/>
        <w:t xml:space="preserve">det gå mycket lång tid, ibland till och med år, innan de kan begäras, vilket motverkar regelns syfte. Exempelvis kan vissa krav på ersättningar preskriberas. </w:t>
      </w:r>
      <w:r w:rsidRPr="007A145D">
        <w:rPr>
          <w:rFonts w:ascii="Times New Roman" w:hAnsi="Times New Roman"/>
          <w:i/>
          <w:iCs/>
          <w:sz w:val="20"/>
        </w:rPr>
        <w:t>Sveriges advokatsamfund</w:t>
      </w:r>
      <w:r w:rsidRPr="007A145D">
        <w:rPr>
          <w:rFonts w:ascii="Times New Roman" w:hAnsi="Times New Roman"/>
          <w:sz w:val="20"/>
        </w:rPr>
        <w:t xml:space="preserve"> ifrågasätter nödvän</w:t>
      </w:r>
      <w:r w:rsidRPr="007A145D">
        <w:rPr>
          <w:rFonts w:ascii="Times New Roman" w:hAnsi="Times New Roman"/>
          <w:sz w:val="20"/>
        </w:rPr>
        <w:softHyphen/>
        <w:t xml:space="preserve">digheten av och proportionaliteten i personuppgiftsbehandlingen.  </w:t>
      </w:r>
    </w:p>
    <w:p w14:paraId="1A3DB83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7A145D">
        <w:rPr>
          <w:rFonts w:ascii="Times New Roman" w:hAnsi="Times New Roman"/>
          <w:b/>
          <w:bCs/>
          <w:sz w:val="20"/>
        </w:rPr>
        <w:t xml:space="preserve">Skälen för regeringens förslag: </w:t>
      </w:r>
      <w:r w:rsidRPr="007A145D">
        <w:rPr>
          <w:rFonts w:ascii="Times New Roman" w:hAnsi="Times New Roman"/>
          <w:sz w:val="20"/>
        </w:rPr>
        <w:t>En arbetsgivare som är bunden av ett kollektiv</w:t>
      </w:r>
      <w:r w:rsidRPr="007A145D">
        <w:rPr>
          <w:rFonts w:ascii="Times New Roman" w:hAnsi="Times New Roman"/>
          <w:sz w:val="20"/>
        </w:rPr>
        <w:softHyphen/>
        <w:t>avtal med en svensk arbetstagarorganisation ska enligt 22 § utstationerings</w:t>
      </w:r>
      <w:r w:rsidRPr="007A145D">
        <w:rPr>
          <w:rFonts w:ascii="Times New Roman" w:hAnsi="Times New Roman"/>
          <w:sz w:val="20"/>
        </w:rPr>
        <w:softHyphen/>
        <w:t xml:space="preserve">lagen på begäran av organisationen tillhandahålla viss information. Informationen avser </w:t>
      </w:r>
      <w:r w:rsidRPr="007A145D">
        <w:rPr>
          <w:rFonts w:ascii="Times New Roman" w:hAnsi="Times New Roman"/>
          <w:sz w:val="20"/>
          <w:lang w:eastAsia="sv-SE"/>
        </w:rPr>
        <w:t>handlingar i form av anställnings</w:t>
      </w:r>
      <w:r w:rsidRPr="007A145D">
        <w:rPr>
          <w:rFonts w:ascii="Times New Roman" w:hAnsi="Times New Roman"/>
          <w:sz w:val="20"/>
          <w:lang w:eastAsia="sv-SE"/>
        </w:rPr>
        <w:softHyphen/>
        <w:t>avtal, lönespecifikationer, tidrapporter och intyg över gjorda löneut</w:t>
      </w:r>
      <w:r w:rsidRPr="007A145D">
        <w:rPr>
          <w:rFonts w:ascii="Times New Roman" w:hAnsi="Times New Roman"/>
          <w:sz w:val="20"/>
          <w:lang w:eastAsia="sv-SE"/>
        </w:rPr>
        <w:softHyphen/>
        <w:t xml:space="preserve">betalningar samt en översättning av handlingarna till svenska eller engelska, om handlingarna är skrivna på något annat språk. </w:t>
      </w:r>
    </w:p>
    <w:p w14:paraId="4CCFC29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7A145D">
        <w:rPr>
          <w:rFonts w:ascii="Times New Roman" w:hAnsi="Times New Roman"/>
          <w:sz w:val="20"/>
          <w:lang w:eastAsia="sv-SE"/>
        </w:rPr>
        <w:t>Det finns ingen motsvarighet till detta i de krav som medlems</w:t>
      </w:r>
      <w:r w:rsidRPr="007A145D">
        <w:rPr>
          <w:rFonts w:ascii="Times New Roman" w:hAnsi="Times New Roman"/>
          <w:sz w:val="20"/>
          <w:lang w:eastAsia="sv-SE"/>
        </w:rPr>
        <w:softHyphen/>
        <w:t>staterna får ställa enligt direktivet om utstationering av förare. Däremot får med</w:t>
      </w:r>
      <w:r w:rsidRPr="007A145D">
        <w:rPr>
          <w:rFonts w:ascii="Times New Roman" w:hAnsi="Times New Roman"/>
          <w:sz w:val="20"/>
          <w:lang w:eastAsia="sv-SE"/>
        </w:rPr>
        <w:softHyphen/>
        <w:t>lemsstaterna kräva att transportföretaget på begäran av en behörig myndig</w:t>
      </w:r>
      <w:r w:rsidRPr="007A145D">
        <w:rPr>
          <w:rFonts w:ascii="Times New Roman" w:hAnsi="Times New Roman"/>
          <w:sz w:val="20"/>
          <w:lang w:eastAsia="sv-SE"/>
        </w:rPr>
        <w:softHyphen/>
        <w:t>het i värdmedlemsstaten ska lämna in viss dokumentation efter en utstatio</w:t>
      </w:r>
      <w:r w:rsidRPr="007A145D">
        <w:rPr>
          <w:rFonts w:ascii="Times New Roman" w:hAnsi="Times New Roman"/>
          <w:sz w:val="20"/>
          <w:lang w:eastAsia="sv-SE"/>
        </w:rPr>
        <w:softHyphen/>
        <w:t>neringsperiod (artikel 1.11 c). Direktivet förutsätter alltså att doku</w:t>
      </w:r>
      <w:r w:rsidRPr="007A145D">
        <w:rPr>
          <w:rFonts w:ascii="Times New Roman" w:hAnsi="Times New Roman"/>
          <w:sz w:val="20"/>
          <w:lang w:eastAsia="sv-SE"/>
        </w:rPr>
        <w:softHyphen/>
        <w:t>mentationen lämnas in till en myndighet. Därefter kan uppgifter komma att lämnas vidare till arbetsmarknadens parter (se artikel 1.13). Det kan avse kopior av de hand</w:t>
      </w:r>
      <w:r w:rsidRPr="007A145D">
        <w:rPr>
          <w:rFonts w:ascii="Times New Roman" w:hAnsi="Times New Roman"/>
          <w:sz w:val="20"/>
          <w:lang w:eastAsia="sv-SE"/>
        </w:rPr>
        <w:softHyphen/>
        <w:t>lingar som kan krävas vid en vägkontroll, dvs. bevis om vilka slag av transporter en förare utfört och färdskrivardata. Men medlemsstaten kan också kräva att dokumentation om lön, anställnings</w:t>
      </w:r>
      <w:r w:rsidRPr="007A145D">
        <w:rPr>
          <w:rFonts w:ascii="Times New Roman" w:hAnsi="Times New Roman"/>
          <w:sz w:val="20"/>
          <w:lang w:eastAsia="sv-SE"/>
        </w:rPr>
        <w:softHyphen/>
        <w:t>avtal eller likvärdig handling, tidrapporter och betalningsbevis lämnas in. Denna dokumenta</w:t>
      </w:r>
      <w:r w:rsidRPr="007A145D">
        <w:rPr>
          <w:rFonts w:ascii="Times New Roman" w:hAnsi="Times New Roman"/>
          <w:sz w:val="20"/>
          <w:lang w:eastAsia="sv-SE"/>
        </w:rPr>
        <w:softHyphen/>
        <w:t>tion motsvarar i stort sett de handlingar som ska lämnas enligt utstatio</w:t>
      </w:r>
      <w:r w:rsidRPr="007A145D">
        <w:rPr>
          <w:rFonts w:ascii="Times New Roman" w:hAnsi="Times New Roman"/>
          <w:sz w:val="20"/>
          <w:lang w:eastAsia="sv-SE"/>
        </w:rPr>
        <w:softHyphen/>
        <w:t xml:space="preserve">neringslagens ordinarie regler. </w:t>
      </w:r>
    </w:p>
    <w:p w14:paraId="5969A4D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lang w:eastAsia="sv-SE"/>
        </w:rPr>
        <w:t>De nu aktuella uppgifterna kan behövas både för att bedöma om en utstationering har ägt rum, och om en sanktionsavgift ska påföras, och för att kontrollera att en arbetsgivare tillämpat de villkor som en utstationerad förare har rätt till. Uppgifterna kan därför behövas såväl hos handläggande myndigheter som hos arbetstagar</w:t>
      </w:r>
      <w:r w:rsidRPr="007A145D">
        <w:rPr>
          <w:rFonts w:ascii="Times New Roman" w:hAnsi="Times New Roman"/>
          <w:sz w:val="20"/>
          <w:lang w:eastAsia="sv-SE"/>
        </w:rPr>
        <w:softHyphen/>
        <w:t>organisa</w:t>
      </w:r>
      <w:r w:rsidRPr="007A145D">
        <w:rPr>
          <w:rFonts w:ascii="Times New Roman" w:hAnsi="Times New Roman"/>
          <w:sz w:val="20"/>
          <w:lang w:eastAsia="sv-SE"/>
        </w:rPr>
        <w:softHyphen/>
        <w:t>tionerna. Det bör därför införas en skyldighet för arbetsgivaren att efter utstationeringsperioden på begäran tillhandahålla den dokumentation som anges ovan. Arbetsmiljö</w:t>
      </w:r>
      <w:r w:rsidRPr="007A145D">
        <w:rPr>
          <w:rFonts w:ascii="Times New Roman" w:hAnsi="Times New Roman"/>
          <w:sz w:val="20"/>
          <w:lang w:eastAsia="sv-SE"/>
        </w:rPr>
        <w:softHyphen/>
        <w:t xml:space="preserve">verket är förbindelsekontor och tar emot utstationeringsdeklarationer och bör därmed vara den myndighet som vid behov framställer begäran till arbetsgivaren att ge in den aktuella dokumentationen. </w:t>
      </w:r>
      <w:r w:rsidRPr="007A145D" w:rsidDel="00E9093C">
        <w:rPr>
          <w:rFonts w:ascii="Times New Roman" w:hAnsi="Times New Roman"/>
          <w:sz w:val="20"/>
          <w:lang w:eastAsia="sv-SE"/>
        </w:rPr>
        <w:t xml:space="preserve">Arbetsmiljöverket </w:t>
      </w:r>
      <w:r w:rsidRPr="007A145D">
        <w:rPr>
          <w:rFonts w:ascii="Times New Roman" w:hAnsi="Times New Roman"/>
          <w:sz w:val="20"/>
          <w:lang w:eastAsia="sv-SE"/>
        </w:rPr>
        <w:t xml:space="preserve">kan ges i uppgift </w:t>
      </w:r>
      <w:r w:rsidRPr="007A145D" w:rsidDel="00E9093C">
        <w:rPr>
          <w:rFonts w:ascii="Times New Roman" w:hAnsi="Times New Roman"/>
          <w:sz w:val="20"/>
          <w:lang w:eastAsia="sv-SE"/>
        </w:rPr>
        <w:t>skicka en sådan begäran till arbetsgivaren om en arbetstagarorganisation begär att få ta del av dokumentationen i fråga.</w:t>
      </w:r>
      <w:r w:rsidRPr="007A145D">
        <w:rPr>
          <w:rFonts w:ascii="Times New Roman" w:hAnsi="Times New Roman"/>
          <w:sz w:val="20"/>
          <w:lang w:eastAsia="sv-SE"/>
        </w:rPr>
        <w:t xml:space="preserve"> </w:t>
      </w:r>
      <w:r w:rsidRPr="007A145D">
        <w:rPr>
          <w:rFonts w:ascii="Times New Roman" w:hAnsi="Times New Roman"/>
          <w:sz w:val="20"/>
        </w:rPr>
        <w:t>Någon möjlighet att kräva att arbetsgivaren ska tillhandahålla över</w:t>
      </w:r>
      <w:r w:rsidRPr="007A145D">
        <w:rPr>
          <w:rFonts w:ascii="Times New Roman" w:hAnsi="Times New Roman"/>
          <w:sz w:val="20"/>
        </w:rPr>
        <w:softHyphen/>
        <w:t>sättningar av de aktuella handlingarna finns dock inte.</w:t>
      </w:r>
    </w:p>
    <w:p w14:paraId="44E6124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Svenska Transportarbetareförbundet</w:t>
      </w:r>
      <w:r w:rsidRPr="007A145D">
        <w:rPr>
          <w:rFonts w:ascii="Times New Roman" w:hAnsi="Times New Roman"/>
          <w:sz w:val="20"/>
        </w:rPr>
        <w:t xml:space="preserve">, </w:t>
      </w:r>
      <w:r w:rsidRPr="007A145D">
        <w:rPr>
          <w:rFonts w:ascii="Times New Roman" w:hAnsi="Times New Roman"/>
          <w:i/>
          <w:iCs/>
          <w:sz w:val="20"/>
        </w:rPr>
        <w:t>Seko</w:t>
      </w:r>
      <w:r w:rsidRPr="007A145D">
        <w:rPr>
          <w:rFonts w:ascii="Times New Roman" w:hAnsi="Times New Roman"/>
          <w:sz w:val="20"/>
        </w:rPr>
        <w:t xml:space="preserve"> och </w:t>
      </w:r>
      <w:r w:rsidRPr="007A145D">
        <w:rPr>
          <w:rFonts w:ascii="Times New Roman" w:hAnsi="Times New Roman"/>
          <w:i/>
          <w:iCs/>
          <w:sz w:val="20"/>
        </w:rPr>
        <w:t>Kommunal</w:t>
      </w:r>
      <w:r w:rsidRPr="007A145D">
        <w:rPr>
          <w:rFonts w:ascii="Times New Roman" w:hAnsi="Times New Roman"/>
          <w:sz w:val="20"/>
        </w:rPr>
        <w:t xml:space="preserve"> efterlyser en reglering av utstationeringsperiodens upphörande eller tidigarelagd doku</w:t>
      </w:r>
      <w:r w:rsidRPr="007A145D">
        <w:rPr>
          <w:rFonts w:ascii="Times New Roman" w:hAnsi="Times New Roman"/>
          <w:sz w:val="20"/>
        </w:rPr>
        <w:softHyphen/>
        <w:t>mentationsskyldighet. Det kan dock konstateras att direktivet om utsta</w:t>
      </w:r>
      <w:r w:rsidRPr="007A145D">
        <w:rPr>
          <w:rFonts w:ascii="Times New Roman" w:hAnsi="Times New Roman"/>
          <w:sz w:val="20"/>
        </w:rPr>
        <w:softHyphen/>
        <w:t>tionering av förare saknar sådana regler om tidigarelagd dokumen</w:t>
      </w:r>
      <w:r w:rsidRPr="007A145D">
        <w:rPr>
          <w:rFonts w:ascii="Times New Roman" w:hAnsi="Times New Roman"/>
          <w:sz w:val="20"/>
        </w:rPr>
        <w:softHyphen/>
        <w:t>tations</w:t>
      </w:r>
      <w:r w:rsidRPr="007A145D">
        <w:rPr>
          <w:rFonts w:ascii="Times New Roman" w:hAnsi="Times New Roman"/>
          <w:sz w:val="20"/>
        </w:rPr>
        <w:softHyphen/>
        <w:t xml:space="preserve">skyldighet. </w:t>
      </w:r>
    </w:p>
    <w:p w14:paraId="49588B9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36" w:name="_Hlk93656081"/>
      <w:r w:rsidRPr="007A145D">
        <w:rPr>
          <w:rFonts w:ascii="Times New Roman" w:hAnsi="Times New Roman"/>
          <w:sz w:val="20"/>
        </w:rPr>
        <w:t>Den dokumentation som arbetsgivaren ska vara skyldig att lämna in kommer att innehålla personuppgifter. Det rör sig om uppgifter om föraren, dennes lön och andra villkor samt under vilka perioder föraren befunnit sig i Sverige och vilka transporter som då har utförts. Regeringen har tidigare bedömt att skyldig</w:t>
      </w:r>
      <w:r w:rsidRPr="007A145D">
        <w:rPr>
          <w:rFonts w:ascii="Times New Roman" w:hAnsi="Times New Roman"/>
          <w:sz w:val="20"/>
        </w:rPr>
        <w:softHyphen/>
        <w:t>heten i 22 § utstationeringslagen för en arbetsgivare att till</w:t>
      </w:r>
      <w:r w:rsidRPr="007A145D">
        <w:rPr>
          <w:rFonts w:ascii="Times New Roman" w:hAnsi="Times New Roman"/>
          <w:sz w:val="20"/>
        </w:rPr>
        <w:softHyphen/>
        <w:t>handahålla handlingar med liknande innehåll är förenlig med dataskydds</w:t>
      </w:r>
      <w:r w:rsidRPr="007A145D">
        <w:rPr>
          <w:rFonts w:ascii="Times New Roman" w:hAnsi="Times New Roman"/>
          <w:sz w:val="20"/>
        </w:rPr>
        <w:softHyphen/>
        <w:t>regler</w:t>
      </w:r>
      <w:r w:rsidRPr="007A145D">
        <w:rPr>
          <w:rFonts w:ascii="Times New Roman" w:hAnsi="Times New Roman"/>
          <w:sz w:val="20"/>
        </w:rPr>
        <w:softHyphen/>
        <w:t>ingen, se propositionen Nya utstationeringsregler (prop. 2016/17:107 s. 97 f.) och</w:t>
      </w:r>
      <w:r w:rsidRPr="007A145D">
        <w:t xml:space="preserve"> </w:t>
      </w:r>
      <w:r w:rsidRPr="007A145D">
        <w:rPr>
          <w:rFonts w:ascii="Times New Roman" w:hAnsi="Times New Roman"/>
          <w:sz w:val="20"/>
        </w:rPr>
        <w:t xml:space="preserve">propositionen Mer likabehandling och ett </w:t>
      </w:r>
      <w:r w:rsidRPr="007A145D">
        <w:rPr>
          <w:rFonts w:ascii="Times New Roman" w:hAnsi="Times New Roman"/>
          <w:sz w:val="20"/>
        </w:rPr>
        <w:lastRenderedPageBreak/>
        <w:t xml:space="preserve">stärkt skydd vid utstationering (prop. 2019/20:150 s. 95 f.). I fråga om den rättsliga grunden för den nu aktuella behandlingen </w:t>
      </w:r>
      <w:r w:rsidRPr="007A145D" w:rsidDel="001B1B29">
        <w:rPr>
          <w:rFonts w:ascii="Times New Roman" w:hAnsi="Times New Roman"/>
          <w:sz w:val="20"/>
        </w:rPr>
        <w:t>kan det konstateras att</w:t>
      </w:r>
      <w:r w:rsidRPr="007A145D">
        <w:rPr>
          <w:rFonts w:ascii="Times New Roman" w:hAnsi="Times New Roman"/>
          <w:sz w:val="20"/>
        </w:rPr>
        <w:t xml:space="preserve"> den skyldighet för arbetsgivaren att tillhandahålla dokumentationen </w:t>
      </w:r>
      <w:bookmarkStart w:id="137" w:name="_Hlk93569238"/>
      <w:r w:rsidRPr="007A145D">
        <w:rPr>
          <w:rFonts w:ascii="Times New Roman" w:hAnsi="Times New Roman"/>
          <w:sz w:val="20"/>
        </w:rPr>
        <w:t>som föreslås kommer att utgöra en rättslig förpliktelse enligt artikel 6.1 c i EU:s dataskyddsförordning som fastställs i nationell rätt</w:t>
      </w:r>
      <w:r w:rsidRPr="007A145D">
        <w:t xml:space="preserve"> </w:t>
      </w:r>
      <w:r w:rsidRPr="007A145D">
        <w:rPr>
          <w:rFonts w:ascii="Times New Roman" w:hAnsi="Times New Roman"/>
          <w:sz w:val="20"/>
        </w:rPr>
        <w:t xml:space="preserve">i enlighet med artikel 6.3 i förordningen. </w:t>
      </w:r>
      <w:bookmarkEnd w:id="136"/>
      <w:bookmarkEnd w:id="137"/>
      <w:r w:rsidRPr="007A145D">
        <w:rPr>
          <w:rFonts w:ascii="Times New Roman" w:hAnsi="Times New Roman"/>
          <w:sz w:val="20"/>
        </w:rPr>
        <w:t xml:space="preserve">Arbetsmiljöverket kommer vidare att vara den myndighet som ska ta emot handlingarna, vilket utgör en uppgift av allmänt intresse enligt artikel 6.1 e i EU:s dataskyddsförordning och som genom förslaget fastställs i nationell rätt. </w:t>
      </w:r>
      <w:r w:rsidRPr="007A145D">
        <w:rPr>
          <w:rFonts w:ascii="Times New Roman" w:hAnsi="Times New Roman"/>
          <w:i/>
          <w:iCs/>
          <w:sz w:val="20"/>
        </w:rPr>
        <w:t>Sveriges advokatsamfund</w:t>
      </w:r>
      <w:r w:rsidRPr="007A145D">
        <w:rPr>
          <w:rFonts w:ascii="Times New Roman" w:hAnsi="Times New Roman"/>
          <w:sz w:val="20"/>
        </w:rPr>
        <w:t xml:space="preserve"> ifråga</w:t>
      </w:r>
      <w:r w:rsidRPr="007A145D">
        <w:rPr>
          <w:rFonts w:ascii="Times New Roman" w:hAnsi="Times New Roman"/>
          <w:sz w:val="20"/>
        </w:rPr>
        <w:softHyphen/>
        <w:t>sätter nödvändig</w:t>
      </w:r>
      <w:r w:rsidRPr="007A145D">
        <w:rPr>
          <w:rFonts w:ascii="Times New Roman" w:hAnsi="Times New Roman"/>
          <w:sz w:val="20"/>
        </w:rPr>
        <w:softHyphen/>
        <w:t>heten av och proportionaliteten i behandlingen. Regeringen vill här framhålla att syftet med den aktuella behandlingen är att skydda de utstationerade förarna och i förekommande fall ge arbets</w:t>
      </w:r>
      <w:r w:rsidRPr="007A145D">
        <w:rPr>
          <w:rFonts w:ascii="Times New Roman" w:hAnsi="Times New Roman"/>
          <w:sz w:val="20"/>
        </w:rPr>
        <w:softHyphen/>
        <w:t>tagar</w:t>
      </w:r>
      <w:r w:rsidRPr="007A145D">
        <w:rPr>
          <w:rFonts w:ascii="Times New Roman" w:hAnsi="Times New Roman"/>
          <w:sz w:val="20"/>
        </w:rPr>
        <w:softHyphen/>
        <w:t>organisationerna möjlighet att säkerställa att föraren får avtalsenlig lön och andra villkor. En skyldighet att ge in aktuella handlingar får anses vara nödvändigt för att uppnå detta syfte. Även om den person</w:t>
      </w:r>
      <w:r w:rsidRPr="007A145D">
        <w:rPr>
          <w:rFonts w:ascii="Times New Roman" w:hAnsi="Times New Roman"/>
          <w:sz w:val="20"/>
        </w:rPr>
        <w:softHyphen/>
        <w:t>uppgifts</w:t>
      </w:r>
      <w:r w:rsidRPr="007A145D">
        <w:rPr>
          <w:rFonts w:ascii="Times New Roman" w:hAnsi="Times New Roman"/>
          <w:sz w:val="20"/>
        </w:rPr>
        <w:softHyphen/>
        <w:t xml:space="preserve">behandling som detta innebär i viss utsträckning kan innebära ett intrång i den enskildes integritet </w:t>
      </w:r>
      <w:bookmarkStart w:id="138" w:name="_Hlk93657782"/>
      <w:r w:rsidRPr="007A145D">
        <w:rPr>
          <w:rFonts w:ascii="Times New Roman" w:hAnsi="Times New Roman"/>
          <w:sz w:val="20"/>
        </w:rPr>
        <w:t xml:space="preserve">uppvägs intrånget av det berättigade intresse </w:t>
      </w:r>
      <w:bookmarkEnd w:id="138"/>
      <w:r w:rsidRPr="007A145D">
        <w:rPr>
          <w:rFonts w:ascii="Times New Roman" w:hAnsi="Times New Roman"/>
          <w:sz w:val="20"/>
        </w:rPr>
        <w:t>som finns i fråga om att säkerställa att de rättigheter som följer av utstationer</w:t>
      </w:r>
      <w:r w:rsidRPr="007A145D">
        <w:rPr>
          <w:rFonts w:ascii="Times New Roman" w:hAnsi="Times New Roman"/>
          <w:sz w:val="20"/>
        </w:rPr>
        <w:softHyphen/>
        <w:t>ingsregleringen följs. Den aktuella person</w:t>
      </w:r>
      <w:r w:rsidRPr="007A145D">
        <w:rPr>
          <w:rFonts w:ascii="Times New Roman" w:hAnsi="Times New Roman"/>
          <w:sz w:val="20"/>
        </w:rPr>
        <w:softHyphen/>
        <w:t xml:space="preserve">uppgiftsbehandlingen är därmed proportionerlig. </w:t>
      </w:r>
    </w:p>
    <w:p w14:paraId="64EF9FC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Enligt direktivet ska dokumentationen skickas via det offentliga gränssnitt som är anslutet till IMI senast åtta veckor från dagen för begäran. Regeringen eller den myndighet som regeringen bestämmer bör bemyndigas att meddela ytterligare föreskrifter om inlämning och uppdatering av den dokumentationen.</w:t>
      </w:r>
    </w:p>
    <w:p w14:paraId="57D18E87" w14:textId="77777777" w:rsidR="007A145D" w:rsidRPr="007A145D" w:rsidRDefault="00AB59E6" w:rsidP="00A459F2">
      <w:pPr>
        <w:pStyle w:val="Rubrik3"/>
      </w:pPr>
      <w:bookmarkStart w:id="139" w:name="_Toc66306898"/>
      <w:bookmarkStart w:id="140" w:name="_Toc66349703"/>
      <w:bookmarkStart w:id="141" w:name="_Toc76454358"/>
      <w:bookmarkStart w:id="142" w:name="_Toc77502962"/>
      <w:bookmarkStart w:id="143" w:name="_Toc90892091"/>
      <w:bookmarkStart w:id="144" w:name="_Toc95126259"/>
      <w:bookmarkStart w:id="145" w:name="_Toc98160721"/>
      <w:bookmarkStart w:id="146" w:name="_Toc58431884"/>
      <w:bookmarkEnd w:id="129"/>
      <w:bookmarkEnd w:id="131"/>
      <w:r w:rsidRPr="007A145D">
        <w:t>Skyldighet att tillhandahålla dokumentation vid vägkontroll</w:t>
      </w:r>
      <w:bookmarkEnd w:id="139"/>
      <w:bookmarkEnd w:id="140"/>
      <w:bookmarkEnd w:id="141"/>
      <w:bookmarkEnd w:id="142"/>
      <w:bookmarkEnd w:id="143"/>
      <w:bookmarkEnd w:id="144"/>
      <w:bookmarkEnd w:id="145"/>
    </w:p>
    <w:p w14:paraId="1D55A6D7"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bCs/>
          <w:sz w:val="20"/>
        </w:rPr>
        <w:t xml:space="preserve">Regeringens förslag: </w:t>
      </w:r>
      <w:r w:rsidRPr="007A145D">
        <w:rPr>
          <w:rFonts w:ascii="Times New Roman" w:hAnsi="Times New Roman"/>
          <w:sz w:val="20"/>
        </w:rPr>
        <w:t xml:space="preserve">Ett transportföretag som är etablerat i ett annat land än Sverige och som utför en transport med en utstationerad förare ska säkerställa att föraren för en kontrolltjänsteman vid en vägkontroll på begäran visar upp: </w:t>
      </w:r>
    </w:p>
    <w:p w14:paraId="79EE38C1"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 xml:space="preserve">– en kopia av den inlämnade utstationeringsdeklarationen, </w:t>
      </w:r>
    </w:p>
    <w:p w14:paraId="43043C39"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 xml:space="preserve">– bevis om de transporter som har betydelse för bedömningen av utstationeringsfrågan, och </w:t>
      </w:r>
    </w:p>
    <w:p w14:paraId="14873725"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 färdskrivardata.</w:t>
      </w:r>
    </w:p>
    <w:p w14:paraId="225B3127"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En förare som utför en transport där han eller hon enligt vissa bestämmelser inte anses vara utstationerad ska för en kontrolltjänste</w:t>
      </w:r>
      <w:r w:rsidRPr="007A145D">
        <w:rPr>
          <w:rFonts w:ascii="Times New Roman" w:hAnsi="Times New Roman"/>
          <w:sz w:val="20"/>
        </w:rPr>
        <w:softHyphen/>
        <w:t>man vid en vägkontroll visa upp bevis om transporterna och färd</w:t>
      </w:r>
      <w:r w:rsidRPr="007A145D">
        <w:rPr>
          <w:rFonts w:ascii="Times New Roman" w:hAnsi="Times New Roman"/>
          <w:sz w:val="20"/>
        </w:rPr>
        <w:softHyphen/>
        <w:t xml:space="preserve">skrivardata. </w:t>
      </w:r>
    </w:p>
    <w:p w14:paraId="1F796D2D"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Regeringen eller den myndighet regeringens bestämmer ska få meddela ytterligare föreskrifter om den aktuella dokumentationen.</w:t>
      </w:r>
    </w:p>
    <w:p w14:paraId="105E202E"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06054D7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Promemorians förslag</w:t>
      </w:r>
      <w:bookmarkStart w:id="147" w:name="_Hlk89853175"/>
      <w:r w:rsidRPr="007A145D">
        <w:rPr>
          <w:rFonts w:ascii="Times New Roman" w:hAnsi="Times New Roman"/>
          <w:b/>
          <w:sz w:val="20"/>
        </w:rPr>
        <w:t xml:space="preserve"> </w:t>
      </w:r>
      <w:r w:rsidRPr="007A145D">
        <w:rPr>
          <w:rFonts w:ascii="Times New Roman" w:hAnsi="Times New Roman"/>
          <w:bCs/>
          <w:sz w:val="20"/>
        </w:rPr>
        <w:t>ö</w:t>
      </w:r>
      <w:r w:rsidRPr="007A145D">
        <w:rPr>
          <w:rFonts w:ascii="Times New Roman" w:hAnsi="Times New Roman"/>
          <w:sz w:val="20"/>
        </w:rPr>
        <w:t>verensstämmer i huvudsak med regeringens. Promemorians förslag saknar dock en möjlighet för regeringen att delegera möjligheten att meddela föreskrifter.</w:t>
      </w:r>
      <w:bookmarkEnd w:id="147"/>
      <w:r w:rsidRPr="007A145D">
        <w:rPr>
          <w:rFonts w:ascii="Times New Roman" w:hAnsi="Times New Roman"/>
          <w:sz w:val="20"/>
        </w:rPr>
        <w:t xml:space="preserve"> </w:t>
      </w:r>
    </w:p>
    <w:p w14:paraId="1479B662" w14:textId="163A8C0A"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Remissinstanserna</w:t>
      </w:r>
      <w:r w:rsidRPr="007A145D">
        <w:rPr>
          <w:rFonts w:ascii="Times New Roman" w:hAnsi="Times New Roman"/>
          <w:b/>
          <w:sz w:val="20"/>
        </w:rPr>
        <w:t>:</w:t>
      </w:r>
      <w:r w:rsidRPr="007A145D">
        <w:rPr>
          <w:rFonts w:ascii="Times New Roman" w:hAnsi="Times New Roman"/>
          <w:sz w:val="20"/>
        </w:rPr>
        <w:t xml:space="preserve"> </w:t>
      </w:r>
      <w:r w:rsidRPr="007A145D">
        <w:rPr>
          <w:rFonts w:ascii="Times New Roman" w:hAnsi="Times New Roman"/>
          <w:i/>
          <w:iCs/>
          <w:sz w:val="20"/>
        </w:rPr>
        <w:t>Polismyndigheten</w:t>
      </w:r>
      <w:r w:rsidRPr="007A145D">
        <w:rPr>
          <w:rFonts w:ascii="Times New Roman" w:hAnsi="Times New Roman"/>
          <w:sz w:val="20"/>
        </w:rPr>
        <w:t xml:space="preserve"> menar att reglerna om utstatio</w:t>
      </w:r>
      <w:r w:rsidRPr="007A145D">
        <w:rPr>
          <w:rFonts w:ascii="Times New Roman" w:hAnsi="Times New Roman"/>
          <w:sz w:val="20"/>
        </w:rPr>
        <w:softHyphen/>
        <w:t xml:space="preserve">nering är komplexa och befarar därför svårigheter att vid en vägkontroll avgöra om utstationering föreligger. Om en utstationeringsdeklaration </w:t>
      </w:r>
      <w:r w:rsidRPr="007A145D">
        <w:rPr>
          <w:rFonts w:ascii="Times New Roman" w:hAnsi="Times New Roman"/>
          <w:sz w:val="20"/>
        </w:rPr>
        <w:lastRenderedPageBreak/>
        <w:t xml:space="preserve">saknas och en bedömning behöver göras av om utstationering föreligger kan den enskilda kontrollen fördröjas flera timmar, vilket kommer </w:t>
      </w:r>
      <w:r w:rsidR="00AD09BE">
        <w:rPr>
          <w:rFonts w:ascii="Times New Roman" w:hAnsi="Times New Roman"/>
          <w:sz w:val="20"/>
        </w:rPr>
        <w:t xml:space="preserve">att </w:t>
      </w:r>
      <w:r w:rsidRPr="007A145D">
        <w:rPr>
          <w:rFonts w:ascii="Times New Roman" w:hAnsi="Times New Roman"/>
          <w:sz w:val="20"/>
        </w:rPr>
        <w:t>påverka antalet kontroller som kan genomföras under ett arbetspass.</w:t>
      </w:r>
      <w:r w:rsidRPr="007A145D">
        <w:t xml:space="preserve"> </w:t>
      </w:r>
    </w:p>
    <w:p w14:paraId="1C569383"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t>Skälen för regeringens förslag</w:t>
      </w:r>
    </w:p>
    <w:p w14:paraId="4065CE20"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 xml:space="preserve">Utstationeringsdeklaration vid vägkontroll </w:t>
      </w:r>
    </w:p>
    <w:p w14:paraId="1CA16AAF"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Medlemsstaterna får införa en skyldig</w:t>
      </w:r>
      <w:r w:rsidRPr="007A145D">
        <w:rPr>
          <w:rFonts w:ascii="Times New Roman" w:hAnsi="Times New Roman"/>
          <w:sz w:val="20"/>
        </w:rPr>
        <w:softHyphen/>
        <w:t>het för transportföretaget att säker</w:t>
      </w:r>
      <w:r w:rsidRPr="007A145D">
        <w:rPr>
          <w:rFonts w:ascii="Times New Roman" w:hAnsi="Times New Roman"/>
          <w:sz w:val="20"/>
        </w:rPr>
        <w:softHyphen/>
        <w:t>ställa att föraren i pappersform eller elektronisk form har tillgång till, och en skyldighet för föraren att inneha och på begäran vid vägkontroll kunna tillhandahålla en kopia av utstationerings</w:t>
      </w:r>
      <w:r w:rsidRPr="007A145D">
        <w:rPr>
          <w:rFonts w:ascii="Times New Roman" w:hAnsi="Times New Roman"/>
          <w:sz w:val="20"/>
        </w:rPr>
        <w:softHyphen/>
        <w:t xml:space="preserve">deklarationen, bevis om de transporter föraren utför och färdskrivardata (artikel 1.11 b). För att kontroller på väg av utstationering ska kunna utföras bör det införas en sådan skyldighet. </w:t>
      </w:r>
    </w:p>
    <w:p w14:paraId="778672D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Krav på att visa upp dokumentation kan införas både som en skyldighet för transportföretaget att säkerställa att föraren har tillgång till den aktuella dokumentationen och som en skyldighet för föraren att inneha och på begäran vid en vägkontroll tillhandahålla denna. Eftersom tillsynsobjektet är transportföretaget snarare än föraren bör något eget ansvar för föraren inte införas. Liksom i fråga om andra bestämmelser där föremålet för regler och tillsyn är transportföretaget, bör föraren ses som en representant för företaget. För det fall företaget försett föraren med handlingar som föraren ändå väljer att inte visa upp vid en vägkontroll bör det betraktas som en intern fråga för företaget. </w:t>
      </w:r>
    </w:p>
    <w:p w14:paraId="7BF1B0C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 kopia av en utstationerings</w:t>
      </w:r>
      <w:r w:rsidRPr="007A145D">
        <w:rPr>
          <w:rFonts w:ascii="Times New Roman" w:hAnsi="Times New Roman"/>
          <w:sz w:val="20"/>
        </w:rPr>
        <w:softHyphen/>
        <w:t>deklaration och bevis om transporter ska få visas upp såväl i pappersform som i elektronisk form. Det finns därför goda möjligheter för transport</w:t>
      </w:r>
      <w:r w:rsidRPr="007A145D">
        <w:rPr>
          <w:rFonts w:ascii="Times New Roman" w:hAnsi="Times New Roman"/>
          <w:sz w:val="20"/>
        </w:rPr>
        <w:softHyphen/>
        <w:t>företaget att säkerställa att sådan dokument</w:t>
      </w:r>
      <w:r w:rsidRPr="007A145D">
        <w:rPr>
          <w:rFonts w:ascii="Times New Roman" w:hAnsi="Times New Roman"/>
          <w:sz w:val="20"/>
        </w:rPr>
        <w:softHyphen/>
        <w:t>ation visas upp vid en vägkontroll. Skyldigheten att visa upp denna bör därför gälla för transportföretaget. En sådan reglering motsvarar också vad som t.ex. gäller i fråga om uppvisande av bevis om cabotage</w:t>
      </w:r>
      <w:r w:rsidRPr="007A145D">
        <w:rPr>
          <w:rFonts w:ascii="Times New Roman" w:hAnsi="Times New Roman"/>
          <w:sz w:val="20"/>
        </w:rPr>
        <w:softHyphen/>
        <w:t>transporter. Den föreslagna ordningen medför också att föraren uppmärk</w:t>
      </w:r>
      <w:r w:rsidRPr="007A145D">
        <w:rPr>
          <w:rFonts w:ascii="Times New Roman" w:hAnsi="Times New Roman"/>
          <w:sz w:val="20"/>
        </w:rPr>
        <w:softHyphen/>
        <w:t>sammas på att han eller hon är utstationerad och har rätt till de arbets- och anställnings</w:t>
      </w:r>
      <w:r w:rsidRPr="007A145D">
        <w:rPr>
          <w:rFonts w:ascii="Times New Roman" w:hAnsi="Times New Roman"/>
          <w:sz w:val="20"/>
        </w:rPr>
        <w:softHyphen/>
        <w:t>villkor som gäller i värdlandet. Utöver att underlätta kontrollerna på väg bidrar kravet alltså även till att stärka det sociala skyddet för förarna.</w:t>
      </w:r>
    </w:p>
    <w:p w14:paraId="02186F95" w14:textId="77777777" w:rsidR="007A145D" w:rsidRPr="007A145D" w:rsidDel="003E041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Det kan finnas anledning att införa ytterligare bestämmelser i fråga om uppvisande av en kopia av utstationeringsdeklarationen vid en väg</w:t>
      </w:r>
      <w:r w:rsidRPr="007A145D">
        <w:rPr>
          <w:rFonts w:ascii="Times New Roman" w:hAnsi="Times New Roman"/>
          <w:sz w:val="20"/>
        </w:rPr>
        <w:softHyphen/>
        <w:t>kontroll, t.ex. i fråga om utformningen av kopian och om hur tillförlitlig</w:t>
      </w:r>
      <w:r w:rsidRPr="007A145D">
        <w:rPr>
          <w:rFonts w:ascii="Times New Roman" w:hAnsi="Times New Roman"/>
          <w:sz w:val="20"/>
        </w:rPr>
        <w:softHyphen/>
        <w:t xml:space="preserve">heten i uppvisad dokumentation ska säkerställas. Regeringen eller den myndighet regeringen bestämmer bör därför bemyndigas att meddela sådana föreskrifter. De svårigheter som </w:t>
      </w:r>
      <w:r w:rsidRPr="007A145D">
        <w:rPr>
          <w:rFonts w:ascii="Times New Roman" w:hAnsi="Times New Roman"/>
          <w:i/>
          <w:iCs/>
          <w:sz w:val="20"/>
        </w:rPr>
        <w:t>Polismyndigheten</w:t>
      </w:r>
      <w:r w:rsidRPr="007A145D">
        <w:rPr>
          <w:rFonts w:ascii="Times New Roman" w:hAnsi="Times New Roman"/>
          <w:sz w:val="20"/>
        </w:rPr>
        <w:t xml:space="preserve"> lyfter fram kan man försöka motverka i sådana mera detaljerade föreskrifter. Det är viktigt att kontrollerna är proportionerliga och att myndigheten som utför kontrollerna ges förutsättningar för att effektivt kunna genomföra kontrollerna. </w:t>
      </w:r>
    </w:p>
    <w:p w14:paraId="7E7D6923" w14:textId="5181844C"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 arbetsgivare ska lämna in en utstationerings</w:t>
      </w:r>
      <w:r w:rsidRPr="007A145D">
        <w:rPr>
          <w:rFonts w:ascii="Times New Roman" w:hAnsi="Times New Roman"/>
          <w:sz w:val="20"/>
        </w:rPr>
        <w:softHyphen/>
        <w:t xml:space="preserve">deklaration, om föraren ska utföra transporter åt ett transportföretag som inte är etablerat i Sverige. Om föraren är utstationerad </w:t>
      </w:r>
      <w:r w:rsidRPr="007A145D" w:rsidDel="00AD6FA3">
        <w:rPr>
          <w:rFonts w:ascii="Times New Roman" w:hAnsi="Times New Roman"/>
          <w:sz w:val="20"/>
        </w:rPr>
        <w:t>enligt tjänste</w:t>
      </w:r>
      <w:r w:rsidRPr="007A145D" w:rsidDel="00AD6FA3">
        <w:rPr>
          <w:rFonts w:ascii="Times New Roman" w:hAnsi="Times New Roman"/>
          <w:sz w:val="20"/>
        </w:rPr>
        <w:softHyphen/>
        <w:t>avtalsfallet</w:t>
      </w:r>
      <w:r w:rsidRPr="007A145D">
        <w:rPr>
          <w:rFonts w:ascii="Times New Roman" w:hAnsi="Times New Roman"/>
          <w:sz w:val="20"/>
        </w:rPr>
        <w:t>, kommer arbets</w:t>
      </w:r>
      <w:r w:rsidRPr="007A145D">
        <w:rPr>
          <w:rFonts w:ascii="Times New Roman" w:hAnsi="Times New Roman"/>
          <w:sz w:val="20"/>
        </w:rPr>
        <w:softHyphen/>
        <w:t>givaren att vara samma företag som transport</w:t>
      </w:r>
      <w:r w:rsidRPr="007A145D">
        <w:rPr>
          <w:rFonts w:ascii="Times New Roman" w:hAnsi="Times New Roman"/>
          <w:sz w:val="20"/>
        </w:rPr>
        <w:softHyphen/>
        <w:t>företaget. Om föraren i stället är utstationerad inom en koncern eller som uthyrd arbetskraft</w:t>
      </w:r>
      <w:r w:rsidR="00AD09BE">
        <w:rPr>
          <w:rFonts w:ascii="Times New Roman" w:hAnsi="Times New Roman"/>
          <w:sz w:val="20"/>
        </w:rPr>
        <w:t>,</w:t>
      </w:r>
      <w:r w:rsidRPr="007A145D">
        <w:rPr>
          <w:rFonts w:ascii="Times New Roman" w:hAnsi="Times New Roman"/>
          <w:sz w:val="20"/>
        </w:rPr>
        <w:t xml:space="preserve"> är </w:t>
      </w:r>
      <w:r w:rsidR="00AD09BE">
        <w:rPr>
          <w:rFonts w:ascii="Times New Roman" w:hAnsi="Times New Roman"/>
          <w:sz w:val="20"/>
        </w:rPr>
        <w:t xml:space="preserve">det </w:t>
      </w:r>
      <w:r w:rsidRPr="007A145D">
        <w:rPr>
          <w:rFonts w:ascii="Times New Roman" w:hAnsi="Times New Roman"/>
          <w:sz w:val="20"/>
        </w:rPr>
        <w:t xml:space="preserve">transportföretag som utför transporten inte arbetsgivare och är därför inte den som har skyldigheten att lämna in en utstationeringsdeklaration. Även </w:t>
      </w:r>
      <w:r w:rsidRPr="007A145D">
        <w:rPr>
          <w:rFonts w:ascii="Times New Roman" w:hAnsi="Times New Roman"/>
          <w:sz w:val="20"/>
        </w:rPr>
        <w:lastRenderedPageBreak/>
        <w:t>i dessa fall bör det dock vara transport</w:t>
      </w:r>
      <w:r w:rsidRPr="007A145D">
        <w:rPr>
          <w:rFonts w:ascii="Times New Roman" w:hAnsi="Times New Roman"/>
          <w:sz w:val="20"/>
        </w:rPr>
        <w:softHyphen/>
        <w:t>företaget som ska säkerställa att föraren kan visa upp en kopia av deklarationen vid en vägkontroll. Det är nämligen transport</w:t>
      </w:r>
      <w:r w:rsidRPr="007A145D">
        <w:rPr>
          <w:rFonts w:ascii="Times New Roman" w:hAnsi="Times New Roman"/>
          <w:sz w:val="20"/>
        </w:rPr>
        <w:softHyphen/>
        <w:t>företaget som i de fallen råder över vilken förare som ska utföra den aktuella transporten och det är därmed företaget som har bäst förutsättningar att säkerställa att en kopia av utstationerings</w:t>
      </w:r>
      <w:r w:rsidRPr="007A145D">
        <w:rPr>
          <w:rFonts w:ascii="Times New Roman" w:hAnsi="Times New Roman"/>
          <w:sz w:val="20"/>
        </w:rPr>
        <w:softHyphen/>
        <w:t>deklara</w:t>
      </w:r>
      <w:r w:rsidRPr="007A145D">
        <w:rPr>
          <w:rFonts w:ascii="Times New Roman" w:hAnsi="Times New Roman"/>
          <w:sz w:val="20"/>
        </w:rPr>
        <w:softHyphen/>
        <w:t xml:space="preserve">tionen visas upp. </w:t>
      </w:r>
    </w:p>
    <w:p w14:paraId="2C3764E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Om transportföretaget inte är det företag som har lämnat in deklara</w:t>
      </w:r>
      <w:r w:rsidRPr="007A145D">
        <w:rPr>
          <w:rFonts w:ascii="Times New Roman" w:hAnsi="Times New Roman"/>
          <w:sz w:val="20"/>
        </w:rPr>
        <w:softHyphen/>
        <w:t>tionen till Arbetsmiljöverket, behöver företaget få en kopia av denna från arbetsgivaren. Detta liknar i viss utsträckning kravet på att arbetsgivaren ska lämna dokumentation till tjänstemottagaren om att en anmälan om utstationering har gjorts (jfr 30 §). Skillnaden är att det är transport</w:t>
      </w:r>
      <w:r w:rsidRPr="007A145D">
        <w:rPr>
          <w:rFonts w:ascii="Times New Roman" w:hAnsi="Times New Roman"/>
          <w:sz w:val="20"/>
        </w:rPr>
        <w:softHyphen/>
        <w:t>före</w:t>
      </w:r>
      <w:r w:rsidRPr="007A145D">
        <w:rPr>
          <w:rFonts w:ascii="Times New Roman" w:hAnsi="Times New Roman"/>
          <w:sz w:val="20"/>
        </w:rPr>
        <w:softHyphen/>
        <w:t>taget, dvs. tjänstemottagaren, som behöver säker</w:t>
      </w:r>
      <w:r w:rsidRPr="007A145D">
        <w:rPr>
          <w:rFonts w:ascii="Times New Roman" w:hAnsi="Times New Roman"/>
          <w:sz w:val="20"/>
        </w:rPr>
        <w:softHyphen/>
        <w:t>ställa att en kopia av utstationerings</w:t>
      </w:r>
      <w:r w:rsidRPr="007A145D">
        <w:rPr>
          <w:rFonts w:ascii="Times New Roman" w:hAnsi="Times New Roman"/>
          <w:sz w:val="20"/>
        </w:rPr>
        <w:softHyphen/>
        <w:t>deklarationen erhålls från arbets</w:t>
      </w:r>
      <w:r w:rsidRPr="007A145D">
        <w:rPr>
          <w:rFonts w:ascii="Times New Roman" w:hAnsi="Times New Roman"/>
          <w:sz w:val="20"/>
        </w:rPr>
        <w:softHyphen/>
        <w:t>givaren. Mot bakgrund av att de nu aktuella situationerna, som alltså bara kan inträffa när föraren är utstationerad inom en koncern eller som uthyrd arbetskraft, inte omfattas av de begränsningar som gäller enligt direk</w:t>
      </w:r>
      <w:r w:rsidRPr="007A145D">
        <w:rPr>
          <w:rFonts w:ascii="Times New Roman" w:hAnsi="Times New Roman"/>
          <w:sz w:val="20"/>
        </w:rPr>
        <w:softHyphen/>
        <w:t>tivet om utstationering av förare finns inga hinder mot en reglering som innebär att det ska vara transportföretaget som ska säkerställa att föraren kan visa upp en kopia av deklarationen. I samman</w:t>
      </w:r>
      <w:r w:rsidRPr="007A145D">
        <w:rPr>
          <w:rFonts w:ascii="Times New Roman" w:hAnsi="Times New Roman"/>
          <w:sz w:val="20"/>
        </w:rPr>
        <w:softHyphen/>
        <w:t>hanget kan det på</w:t>
      </w:r>
      <w:r w:rsidRPr="007A145D">
        <w:rPr>
          <w:rFonts w:ascii="Times New Roman" w:hAnsi="Times New Roman"/>
          <w:sz w:val="20"/>
        </w:rPr>
        <w:softHyphen/>
        <w:t>pekas att det kommer att vara trans</w:t>
      </w:r>
      <w:r w:rsidRPr="007A145D">
        <w:rPr>
          <w:rFonts w:ascii="Times New Roman" w:hAnsi="Times New Roman"/>
          <w:sz w:val="20"/>
        </w:rPr>
        <w:softHyphen/>
        <w:t>port</w:t>
      </w:r>
      <w:r w:rsidRPr="007A145D">
        <w:rPr>
          <w:rFonts w:ascii="Times New Roman" w:hAnsi="Times New Roman"/>
          <w:sz w:val="20"/>
        </w:rPr>
        <w:softHyphen/>
        <w:t>företaget, inte arbetsgivaren, som innehar de bevis om trans</w:t>
      </w:r>
      <w:r w:rsidRPr="007A145D">
        <w:rPr>
          <w:rFonts w:ascii="Times New Roman" w:hAnsi="Times New Roman"/>
          <w:sz w:val="20"/>
        </w:rPr>
        <w:softHyphen/>
        <w:t>porterna som utförs och som ska visas upp vid kontrollen.</w:t>
      </w:r>
    </w:p>
    <w:p w14:paraId="64267570"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Fraktsedlar och färdskrivardata vid vägkontroll</w:t>
      </w:r>
    </w:p>
    <w:p w14:paraId="32743822"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Vilket slag av transport en förare utför kommer att vara viktiga fakta för att avgöra om en utstationeringssituation råder. Av det skälet kan det förutses att olika former av frakthandlingar kommer att vara viktiga för de bedömningar som ska göras. När det gäller bevis på vilket slag av transport en förare utför anger direktivet elektronisk fraktsedel (e-CMR) eller bevis som avses i artikel 8.3 i godsförordningen som exempel. </w:t>
      </w:r>
    </w:p>
    <w:p w14:paraId="2F9A402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I ett fordons färdskrivare finns information som kan ge ytterligare underlag till att bedöma transportens karaktär och om en utstationerings</w:t>
      </w:r>
      <w:r w:rsidRPr="007A145D">
        <w:rPr>
          <w:rFonts w:ascii="Times New Roman" w:hAnsi="Times New Roman"/>
          <w:sz w:val="20"/>
        </w:rPr>
        <w:softHyphen/>
        <w:t>situation råder. Redan i dag gäller att en registrering alltid ska ske av i vilket land ett fordon befinner sig i samband med dygnsvila och när fordonet passerat en gräns. I den senaste genera</w:t>
      </w:r>
      <w:r w:rsidRPr="007A145D">
        <w:rPr>
          <w:rFonts w:ascii="Times New Roman" w:hAnsi="Times New Roman"/>
          <w:sz w:val="20"/>
        </w:rPr>
        <w:softHyphen/>
        <w:t>tionens färdskrivare, den så kallade smarta färdskrivaren, gäller att ett fordons position ska registreras automatiskt var tredje timme under sammanlagd körtid. I nästa generations smarta färdskrivare – smart färdskrivare version 2 – kommer alla gränspassager att registreras automatiskt. Färdskrivardata kan alltså användas för att verifiera att uppgifterna i utstationeringsdeklarationer och frakthandlingar stämmer i fråga om när fordon och förare har passerat landsgränser men också var och när lastningar och lossningar har ägt rum.</w:t>
      </w:r>
    </w:p>
    <w:p w14:paraId="4B9BDCC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Uppgifter från färdskrivaren med information om var ett fordon befunnit sig vid olika tidpunkter kommer tillsammans med information från fraktsedlar eller andra transporthandlingar att utgöra viktiga underlag i kontrollen av utstationering inom vägtransportområdet. De ska därför omfattas av den nu aktuella skyldigheten att visa upp handlingar. </w:t>
      </w:r>
    </w:p>
    <w:p w14:paraId="35728D00"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lastRenderedPageBreak/>
        <w:t>Skyldighet att tillhandahålla bevis om transporter och färdskrivardata gäller även om föraren inte anses vara utstationerad</w:t>
      </w:r>
    </w:p>
    <w:p w14:paraId="0697FB64"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A145D">
        <w:rPr>
          <w:rFonts w:ascii="Times New Roman" w:hAnsi="Times New Roman"/>
          <w:sz w:val="20"/>
        </w:rPr>
        <w:t>I</w:t>
      </w:r>
      <w:r w:rsidRPr="007A145D">
        <w:rPr>
          <w:rFonts w:ascii="Times New Roman" w:eastAsiaTheme="minorHAnsi" w:hAnsi="Times New Roman"/>
          <w:sz w:val="20"/>
        </w:rPr>
        <w:t xml:space="preserve"> syfte att fastställa om en förare inte ska anses vara utstationerad, enligt undantagen för transittransporter, bilaterala transporter och vissa tilläggs</w:t>
      </w:r>
      <w:r w:rsidRPr="007A145D">
        <w:rPr>
          <w:rFonts w:ascii="Times New Roman" w:eastAsiaTheme="minorHAnsi" w:hAnsi="Times New Roman"/>
          <w:sz w:val="20"/>
        </w:rPr>
        <w:softHyphen/>
        <w:t>transporter, får en medlemsstat införa en skyldighet för föraren att inneha och på begäran vid vägkontroll tillhandahålla bevis på relevanta inter</w:t>
      </w:r>
      <w:r w:rsidRPr="007A145D">
        <w:rPr>
          <w:rFonts w:ascii="Times New Roman" w:eastAsiaTheme="minorHAnsi" w:hAnsi="Times New Roman"/>
          <w:sz w:val="20"/>
        </w:rPr>
        <w:softHyphen/>
        <w:t>nationella transporter och färdskrivardata. Detta får dock endast införas i syfte att just kontrollera om föraren är utstationerad eller inte (artikel 1.11 c). För att kunna kontrollera huruvida en förare ska anses vara undan</w:t>
      </w:r>
      <w:r w:rsidRPr="007A145D">
        <w:rPr>
          <w:rFonts w:ascii="Times New Roman" w:eastAsiaTheme="minorHAnsi" w:hAnsi="Times New Roman"/>
          <w:sz w:val="20"/>
        </w:rPr>
        <w:softHyphen/>
        <w:t>tagen från utstationering bör därför en skyldighet att visa upp bevis om transporter och färdskrivardata gälla även i sådana fall.</w:t>
      </w:r>
    </w:p>
    <w:p w14:paraId="0F93DC4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eastAsiaTheme="minorHAnsi" w:hAnsi="Times New Roman"/>
          <w:sz w:val="20"/>
        </w:rPr>
        <w:t>Det kan finnas skäl för att meddela ytterligare föreskrifter, t.ex. i fråga om vilka bevis om transporter som ska kunna visas upp. Regeringen eller den myndighet regeringen bestämmer bör därför även av detta skäl bemynd</w:t>
      </w:r>
      <w:r w:rsidRPr="007A145D">
        <w:rPr>
          <w:rFonts w:ascii="Times New Roman" w:eastAsiaTheme="minorHAnsi" w:hAnsi="Times New Roman"/>
          <w:sz w:val="20"/>
        </w:rPr>
        <w:softHyphen/>
        <w:t>igas att meddela ytterligare föreskrifter om tillhandahållande av doku</w:t>
      </w:r>
      <w:r w:rsidRPr="007A145D">
        <w:rPr>
          <w:rFonts w:ascii="Times New Roman" w:eastAsiaTheme="minorHAnsi" w:hAnsi="Times New Roman"/>
          <w:sz w:val="20"/>
        </w:rPr>
        <w:softHyphen/>
        <w:t>mentation vid vägkontroller.</w:t>
      </w:r>
      <w:bookmarkStart w:id="148" w:name="_Toc58431885"/>
      <w:bookmarkStart w:id="149" w:name="_Toc66306900"/>
      <w:bookmarkStart w:id="150" w:name="_Toc66349705"/>
      <w:bookmarkStart w:id="151" w:name="_Toc76454360"/>
      <w:bookmarkStart w:id="152" w:name="_Toc77502964"/>
      <w:bookmarkEnd w:id="146"/>
    </w:p>
    <w:p w14:paraId="36759AE8" w14:textId="77777777" w:rsidR="007A145D" w:rsidRPr="007A145D" w:rsidRDefault="00AB59E6" w:rsidP="00A459F2">
      <w:pPr>
        <w:pStyle w:val="Rubrik3"/>
      </w:pPr>
      <w:bookmarkStart w:id="153" w:name="_Toc95126260"/>
      <w:bookmarkStart w:id="154" w:name="_Toc98160722"/>
      <w:r w:rsidRPr="007A145D">
        <w:t>Sanktionsavgift</w:t>
      </w:r>
      <w:bookmarkEnd w:id="148"/>
      <w:bookmarkEnd w:id="149"/>
      <w:bookmarkEnd w:id="150"/>
      <w:bookmarkEnd w:id="151"/>
      <w:bookmarkEnd w:id="152"/>
      <w:bookmarkEnd w:id="153"/>
      <w:bookmarkEnd w:id="154"/>
      <w:r w:rsidRPr="007A145D">
        <w:t xml:space="preserve"> </w:t>
      </w:r>
    </w:p>
    <w:p w14:paraId="58C48255"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bCs/>
          <w:sz w:val="20"/>
        </w:rPr>
        <w:t xml:space="preserve">Regeringens förslag: </w:t>
      </w:r>
      <w:r w:rsidRPr="007A145D">
        <w:rPr>
          <w:rFonts w:ascii="Times New Roman" w:hAnsi="Times New Roman"/>
          <w:sz w:val="20"/>
        </w:rPr>
        <w:t xml:space="preserve">En sanktionsavgift ska tas ut </w:t>
      </w:r>
      <w:bookmarkStart w:id="155" w:name="_Hlk71126431"/>
      <w:r w:rsidRPr="007A145D">
        <w:rPr>
          <w:rFonts w:ascii="Times New Roman" w:hAnsi="Times New Roman"/>
          <w:sz w:val="20"/>
        </w:rPr>
        <w:t>om transportföretag har överträtt bestämmelsen om att en förare på begäran ska visa upp en kopia av den inlämnade utstationeringsdeklarationen.</w:t>
      </w:r>
      <w:bookmarkEnd w:id="155"/>
    </w:p>
    <w:p w14:paraId="05C8DEBC"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Sanktionsavgiften ska tas ut även om överträdelsen inte skett uppsåt</w:t>
      </w:r>
      <w:r w:rsidRPr="007A145D">
        <w:rPr>
          <w:rFonts w:ascii="Times New Roman" w:hAnsi="Times New Roman"/>
          <w:sz w:val="20"/>
        </w:rPr>
        <w:softHyphen/>
        <w:t>ligen eller av oaktsamhet. Avgiften ska få sättas ned helt eller delvis om överträdelsen är ringa eller ursäktlig eller om det annars med hänsyn till omständigheterna skulle vara oskäligt att ta ut sanktionsavgiften. En sanktionsavgift ska tillfalla staten.</w:t>
      </w:r>
    </w:p>
    <w:p w14:paraId="06157C56"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När ett beslut om sanktionsavgift har fått laga kraft ska det få verkställas enligt utsökningsbalken.</w:t>
      </w:r>
    </w:p>
    <w:p w14:paraId="014F9EE7"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eastAsiaTheme="minorHAnsi" w:hAnsi="Times New Roman"/>
          <w:sz w:val="20"/>
        </w:rPr>
        <w:t>Regeringen ska få meddela ytterligare föreskrifter om sanktions</w:t>
      </w:r>
      <w:r w:rsidRPr="007A145D">
        <w:rPr>
          <w:rFonts w:ascii="Times New Roman" w:eastAsiaTheme="minorHAnsi" w:hAnsi="Times New Roman"/>
          <w:sz w:val="20"/>
        </w:rPr>
        <w:softHyphen/>
        <w:t>avgift.</w:t>
      </w:r>
    </w:p>
    <w:p w14:paraId="668FA51C"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FBE0EE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förslag </w:t>
      </w:r>
      <w:r w:rsidRPr="007A145D">
        <w:rPr>
          <w:rFonts w:ascii="Times New Roman" w:hAnsi="Times New Roman"/>
          <w:bCs/>
          <w:sz w:val="20"/>
        </w:rPr>
        <w:t>ö</w:t>
      </w:r>
      <w:r w:rsidRPr="007A145D">
        <w:rPr>
          <w:rFonts w:ascii="Times New Roman" w:hAnsi="Times New Roman"/>
          <w:sz w:val="20"/>
        </w:rPr>
        <w:t>verensstämmer med regeringens.</w:t>
      </w:r>
    </w:p>
    <w:p w14:paraId="294F3A5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A145D">
        <w:rPr>
          <w:rFonts w:ascii="Times New Roman" w:hAnsi="Times New Roman"/>
          <w:b/>
          <w:bCs/>
          <w:sz w:val="20"/>
        </w:rPr>
        <w:t>Remissinstanserna:</w:t>
      </w:r>
      <w:r w:rsidRPr="007A145D">
        <w:rPr>
          <w:rFonts w:ascii="Times New Roman" w:hAnsi="Times New Roman"/>
          <w:sz w:val="20"/>
        </w:rPr>
        <w:t xml:space="preserve"> </w:t>
      </w:r>
      <w:r w:rsidRPr="007A145D">
        <w:rPr>
          <w:rFonts w:ascii="Times New Roman" w:hAnsi="Times New Roman"/>
          <w:i/>
          <w:iCs/>
          <w:sz w:val="20"/>
        </w:rPr>
        <w:t>Transportstyrelsen</w:t>
      </w:r>
      <w:r w:rsidRPr="007A145D">
        <w:rPr>
          <w:rFonts w:ascii="Times New Roman" w:hAnsi="Times New Roman"/>
          <w:sz w:val="20"/>
        </w:rPr>
        <w:t xml:space="preserve"> menar att det mer tydligt bör framgå att en kopia av utstationeringsdeklarationen ska saknas. Om avsikten är att icke-bilaterala transporter ska kunna medföra en sanktions</w:t>
      </w:r>
      <w:r w:rsidRPr="007A145D">
        <w:rPr>
          <w:rFonts w:ascii="Times New Roman" w:hAnsi="Times New Roman"/>
          <w:sz w:val="20"/>
        </w:rPr>
        <w:softHyphen/>
        <w:t>avgift bör det enligt Transportstyrelsen framgå av författningstexten. Lydelsen av bestämmelsen om nedsättning av sanktionsavgift motsvarar inte vad gäller inom vägtrans</w:t>
      </w:r>
      <w:r w:rsidRPr="007A145D">
        <w:rPr>
          <w:rFonts w:ascii="Times New Roman" w:hAnsi="Times New Roman"/>
          <w:sz w:val="20"/>
        </w:rPr>
        <w:softHyphen/>
        <w:t>portområdet, och myndighetens prövning kommer därför att skilja sig från vad den är van vid.</w:t>
      </w:r>
      <w:r w:rsidRPr="007A145D">
        <w:t xml:space="preserve"> </w:t>
      </w:r>
      <w:r w:rsidRPr="007A145D">
        <w:rPr>
          <w:rFonts w:ascii="Times New Roman" w:hAnsi="Times New Roman"/>
          <w:i/>
          <w:iCs/>
          <w:sz w:val="20"/>
        </w:rPr>
        <w:t>Lunds universitet (juridiska fakultetsstyrelsen)</w:t>
      </w:r>
      <w:r w:rsidRPr="007A145D">
        <w:rPr>
          <w:rFonts w:ascii="Times New Roman" w:hAnsi="Times New Roman"/>
          <w:sz w:val="20"/>
        </w:rPr>
        <w:t xml:space="preserve"> menar att nedsättning av avgift främst bör kunna komma i fråga i situationer </w:t>
      </w:r>
      <w:bookmarkStart w:id="156" w:name="_Hlk89260611"/>
      <w:r w:rsidRPr="007A145D">
        <w:rPr>
          <w:rFonts w:ascii="Times New Roman" w:hAnsi="Times New Roman"/>
          <w:sz w:val="20"/>
        </w:rPr>
        <w:t>då en tillfredsställande kontroll kunnat genomföras trots att deklaration saknas</w:t>
      </w:r>
      <w:bookmarkEnd w:id="156"/>
      <w:r w:rsidRPr="007A145D">
        <w:rPr>
          <w:rFonts w:ascii="Times New Roman" w:hAnsi="Times New Roman"/>
          <w:sz w:val="20"/>
        </w:rPr>
        <w:t xml:space="preserve">. </w:t>
      </w:r>
      <w:r w:rsidRPr="007A145D">
        <w:rPr>
          <w:rFonts w:ascii="Times New Roman" w:hAnsi="Times New Roman"/>
          <w:i/>
          <w:iCs/>
          <w:sz w:val="20"/>
        </w:rPr>
        <w:t>Transport</w:t>
      </w:r>
      <w:r w:rsidRPr="007A145D">
        <w:rPr>
          <w:rFonts w:ascii="Times New Roman" w:hAnsi="Times New Roman"/>
          <w:i/>
          <w:iCs/>
          <w:sz w:val="20"/>
        </w:rPr>
        <w:softHyphen/>
        <w:t>företagen</w:t>
      </w:r>
      <w:r w:rsidRPr="007A145D">
        <w:rPr>
          <w:rFonts w:ascii="Times New Roman" w:hAnsi="Times New Roman"/>
          <w:sz w:val="20"/>
        </w:rPr>
        <w:t xml:space="preserve"> och </w:t>
      </w:r>
      <w:r w:rsidRPr="007A145D">
        <w:rPr>
          <w:rFonts w:ascii="Times New Roman" w:hAnsi="Times New Roman"/>
          <w:i/>
          <w:iCs/>
          <w:sz w:val="20"/>
        </w:rPr>
        <w:t>Trans</w:t>
      </w:r>
      <w:r w:rsidRPr="007A145D">
        <w:rPr>
          <w:rFonts w:ascii="Times New Roman" w:hAnsi="Times New Roman"/>
          <w:i/>
          <w:iCs/>
          <w:sz w:val="20"/>
        </w:rPr>
        <w:softHyphen/>
        <w:t>portindustri</w:t>
      </w:r>
      <w:r w:rsidRPr="007A145D">
        <w:rPr>
          <w:rFonts w:ascii="Times New Roman" w:hAnsi="Times New Roman"/>
          <w:i/>
          <w:iCs/>
          <w:sz w:val="20"/>
        </w:rPr>
        <w:softHyphen/>
        <w:t>förbundet</w:t>
      </w:r>
      <w:r w:rsidRPr="007A145D">
        <w:rPr>
          <w:rFonts w:ascii="Times New Roman" w:hAnsi="Times New Roman"/>
          <w:sz w:val="20"/>
        </w:rPr>
        <w:t xml:space="preserve"> tillstyrker en sanktionsavgift under strikt ansvar under förutsättning att IMI fungerar väl och görs användarvänligt. </w:t>
      </w:r>
    </w:p>
    <w:p w14:paraId="5F7D134F"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sz w:val="20"/>
          <w:szCs w:val="22"/>
        </w:rPr>
      </w:pPr>
      <w:r w:rsidRPr="007A145D">
        <w:rPr>
          <w:rFonts w:ascii="Times New Roman" w:eastAsiaTheme="minorHAnsi" w:hAnsi="Times New Roman" w:cstheme="minorBidi"/>
          <w:b/>
          <w:sz w:val="20"/>
          <w:szCs w:val="22"/>
        </w:rPr>
        <w:lastRenderedPageBreak/>
        <w:t>Skälen för regeringens förslag</w:t>
      </w:r>
    </w:p>
    <w:p w14:paraId="5C5AAE64" w14:textId="77777777" w:rsidR="007A145D" w:rsidRPr="007A145D" w:rsidRDefault="00AB59E6" w:rsidP="007A145D">
      <w:pPr>
        <w:keepNext/>
        <w:tabs>
          <w:tab w:val="left" w:pos="907"/>
        </w:tabs>
        <w:spacing w:after="80" w:line="210" w:lineRule="exact"/>
        <w:jc w:val="both"/>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Sanktionsavgift bör påföras när en kopia av utstationeringsdeklarationen inte kan visas upp vid en vägkontroll</w:t>
      </w:r>
    </w:p>
    <w:p w14:paraId="1DE1135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Medlemsstaterna ska fastställa regler om sanktioner för överträdelse av de nationella bestämmelser som antas enligt artikel 1 i direktivet om utstationering av förare och vidta alla nödvändiga åtgärder för att säker</w:t>
      </w:r>
      <w:r w:rsidRPr="007A145D">
        <w:rPr>
          <w:rFonts w:ascii="Times New Roman" w:hAnsi="Times New Roman"/>
          <w:sz w:val="20"/>
        </w:rPr>
        <w:softHyphen/>
        <w:t>ställa att de tillämpas. Sanktionerna ska vara effektiva, proportionella, av</w:t>
      </w:r>
      <w:r w:rsidRPr="007A145D">
        <w:rPr>
          <w:rFonts w:ascii="Times New Roman" w:hAnsi="Times New Roman"/>
          <w:sz w:val="20"/>
        </w:rPr>
        <w:softHyphen/>
        <w:t>skräckande och icke-diskriminerande (artikel 5.2). För att se till att skyldigheten att ge in en utstationeringsdeklaration följs bör det införas ändamålsenliga sanktionsmöjligheter.</w:t>
      </w:r>
    </w:p>
    <w:p w14:paraId="5EB092E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I fråga om vilket slag av sanktion som är lämplig kan det konstateras att sanktionsavgifter redan påförs vid överträdelser av vissa regler på yrkes</w:t>
      </w:r>
      <w:r w:rsidRPr="007A145D">
        <w:rPr>
          <w:rFonts w:ascii="Times New Roman" w:hAnsi="Times New Roman"/>
          <w:sz w:val="20"/>
        </w:rPr>
        <w:softHyphen/>
        <w:t>trafik</w:t>
      </w:r>
      <w:r w:rsidRPr="007A145D">
        <w:rPr>
          <w:rFonts w:ascii="Times New Roman" w:hAnsi="Times New Roman"/>
          <w:sz w:val="20"/>
        </w:rPr>
        <w:softHyphen/>
        <w:t>området. Det gäller t.ex. vid överträdelser av bestämmelserna om cabotagetransporter och kör- och vilotider, se 5 a § förordningen om inter</w:t>
      </w:r>
      <w:r w:rsidRPr="007A145D">
        <w:rPr>
          <w:rFonts w:ascii="Times New Roman" w:hAnsi="Times New Roman"/>
          <w:sz w:val="20"/>
        </w:rPr>
        <w:softHyphen/>
        <w:t>nationella vägtransporter inom Europeiska ekonomiska samarbets</w:t>
      </w:r>
      <w:r w:rsidRPr="007A145D">
        <w:rPr>
          <w:rFonts w:ascii="Times New Roman" w:hAnsi="Times New Roman"/>
          <w:sz w:val="20"/>
        </w:rPr>
        <w:softHyphen/>
        <w:t>området (EES) och 9 kap. 7 § förordningen (2004:865) om kör- och vilotider samt färd</w:t>
      </w:r>
      <w:r w:rsidRPr="007A145D">
        <w:rPr>
          <w:rFonts w:ascii="Times New Roman" w:hAnsi="Times New Roman"/>
          <w:sz w:val="20"/>
        </w:rPr>
        <w:softHyphen/>
        <w:t>skrivare, m.m. Även vid överträdelser av de admini</w:t>
      </w:r>
      <w:r w:rsidRPr="007A145D">
        <w:rPr>
          <w:rFonts w:ascii="Times New Roman" w:hAnsi="Times New Roman"/>
          <w:sz w:val="20"/>
        </w:rPr>
        <w:softHyphen/>
        <w:t>strativa bestämmelser som gäller enligt de ordinarie utstationerings</w:t>
      </w:r>
      <w:r w:rsidRPr="007A145D">
        <w:rPr>
          <w:rFonts w:ascii="Times New Roman" w:hAnsi="Times New Roman"/>
          <w:sz w:val="20"/>
        </w:rPr>
        <w:softHyphen/>
        <w:t>reglerna påförs sanktions</w:t>
      </w:r>
      <w:r w:rsidRPr="007A145D">
        <w:rPr>
          <w:rFonts w:ascii="Times New Roman" w:hAnsi="Times New Roman"/>
          <w:sz w:val="20"/>
        </w:rPr>
        <w:softHyphen/>
        <w:t>avgifter. En sanktions</w:t>
      </w:r>
      <w:r w:rsidRPr="007A145D">
        <w:rPr>
          <w:rFonts w:ascii="Times New Roman" w:hAnsi="Times New Roman"/>
          <w:sz w:val="20"/>
        </w:rPr>
        <w:softHyphen/>
        <w:t>avgift ska tas ut bl.a. om en arbetsgivare inte har anmält en utstationering till Arbetsmiljöverket (37 § utstatio</w:t>
      </w:r>
      <w:r w:rsidRPr="007A145D">
        <w:rPr>
          <w:rFonts w:ascii="Times New Roman" w:hAnsi="Times New Roman"/>
          <w:sz w:val="20"/>
        </w:rPr>
        <w:softHyphen/>
        <w:t>neringslagen).</w:t>
      </w:r>
    </w:p>
    <w:p w14:paraId="36FF8F2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När det föreslogs att sanktionsavgift skulle tas ut om en utstationering inte anmäls framförde regeringen att bedömningen av om en arbetsgivare har fullgjort sin skyldighet att anmäla en utstationering är av okomplicerat slag. Regeringen menade att det lätt kan fastställas om arbetsgivaren har anmält utstationeringen och att det inte krävs något föreläggande eller förbud för att konstatera om arbetsgivaren har överträtt sina skyldigheter. Det fram</w:t>
      </w:r>
      <w:r w:rsidRPr="007A145D">
        <w:rPr>
          <w:rFonts w:ascii="Times New Roman" w:hAnsi="Times New Roman"/>
          <w:sz w:val="20"/>
        </w:rPr>
        <w:softHyphen/>
        <w:t>hölls även att det är en fördel att en sanktionsavgift kan riktas mot en juridisk person, eftersom en utredning för att identifiera en för arbets</w:t>
      </w:r>
      <w:r w:rsidRPr="007A145D">
        <w:rPr>
          <w:rFonts w:ascii="Times New Roman" w:hAnsi="Times New Roman"/>
          <w:sz w:val="20"/>
        </w:rPr>
        <w:softHyphen/>
        <w:t>givaren ansvarig fysisk person då kan undvikas (prop. 2012/13:71 s. 44).</w:t>
      </w:r>
    </w:p>
    <w:p w14:paraId="052323E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När regeringen föreslog en övergång till sanktionsavgifter i stället för böter vid cabotageöverträdelser var huvudsyftet att öka regelefterlevnaden inom yrkestrafiken och på så sätt uppnå en mer rättvis och effektiv konkur</w:t>
      </w:r>
      <w:r w:rsidRPr="007A145D">
        <w:rPr>
          <w:rFonts w:ascii="Times New Roman" w:hAnsi="Times New Roman"/>
          <w:sz w:val="20"/>
        </w:rPr>
        <w:softHyphen/>
        <w:t>rens på marknaden för godstransporter. Regeringen framhöll vikten av att säker</w:t>
      </w:r>
      <w:r w:rsidRPr="007A145D">
        <w:rPr>
          <w:rFonts w:ascii="Times New Roman" w:hAnsi="Times New Roman"/>
          <w:sz w:val="20"/>
        </w:rPr>
        <w:softHyphen/>
        <w:t>ställa att reglerna om cabotagetransporter på väg följs för att på så sätt förbättra möjligheterna för en öppen och väl fungerande transport</w:t>
      </w:r>
      <w:r w:rsidRPr="007A145D">
        <w:rPr>
          <w:rFonts w:ascii="Times New Roman" w:hAnsi="Times New Roman"/>
          <w:sz w:val="20"/>
        </w:rPr>
        <w:softHyphen/>
        <w:t>marknad som leder till ökad handel mellan medlemsländerna. Ett tungt vägande skäl för en övergång till sanktionsavgift i stället för böter var enligt regeringen att sanktionsavgift ansågs vara ett effektivt styrmedel mot överträdelser som begås i näringsverksamhet, se propositionen Sanktionsavgift för överträdelse av bestämmelserna om cabotagetransport på väg (prop. 2013/14:234 s. 8 f.).</w:t>
      </w:r>
    </w:p>
    <w:p w14:paraId="30254E3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 skäl som regeringen angav när sanktionsavgifter infördes i de ovan nämnda fallen är giltiga även i det nu aktuella sammanhanget. För att kon</w:t>
      </w:r>
      <w:r w:rsidRPr="007A145D">
        <w:rPr>
          <w:rFonts w:ascii="Times New Roman" w:hAnsi="Times New Roman"/>
          <w:sz w:val="20"/>
        </w:rPr>
        <w:softHyphen/>
        <w:t>trollera att skyldigheten att ge in en utstationeringsdeklaration följs kommer myndig</w:t>
      </w:r>
      <w:r w:rsidRPr="007A145D">
        <w:rPr>
          <w:rFonts w:ascii="Times New Roman" w:hAnsi="Times New Roman"/>
          <w:sz w:val="20"/>
        </w:rPr>
        <w:softHyphen/>
        <w:t>heterna i nu aktuella fall i huvudsak att vara hänvisade till sådana kont</w:t>
      </w:r>
      <w:r w:rsidRPr="007A145D">
        <w:rPr>
          <w:rFonts w:ascii="Times New Roman" w:hAnsi="Times New Roman"/>
          <w:sz w:val="20"/>
        </w:rPr>
        <w:softHyphen/>
        <w:t>roller som utförs på väg. Vägtransportföretag ska vid en vägkontroll vara skyldiga att säkerställa att föraren vid en sådan kontroll visar upp en kopia av utstationerings</w:t>
      </w:r>
      <w:r w:rsidRPr="007A145D">
        <w:rPr>
          <w:rFonts w:ascii="Times New Roman" w:hAnsi="Times New Roman"/>
          <w:sz w:val="20"/>
        </w:rPr>
        <w:softHyphen/>
        <w:t xml:space="preserve">deklarationen. För att säkerställa att </w:t>
      </w:r>
      <w:r w:rsidRPr="007A145D">
        <w:rPr>
          <w:rFonts w:ascii="Times New Roman" w:hAnsi="Times New Roman"/>
          <w:sz w:val="20"/>
        </w:rPr>
        <w:lastRenderedPageBreak/>
        <w:t>utstatio</w:t>
      </w:r>
      <w:r w:rsidRPr="007A145D">
        <w:rPr>
          <w:rFonts w:ascii="Times New Roman" w:hAnsi="Times New Roman"/>
          <w:sz w:val="20"/>
        </w:rPr>
        <w:softHyphen/>
        <w:t xml:space="preserve">neringar faktiskt anmäls bör en sanktionsavgift kunna påföras om den skyldigheten inte uppfylls. </w:t>
      </w:r>
    </w:p>
    <w:p w14:paraId="2236E3D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För att ett system med sanktionsavgifter i de situationer som nu är i fråga ska bli effektivt krävs att ansvaret är strikt. För att en konstruktion med strikt ansvar ska vara försvarbar från rättssäkerhetssynpunkt bör det finnas ett starkt stöd för en presumtion att överträdelser på området inte kan ske på annat sätt än som en följd av uppsåt eller oaktsamhet. Denna förut</w:t>
      </w:r>
      <w:r w:rsidRPr="007A145D">
        <w:rPr>
          <w:rFonts w:ascii="Times New Roman" w:hAnsi="Times New Roman"/>
          <w:sz w:val="20"/>
        </w:rPr>
        <w:softHyphen/>
        <w:t>sättning är uppfylld i fråga om en underlåtenhet att visa upp en kopia av utstationeringsdeklarationen. I likhet med vad som är fallet vid påförande av sanktionsavgift enligt de ordinarie utstationerings</w:t>
      </w:r>
      <w:r w:rsidRPr="007A145D">
        <w:rPr>
          <w:rFonts w:ascii="Times New Roman" w:hAnsi="Times New Roman"/>
          <w:sz w:val="20"/>
        </w:rPr>
        <w:softHyphen/>
        <w:t>reglerna och enligt de ovan nämnda reglerna på yrkestrafik</w:t>
      </w:r>
      <w:r w:rsidRPr="007A145D">
        <w:rPr>
          <w:rFonts w:ascii="Times New Roman" w:hAnsi="Times New Roman"/>
          <w:sz w:val="20"/>
        </w:rPr>
        <w:softHyphen/>
        <w:t xml:space="preserve">området bör alltså ansvaret även i detta fall vara strikt. </w:t>
      </w:r>
    </w:p>
    <w:p w14:paraId="2ECF374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Transportstyrelsen</w:t>
      </w:r>
      <w:r w:rsidRPr="007A145D">
        <w:rPr>
          <w:rFonts w:ascii="Times New Roman" w:hAnsi="Times New Roman"/>
          <w:sz w:val="20"/>
        </w:rPr>
        <w:t xml:space="preserve"> menar att det mer tydligt bör framgå att en kopia av utstationeringsdeklarationen ska saknas. Vad som sanktioneras är dock att transportföretaget inte säker</w:t>
      </w:r>
      <w:r w:rsidRPr="007A145D">
        <w:rPr>
          <w:rFonts w:ascii="Times New Roman" w:hAnsi="Times New Roman"/>
          <w:sz w:val="20"/>
        </w:rPr>
        <w:softHyphen/>
        <w:t>ställt att föraren vid en vägkontroll på begäran visar upp en kopia av den inlämnade deklarationen</w:t>
      </w:r>
      <w:r w:rsidRPr="007A145D">
        <w:t xml:space="preserve"> </w:t>
      </w:r>
      <w:r w:rsidRPr="007A145D">
        <w:rPr>
          <w:rFonts w:ascii="Times New Roman" w:hAnsi="Times New Roman"/>
          <w:sz w:val="20"/>
        </w:rPr>
        <w:t>för en kontroll</w:t>
      </w:r>
      <w:r w:rsidRPr="007A145D">
        <w:rPr>
          <w:rFonts w:ascii="Times New Roman" w:hAnsi="Times New Roman"/>
          <w:sz w:val="20"/>
        </w:rPr>
        <w:softHyphen/>
        <w:t xml:space="preserve">tjänsteman. Om detta beror på att det inte lämnats någon deklaration, den till följd av glömska inte medförts eller om föraren av någon anledning väljer att inte visa upp den, spelar alltså ingen roll. </w:t>
      </w:r>
    </w:p>
    <w:p w14:paraId="5E884A8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När det gäller Transportstyrelsens fråga om huruvida icke-bilaterala transporter ska omfattas så kan det konstateras att utstationering av förare genom utlandsetablerade företag kan föreligga även vid sidan av sådana situa</w:t>
      </w:r>
      <w:r w:rsidRPr="007A145D">
        <w:rPr>
          <w:rFonts w:ascii="Times New Roman" w:hAnsi="Times New Roman"/>
          <w:sz w:val="20"/>
        </w:rPr>
        <w:softHyphen/>
        <w:t>tioner som avses i förslaget till 5 b §. Av skälen i direktivet om utstation</w:t>
      </w:r>
      <w:r w:rsidRPr="007A145D">
        <w:rPr>
          <w:rFonts w:ascii="Times New Roman" w:hAnsi="Times New Roman"/>
          <w:sz w:val="20"/>
        </w:rPr>
        <w:softHyphen/>
        <w:t>ering av förare framgår att utstationeringsreglerna bör vara tillämpliga i fråga om icke-bilaterala internationella transporter. Transportstyrelsens framhåller sin ovana vid att handlägga frågor om utstationering. Det kan dock konstateras att det nu rör sig om en mycket specifik del av all utstationering där andra myndigheter än Arbets</w:t>
      </w:r>
      <w:r w:rsidRPr="007A145D">
        <w:rPr>
          <w:rFonts w:ascii="Times New Roman" w:hAnsi="Times New Roman"/>
          <w:sz w:val="20"/>
        </w:rPr>
        <w:softHyphen/>
        <w:t xml:space="preserve">miljöverket har viktig sakkunskap. Området blir för övrigt delvis nytt oavsett vilken myndighet som tilldelas uppgiften att fatta beslut. </w:t>
      </w:r>
    </w:p>
    <w:p w14:paraId="2DA0E00F"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Sanktionsavgifternas nivå</w:t>
      </w:r>
    </w:p>
    <w:p w14:paraId="0FC07B5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Enligt direktivet om utstationering av förare ska sanktionerna vara effektiva, proportionella, avskräckande och icke-diskriminerande. Det råder stora skillnader i lönenivå för förare i olika länder och svenska löner ligger högt i en sådan jämförelse. Det gör att det för många arbetsgivare finns stora ekonomiska vinster att göra på att inte betala ut löner enligt svenska kollektivavtal. </w:t>
      </w:r>
    </w:p>
    <w:p w14:paraId="66477A1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Det får anses vara ett viktigt led i att anpassa löner till svenska förhållanden och åstadkomma bättre sociala villkor för förare som utstationeras till Sverige</w:t>
      </w:r>
      <w:r w:rsidRPr="007A145D">
        <w:t xml:space="preserve"> </w:t>
      </w:r>
      <w:r w:rsidRPr="007A145D">
        <w:rPr>
          <w:rFonts w:ascii="Times New Roman" w:hAnsi="Times New Roman"/>
          <w:sz w:val="20"/>
        </w:rPr>
        <w:t>att arbetsgivare som utstationerar förare till Sverige lämnar in deklarationer om utstationering. Det ökar möjligheterna för arbetstagarorganisationerna att komma i kontakt med arbetsgivare och inleda förhandlingar om att teckna kollektivavtal. Även de olika myndig</w:t>
      </w:r>
      <w:r w:rsidRPr="007A145D">
        <w:rPr>
          <w:rFonts w:ascii="Times New Roman" w:hAnsi="Times New Roman"/>
          <w:sz w:val="20"/>
        </w:rPr>
        <w:softHyphen/>
        <w:t>heter som ska tilldelas uppgifter som rör det nu aktuella regelverket kommer att ha ett intresse av att kunna komma i kontakt med arbets</w:t>
      </w:r>
      <w:r w:rsidRPr="007A145D">
        <w:rPr>
          <w:rFonts w:ascii="Times New Roman" w:hAnsi="Times New Roman"/>
          <w:sz w:val="20"/>
        </w:rPr>
        <w:softHyphen/>
        <w:t>givaren. Att en utstationering anmäls genom en utstationerings</w:t>
      </w:r>
      <w:r w:rsidRPr="007A145D">
        <w:rPr>
          <w:rFonts w:ascii="Times New Roman" w:hAnsi="Times New Roman"/>
          <w:sz w:val="20"/>
        </w:rPr>
        <w:softHyphen/>
        <w:t xml:space="preserve">deklaration bedöms därför vara en viktig del i dessa aktörers möjlighet att säkerställa att arbets- och anställningsvillkor följs för förare som utstationeras hit från </w:t>
      </w:r>
      <w:r w:rsidRPr="007A145D">
        <w:rPr>
          <w:rFonts w:ascii="Times New Roman" w:hAnsi="Times New Roman"/>
          <w:sz w:val="20"/>
        </w:rPr>
        <w:lastRenderedPageBreak/>
        <w:t>utlandet. Mot den bakgrunden är det väsentligt att nivån på en sanktions</w:t>
      </w:r>
      <w:r w:rsidRPr="007A145D">
        <w:rPr>
          <w:rFonts w:ascii="Times New Roman" w:hAnsi="Times New Roman"/>
          <w:sz w:val="20"/>
        </w:rPr>
        <w:softHyphen/>
        <w:t>avgift är tillräckligt hög för att vara avskräckande.</w:t>
      </w:r>
    </w:p>
    <w:p w14:paraId="5F22950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Bestämmelsen om att sanktionsavgifter ska påföras transportföretaget vid överträdelser av skyldigheten att visa upp en kopia av utstationerings</w:t>
      </w:r>
      <w:r w:rsidRPr="007A145D">
        <w:rPr>
          <w:rFonts w:ascii="Times New Roman" w:hAnsi="Times New Roman"/>
          <w:sz w:val="20"/>
        </w:rPr>
        <w:softHyphen/>
        <w:t>deklarationen bör framgå av lag. I likhet med regleringen av sanktions</w:t>
      </w:r>
      <w:r w:rsidRPr="007A145D">
        <w:rPr>
          <w:rFonts w:ascii="Times New Roman" w:hAnsi="Times New Roman"/>
          <w:sz w:val="20"/>
        </w:rPr>
        <w:softHyphen/>
        <w:t xml:space="preserve">avgifter på andra håll inom yrkestrafikområdet bör dock ytterligare bestämmelser om sanktionsavgifter, bl.a. avgifternas storlek, kunna slås fast på lägre normgivningsnivå än lag. Ett bemyndigande till regeringen att meddela ytterligare föreskrifter om sanktionsavgifter bör därför införas. </w:t>
      </w:r>
    </w:p>
    <w:p w14:paraId="4CBBDF85"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 xml:space="preserve">Nedsättning och verkställighet </w:t>
      </w:r>
    </w:p>
    <w:p w14:paraId="5E7AD113"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Om det framkommer omständigheter i handläggningen av ärendet om sanktionsavgift som innebär att överträdelsen bedöms som ringa eller ursäktlig eller om det annars med hänsyn till omständigheterna skulle vara oskäligt att ta ut sanktionsavgiften, bör avgiften få sättas ned helt eller delvis. Det kan, liksom </w:t>
      </w:r>
      <w:r w:rsidRPr="007A145D">
        <w:rPr>
          <w:rFonts w:ascii="Times New Roman" w:hAnsi="Times New Roman"/>
          <w:i/>
          <w:iCs/>
          <w:sz w:val="20"/>
        </w:rPr>
        <w:t>Lunds universitet</w:t>
      </w:r>
      <w:r w:rsidRPr="007A145D">
        <w:rPr>
          <w:rFonts w:ascii="Times New Roman" w:hAnsi="Times New Roman"/>
          <w:sz w:val="20"/>
        </w:rPr>
        <w:t xml:space="preserve"> tar upp, röra sig om fall då en tillfredsställande kontroll kunnat genomföras trots att deklaration saknas. Sanktions</w:t>
      </w:r>
      <w:r w:rsidRPr="007A145D">
        <w:rPr>
          <w:rFonts w:ascii="Times New Roman" w:hAnsi="Times New Roman"/>
          <w:sz w:val="20"/>
        </w:rPr>
        <w:softHyphen/>
        <w:t>avgifter bör tillfalla staten. Promemorians förslag om en särskild paragraf med bl.a. denna innebörd bör dock ersättas med en bestämmelse om att 38 § utstationeringslagen ska tillämpas i fråga om sanktions</w:t>
      </w:r>
      <w:r w:rsidRPr="007A145D">
        <w:rPr>
          <w:rFonts w:ascii="Times New Roman" w:hAnsi="Times New Roman"/>
          <w:sz w:val="20"/>
        </w:rPr>
        <w:softHyphen/>
        <w:t>avgifter.</w:t>
      </w:r>
    </w:p>
    <w:p w14:paraId="28B3A4F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Om sanktionsavgiften påförs transportföretaget men inbetalning inte sker, bör beslutet om sanktions</w:t>
      </w:r>
      <w:r w:rsidRPr="007A145D">
        <w:rPr>
          <w:rFonts w:ascii="Times New Roman" w:hAnsi="Times New Roman"/>
          <w:sz w:val="20"/>
        </w:rPr>
        <w:softHyphen/>
        <w:t>avgift kunna verkställas när det fått laga kraft. Beslutet bör alltså gälla som en exekutionstitel.</w:t>
      </w:r>
    </w:p>
    <w:p w14:paraId="0ECD44A5"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Frakthandlingar och färdskrivardata</w:t>
      </w:r>
    </w:p>
    <w:p w14:paraId="73CF336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Utöver en kopia av utstationeringsdeklarationen ska även bevis om de transporter som utförs och färdskrivardata visas upp vid en vägkontroll. I fråga om denna dokumentation föreslås inga särskilda sanktioner eftersom det är handlingar som enligt andra regelverk ändå måste visas upp vid en kontroll. För det fall den aktuella dokumentationen inte visas upp vid en vägkontroll kan det påverka bedömningen av om en utstationerings</w:t>
      </w:r>
      <w:r w:rsidRPr="007A145D">
        <w:rPr>
          <w:rFonts w:ascii="Times New Roman" w:hAnsi="Times New Roman"/>
          <w:sz w:val="20"/>
        </w:rPr>
        <w:softHyphen/>
        <w:t xml:space="preserve">situation anses råda eller om transporten är undantagen från utstationering. Om en förare ska undantas från utstationering, t.ex. när han eller hon utför en bilateral transport, bör färdskrivardata och frakthandlingar som visar att det är fråga om en sådan transport kunna visas upp. </w:t>
      </w:r>
      <w:bookmarkStart w:id="157" w:name="_Toc66306904"/>
      <w:bookmarkStart w:id="158" w:name="_Toc66349709"/>
      <w:bookmarkStart w:id="159" w:name="_Toc76454364"/>
      <w:bookmarkStart w:id="160" w:name="_Toc77502968"/>
      <w:bookmarkEnd w:id="157"/>
      <w:bookmarkEnd w:id="158"/>
      <w:bookmarkEnd w:id="159"/>
      <w:bookmarkEnd w:id="160"/>
      <w:r w:rsidRPr="007A145D">
        <w:rPr>
          <w:rFonts w:ascii="Times New Roman" w:eastAsiaTheme="minorHAnsi" w:hAnsi="Times New Roman"/>
          <w:sz w:val="20"/>
        </w:rPr>
        <w:t xml:space="preserve"> </w:t>
      </w:r>
      <w:r w:rsidRPr="007A145D">
        <w:rPr>
          <w:rFonts w:ascii="Times New Roman" w:hAnsi="Times New Roman"/>
          <w:sz w:val="20"/>
        </w:rPr>
        <w:t xml:space="preserve"> </w:t>
      </w:r>
    </w:p>
    <w:p w14:paraId="6EF3B881" w14:textId="77777777" w:rsidR="007A145D" w:rsidRPr="007A145D" w:rsidRDefault="00AB59E6" w:rsidP="00A459F2">
      <w:pPr>
        <w:pStyle w:val="Rubrik3"/>
      </w:pPr>
      <w:bookmarkStart w:id="161" w:name="_Toc58431891"/>
      <w:bookmarkStart w:id="162" w:name="_Toc66306906"/>
      <w:bookmarkStart w:id="163" w:name="_Toc66349711"/>
      <w:bookmarkStart w:id="164" w:name="_Toc76454366"/>
      <w:bookmarkStart w:id="165" w:name="_Toc77502970"/>
      <w:bookmarkStart w:id="166" w:name="_Toc95126261"/>
      <w:bookmarkStart w:id="167" w:name="_Toc98160723"/>
      <w:r w:rsidRPr="007A145D">
        <w:t>Beställaransvar</w:t>
      </w:r>
      <w:bookmarkEnd w:id="161"/>
      <w:bookmarkEnd w:id="162"/>
      <w:bookmarkEnd w:id="163"/>
      <w:bookmarkEnd w:id="164"/>
      <w:bookmarkEnd w:id="165"/>
      <w:bookmarkEnd w:id="166"/>
      <w:bookmarkEnd w:id="167"/>
    </w:p>
    <w:p w14:paraId="16FA0ECC"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bCs/>
          <w:sz w:val="20"/>
        </w:rPr>
        <w:t>Regeringens förslag:</w:t>
      </w:r>
      <w:r w:rsidRPr="007A145D">
        <w:rPr>
          <w:rFonts w:ascii="Times New Roman" w:hAnsi="Times New Roman"/>
          <w:sz w:val="20"/>
        </w:rPr>
        <w:t xml:space="preserve"> Om ett transportföretag som är etablerat i ett annat land än Sverige utför en transport med en utstationerad förare utan att en utstationeringsdeklaration lämnats in, ska den som yrkesmässigt för egen eller annans räkning har beställt transporten dömas till böter eller fängelse i högst ett år, om han eller hon </w:t>
      </w:r>
    </w:p>
    <w:p w14:paraId="12166B2C"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 vid tidpunkten för beställningen kände till eller hade skälig anled</w:t>
      </w:r>
      <w:r w:rsidRPr="007A145D">
        <w:rPr>
          <w:rFonts w:ascii="Times New Roman" w:hAnsi="Times New Roman"/>
          <w:sz w:val="20"/>
        </w:rPr>
        <w:softHyphen/>
        <w:t xml:space="preserve">ning att anta att föraren var utstationerad eller skulle utstationeras och att en utstationeringsdeklaration inte lämnats in eller skulle lämnas in, eller </w:t>
      </w:r>
    </w:p>
    <w:p w14:paraId="011A4045"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lastRenderedPageBreak/>
        <w:t xml:space="preserve">– av transportföretaget beställt </w:t>
      </w:r>
      <w:bookmarkStart w:id="168" w:name="_Hlk76389040"/>
      <w:r w:rsidRPr="007A145D">
        <w:rPr>
          <w:rFonts w:ascii="Times New Roman" w:hAnsi="Times New Roman"/>
          <w:sz w:val="20"/>
        </w:rPr>
        <w:t xml:space="preserve">en inrikestransport som omfattas av det föreslagna förtydligandet om när utstationering ska anses föreligga </w:t>
      </w:r>
      <w:bookmarkEnd w:id="168"/>
      <w:r w:rsidRPr="007A145D">
        <w:rPr>
          <w:rFonts w:ascii="Times New Roman" w:hAnsi="Times New Roman"/>
          <w:sz w:val="20"/>
        </w:rPr>
        <w:t>och uppsåtligen eller av oaktsamhet inte senast en dag efter det att transporten har utförts underrättat Arbetsmiljöverket om utstationer</w:t>
      </w:r>
      <w:r w:rsidRPr="007A145D">
        <w:rPr>
          <w:rFonts w:ascii="Times New Roman" w:hAnsi="Times New Roman"/>
          <w:sz w:val="20"/>
        </w:rPr>
        <w:softHyphen/>
        <w:t xml:space="preserve">ingen. </w:t>
      </w:r>
    </w:p>
    <w:p w14:paraId="67203CE7"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 xml:space="preserve">Ansvar ska inte dömas ut om </w:t>
      </w:r>
      <w:bookmarkStart w:id="169" w:name="_Hlk69744214"/>
      <w:r w:rsidRPr="007A145D">
        <w:rPr>
          <w:rFonts w:ascii="Times New Roman" w:hAnsi="Times New Roman"/>
          <w:sz w:val="20"/>
        </w:rPr>
        <w:t>beställaren gjort vad som skäligen kan begäras av honom eller henne för att vid en inrikestransport, som omfattas av det föreslagna förtydligandet om när utstationering föreligger, kontrollera att en utstationeringsdeklaration lämnas in</w:t>
      </w:r>
      <w:bookmarkEnd w:id="169"/>
      <w:r w:rsidRPr="007A145D">
        <w:rPr>
          <w:rFonts w:ascii="Times New Roman" w:hAnsi="Times New Roman"/>
          <w:sz w:val="20"/>
        </w:rPr>
        <w:t>.</w:t>
      </w:r>
    </w:p>
    <w:p w14:paraId="5ACD5FB5"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13DD766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förslag </w:t>
      </w:r>
      <w:r w:rsidRPr="007A145D">
        <w:rPr>
          <w:rFonts w:ascii="Times New Roman" w:hAnsi="Times New Roman"/>
          <w:bCs/>
          <w:sz w:val="20"/>
        </w:rPr>
        <w:t>ö</w:t>
      </w:r>
      <w:r w:rsidRPr="007A145D">
        <w:rPr>
          <w:rFonts w:ascii="Times New Roman" w:hAnsi="Times New Roman"/>
          <w:sz w:val="20"/>
        </w:rPr>
        <w:t xml:space="preserve">verensstämmer i huvudsak med regeringens. Promemorians förslag innehåller dock en formulering som innebär att beställaren ska kunna visa att han eller hon gjort vad som skäligen kan begäras samtidigt som den i ett visst fall inte anger något subjektivt rekvisit. </w:t>
      </w:r>
    </w:p>
    <w:p w14:paraId="32130FA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b/>
          <w:sz w:val="20"/>
          <w:szCs w:val="22"/>
        </w:rPr>
      </w:pPr>
      <w:r w:rsidRPr="007A145D">
        <w:rPr>
          <w:rFonts w:ascii="Times New Roman" w:hAnsi="Times New Roman"/>
          <w:b/>
          <w:bCs/>
          <w:sz w:val="20"/>
        </w:rPr>
        <w:t xml:space="preserve">Remissinstanserna: </w:t>
      </w:r>
      <w:r w:rsidRPr="007A145D">
        <w:rPr>
          <w:rFonts w:ascii="Times New Roman" w:hAnsi="Times New Roman"/>
          <w:i/>
          <w:iCs/>
          <w:sz w:val="20"/>
        </w:rPr>
        <w:t>Arbetsmiljöverket</w:t>
      </w:r>
      <w:r w:rsidRPr="007A145D">
        <w:rPr>
          <w:rFonts w:ascii="Times New Roman" w:hAnsi="Times New Roman"/>
          <w:sz w:val="20"/>
        </w:rPr>
        <w:t xml:space="preserve"> noterar att förslaget synes utgå från att beställaren kommer att utföra sin undersökning genom att vända sig till arbetsgivaren eller transportföretaget men menar att det sannolikt också kommer att komma många förfrågningar till verket. Verket fram</w:t>
      </w:r>
      <w:r w:rsidRPr="007A145D">
        <w:rPr>
          <w:rFonts w:ascii="Times New Roman" w:hAnsi="Times New Roman"/>
          <w:sz w:val="20"/>
        </w:rPr>
        <w:softHyphen/>
        <w:t>håller att det inte finns</w:t>
      </w:r>
      <w:r w:rsidRPr="007A145D" w:rsidDel="00AB2360">
        <w:rPr>
          <w:rFonts w:ascii="Times New Roman" w:hAnsi="Times New Roman"/>
          <w:sz w:val="20"/>
        </w:rPr>
        <w:t xml:space="preserve"> </w:t>
      </w:r>
      <w:r w:rsidRPr="007A145D">
        <w:rPr>
          <w:rFonts w:ascii="Times New Roman" w:hAnsi="Times New Roman"/>
          <w:sz w:val="20"/>
        </w:rPr>
        <w:t xml:space="preserve">någon automatiserad lösning för att hantera sådana förfrågningar. Det kommer sannolikt också att bli fråga om en stor mängd underrättelser om utstationering som inte har deklarerats. </w:t>
      </w:r>
      <w:bookmarkStart w:id="170" w:name="_Hlk87446533"/>
      <w:r w:rsidRPr="007A145D">
        <w:rPr>
          <w:rFonts w:ascii="Times New Roman" w:hAnsi="Times New Roman"/>
          <w:sz w:val="20"/>
        </w:rPr>
        <w:t>Eftersom Arbetsmiljöverket inte utför några kontroller och inte beslutar om sank</w:t>
      </w:r>
      <w:r w:rsidRPr="007A145D">
        <w:rPr>
          <w:rFonts w:ascii="Times New Roman" w:hAnsi="Times New Roman"/>
          <w:sz w:val="20"/>
        </w:rPr>
        <w:softHyphen/>
        <w:t>tionsavgift anser verket att det skulle vara bättre om beställarens under</w:t>
      </w:r>
      <w:r w:rsidRPr="007A145D">
        <w:rPr>
          <w:rFonts w:ascii="Times New Roman" w:hAnsi="Times New Roman"/>
          <w:sz w:val="20"/>
        </w:rPr>
        <w:softHyphen/>
        <w:t>rättelser i stället lämnades till Transportstyrelsen.</w:t>
      </w:r>
      <w:bookmarkEnd w:id="170"/>
      <w:r w:rsidRPr="007A145D">
        <w:rPr>
          <w:rFonts w:ascii="Times New Roman" w:hAnsi="Times New Roman"/>
          <w:sz w:val="20"/>
        </w:rPr>
        <w:t xml:space="preserve"> </w:t>
      </w:r>
      <w:r w:rsidRPr="007A145D">
        <w:rPr>
          <w:rFonts w:ascii="Times New Roman" w:hAnsi="Times New Roman"/>
          <w:i/>
          <w:iCs/>
          <w:sz w:val="20"/>
        </w:rPr>
        <w:t>Helsingborgs tingsrätt</w:t>
      </w:r>
      <w:r w:rsidRPr="007A145D">
        <w:rPr>
          <w:rFonts w:ascii="Times New Roman" w:hAnsi="Times New Roman"/>
          <w:sz w:val="20"/>
        </w:rPr>
        <w:t xml:space="preserve"> menar att förslaget innebär att det krävs uppsåt för den som beställt transporten och att bevisbördan i vissa fall läggs på den enskilde utan att det avsteget från straffrättsliga principer motiveras. </w:t>
      </w:r>
      <w:r w:rsidRPr="007A145D">
        <w:rPr>
          <w:rFonts w:ascii="Times New Roman" w:hAnsi="Times New Roman"/>
          <w:i/>
          <w:iCs/>
          <w:sz w:val="20"/>
        </w:rPr>
        <w:t>Åklagarmyndigheten</w:t>
      </w:r>
      <w:r w:rsidRPr="007A145D">
        <w:rPr>
          <w:rFonts w:ascii="Times New Roman" w:hAnsi="Times New Roman"/>
          <w:sz w:val="20"/>
        </w:rPr>
        <w:t xml:space="preserve"> avstyrker en straffbestämmelse och för</w:t>
      </w:r>
      <w:r w:rsidRPr="007A145D">
        <w:rPr>
          <w:rFonts w:ascii="Times New Roman" w:hAnsi="Times New Roman"/>
          <w:sz w:val="20"/>
        </w:rPr>
        <w:softHyphen/>
        <w:t>ordar en sanktionsavgift eftersom grundöverträdelsen sanktioneras med en sanktions</w:t>
      </w:r>
      <w:r w:rsidRPr="007A145D">
        <w:rPr>
          <w:rFonts w:ascii="Times New Roman" w:hAnsi="Times New Roman"/>
          <w:sz w:val="20"/>
        </w:rPr>
        <w:softHyphen/>
        <w:t>avgift. Effek</w:t>
      </w:r>
      <w:r w:rsidRPr="007A145D">
        <w:rPr>
          <w:rFonts w:ascii="Times New Roman" w:hAnsi="Times New Roman"/>
          <w:sz w:val="20"/>
        </w:rPr>
        <w:softHyphen/>
        <w:t xml:space="preserve">tiviteten och rättssäkerheten gynnas av att sanktionerna samlas på så få myndigheter som möjligt. </w:t>
      </w:r>
      <w:r w:rsidRPr="007A145D">
        <w:rPr>
          <w:rFonts w:ascii="Times New Roman" w:hAnsi="Times New Roman"/>
          <w:i/>
          <w:iCs/>
          <w:sz w:val="20"/>
        </w:rPr>
        <w:t>Eko</w:t>
      </w:r>
      <w:r w:rsidRPr="007A145D">
        <w:rPr>
          <w:rFonts w:ascii="Times New Roman" w:hAnsi="Times New Roman"/>
          <w:i/>
          <w:iCs/>
          <w:sz w:val="20"/>
        </w:rPr>
        <w:softHyphen/>
        <w:t>brotts</w:t>
      </w:r>
      <w:r w:rsidRPr="007A145D">
        <w:rPr>
          <w:rFonts w:ascii="Times New Roman" w:hAnsi="Times New Roman"/>
          <w:i/>
          <w:iCs/>
          <w:sz w:val="20"/>
        </w:rPr>
        <w:softHyphen/>
        <w:t>myndigheten</w:t>
      </w:r>
      <w:r w:rsidRPr="007A145D">
        <w:rPr>
          <w:rFonts w:ascii="Times New Roman" w:hAnsi="Times New Roman"/>
          <w:sz w:val="20"/>
        </w:rPr>
        <w:t xml:space="preserve"> och </w:t>
      </w:r>
      <w:r w:rsidRPr="007A145D">
        <w:rPr>
          <w:rFonts w:ascii="Times New Roman" w:hAnsi="Times New Roman"/>
          <w:i/>
          <w:iCs/>
          <w:sz w:val="20"/>
        </w:rPr>
        <w:t>Polismyndig</w:t>
      </w:r>
      <w:r w:rsidRPr="007A145D">
        <w:rPr>
          <w:rFonts w:ascii="Times New Roman" w:hAnsi="Times New Roman"/>
          <w:i/>
          <w:iCs/>
          <w:sz w:val="20"/>
        </w:rPr>
        <w:softHyphen/>
        <w:t>heten</w:t>
      </w:r>
      <w:r w:rsidRPr="007A145D">
        <w:rPr>
          <w:rFonts w:ascii="Times New Roman" w:hAnsi="Times New Roman"/>
          <w:sz w:val="20"/>
        </w:rPr>
        <w:t xml:space="preserve"> framför samma önskemål. </w:t>
      </w:r>
      <w:r w:rsidRPr="007A145D">
        <w:rPr>
          <w:rFonts w:ascii="Times New Roman" w:hAnsi="Times New Roman"/>
          <w:i/>
          <w:iCs/>
          <w:sz w:val="20"/>
        </w:rPr>
        <w:t>Transportstyrelsen</w:t>
      </w:r>
      <w:r w:rsidRPr="007A145D">
        <w:rPr>
          <w:rFonts w:ascii="Times New Roman" w:hAnsi="Times New Roman"/>
          <w:sz w:val="20"/>
        </w:rPr>
        <w:t xml:space="preserve"> menar att ”arbetsdag” är att föredra framför ”dag” och efterlyser förtydliganden av hur beställaren ska kunna visa att man gjort vad som skäligen kan begäras. </w:t>
      </w:r>
      <w:r w:rsidRPr="007A145D">
        <w:rPr>
          <w:rFonts w:ascii="Times New Roman" w:hAnsi="Times New Roman"/>
          <w:i/>
          <w:iCs/>
          <w:sz w:val="20"/>
        </w:rPr>
        <w:t>Transport</w:t>
      </w:r>
      <w:r w:rsidRPr="007A145D">
        <w:rPr>
          <w:rFonts w:ascii="Times New Roman" w:hAnsi="Times New Roman"/>
          <w:i/>
          <w:iCs/>
          <w:sz w:val="20"/>
        </w:rPr>
        <w:softHyphen/>
        <w:t>företagen</w:t>
      </w:r>
      <w:r w:rsidRPr="007A145D" w:rsidDel="00543325">
        <w:rPr>
          <w:rFonts w:ascii="Times New Roman" w:hAnsi="Times New Roman"/>
          <w:sz w:val="20"/>
        </w:rPr>
        <w:t xml:space="preserve"> </w:t>
      </w:r>
      <w:r w:rsidRPr="007A145D">
        <w:rPr>
          <w:rFonts w:ascii="Times New Roman" w:hAnsi="Times New Roman"/>
          <w:sz w:val="20"/>
        </w:rPr>
        <w:t xml:space="preserve">och </w:t>
      </w:r>
      <w:r w:rsidRPr="007A145D">
        <w:rPr>
          <w:rFonts w:ascii="Times New Roman" w:hAnsi="Times New Roman"/>
          <w:i/>
          <w:iCs/>
          <w:sz w:val="20"/>
        </w:rPr>
        <w:t>Transportindustriförbundet</w:t>
      </w:r>
      <w:r w:rsidRPr="007A145D">
        <w:rPr>
          <w:rFonts w:ascii="Times New Roman" w:hAnsi="Times New Roman"/>
          <w:sz w:val="20"/>
        </w:rPr>
        <w:t xml:space="preserve"> anser att beställar</w:t>
      </w:r>
      <w:r w:rsidRPr="007A145D">
        <w:rPr>
          <w:rFonts w:ascii="Times New Roman" w:hAnsi="Times New Roman"/>
          <w:sz w:val="20"/>
        </w:rPr>
        <w:softHyphen/>
        <w:t xml:space="preserve">ansvaret är alltför otydligt. </w:t>
      </w:r>
      <w:r w:rsidRPr="007A145D">
        <w:rPr>
          <w:rFonts w:ascii="Times New Roman" w:hAnsi="Times New Roman"/>
          <w:i/>
          <w:iCs/>
          <w:sz w:val="20"/>
        </w:rPr>
        <w:t>Transport</w:t>
      </w:r>
      <w:r w:rsidRPr="007A145D">
        <w:rPr>
          <w:rFonts w:ascii="Times New Roman" w:hAnsi="Times New Roman"/>
          <w:i/>
          <w:iCs/>
          <w:sz w:val="20"/>
        </w:rPr>
        <w:softHyphen/>
        <w:t>industriförbundet</w:t>
      </w:r>
      <w:r w:rsidRPr="007A145D">
        <w:rPr>
          <w:rFonts w:ascii="Times New Roman" w:hAnsi="Times New Roman"/>
          <w:sz w:val="20"/>
        </w:rPr>
        <w:t xml:space="preserve"> reser samma frågor som Transport</w:t>
      </w:r>
      <w:r w:rsidRPr="007A145D">
        <w:rPr>
          <w:rFonts w:ascii="Times New Roman" w:hAnsi="Times New Roman"/>
          <w:sz w:val="20"/>
        </w:rPr>
        <w:softHyphen/>
        <w:t>före</w:t>
      </w:r>
      <w:r w:rsidRPr="007A145D">
        <w:rPr>
          <w:rFonts w:ascii="Times New Roman" w:hAnsi="Times New Roman"/>
          <w:sz w:val="20"/>
        </w:rPr>
        <w:softHyphen/>
        <w:t>tagen.</w:t>
      </w:r>
      <w:r w:rsidRPr="007A145D">
        <w:rPr>
          <w:rFonts w:ascii="Times New Roman" w:hAnsi="Times New Roman"/>
          <w:i/>
          <w:iCs/>
          <w:sz w:val="20"/>
        </w:rPr>
        <w:t xml:space="preserve"> Närings</w:t>
      </w:r>
      <w:r w:rsidRPr="007A145D">
        <w:rPr>
          <w:rFonts w:ascii="Times New Roman" w:hAnsi="Times New Roman"/>
          <w:i/>
          <w:iCs/>
          <w:sz w:val="20"/>
        </w:rPr>
        <w:softHyphen/>
        <w:t>livets Transportråd</w:t>
      </w:r>
      <w:r w:rsidRPr="007A145D">
        <w:rPr>
          <w:rFonts w:ascii="Times New Roman" w:hAnsi="Times New Roman"/>
          <w:sz w:val="20"/>
        </w:rPr>
        <w:t xml:space="preserve"> önskar också ett förtydligande av vad som i prome</w:t>
      </w:r>
      <w:r w:rsidRPr="007A145D">
        <w:rPr>
          <w:rFonts w:ascii="Times New Roman" w:hAnsi="Times New Roman"/>
          <w:sz w:val="20"/>
        </w:rPr>
        <w:softHyphen/>
        <w:t>morian avses med ”i alla led” och hur en transportköpare ska kunna bevisa att undersök</w:t>
      </w:r>
      <w:r w:rsidRPr="007A145D">
        <w:rPr>
          <w:rFonts w:ascii="Times New Roman" w:hAnsi="Times New Roman"/>
          <w:sz w:val="20"/>
        </w:rPr>
        <w:softHyphen/>
        <w:t>ningsplikten är fullgjord.</w:t>
      </w:r>
      <w:r w:rsidRPr="007A145D">
        <w:rPr>
          <w:rFonts w:ascii="Times New Roman" w:hAnsi="Times New Roman"/>
          <w:i/>
          <w:iCs/>
          <w:sz w:val="20"/>
        </w:rPr>
        <w:t xml:space="preserve"> Blomsterbranschens riksorganisa</w:t>
      </w:r>
      <w:r w:rsidRPr="007A145D">
        <w:rPr>
          <w:rFonts w:ascii="Times New Roman" w:hAnsi="Times New Roman"/>
          <w:i/>
          <w:iCs/>
          <w:sz w:val="20"/>
        </w:rPr>
        <w:softHyphen/>
        <w:t>tion</w:t>
      </w:r>
      <w:r w:rsidRPr="007A145D">
        <w:rPr>
          <w:rFonts w:ascii="Times New Roman" w:hAnsi="Times New Roman"/>
          <w:sz w:val="20"/>
        </w:rPr>
        <w:t xml:space="preserve"> påpekar i fråga om små</w:t>
      </w:r>
      <w:r w:rsidRPr="007A145D">
        <w:rPr>
          <w:rFonts w:ascii="Times New Roman" w:hAnsi="Times New Roman"/>
          <w:sz w:val="20"/>
        </w:rPr>
        <w:softHyphen/>
        <w:t>företag att beställarna till en lastbil kan vara så många som 50 stycken och att de flesta av dessa kommer att vara omed</w:t>
      </w:r>
      <w:r w:rsidRPr="007A145D">
        <w:rPr>
          <w:rFonts w:ascii="Times New Roman" w:hAnsi="Times New Roman"/>
          <w:sz w:val="20"/>
        </w:rPr>
        <w:softHyphen/>
        <w:t>vetna om sitt beställaransvar.</w:t>
      </w:r>
    </w:p>
    <w:p w14:paraId="204B434B"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sz w:val="20"/>
          <w:szCs w:val="22"/>
        </w:rPr>
      </w:pPr>
      <w:r w:rsidRPr="007A145D">
        <w:rPr>
          <w:rFonts w:ascii="Times New Roman" w:eastAsiaTheme="minorHAnsi" w:hAnsi="Times New Roman" w:cstheme="minorBidi"/>
          <w:b/>
          <w:sz w:val="20"/>
          <w:szCs w:val="22"/>
        </w:rPr>
        <w:t>Skälen för regeringens förslag</w:t>
      </w:r>
    </w:p>
    <w:p w14:paraId="026169BE"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Utstationeringslagen och direktivet om utstationering av förare</w:t>
      </w:r>
    </w:p>
    <w:p w14:paraId="6E225B2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Enligt utstationeringslagen ska en arbetsgivare till en utstationerad arbets</w:t>
      </w:r>
      <w:r w:rsidRPr="007A145D">
        <w:rPr>
          <w:rFonts w:ascii="Times New Roman" w:hAnsi="Times New Roman"/>
          <w:sz w:val="20"/>
        </w:rPr>
        <w:softHyphen/>
        <w:t xml:space="preserve">tagare lämna dokumentation till den som tar emot tjänsterna i Sverige och som visar att en anmälan om utstationering har gjorts (30 §). Om en mottagare av en tjänst som inbegriper utstationering inte får sådan </w:t>
      </w:r>
      <w:r w:rsidRPr="007A145D">
        <w:rPr>
          <w:rFonts w:ascii="Times New Roman" w:hAnsi="Times New Roman"/>
          <w:sz w:val="20"/>
        </w:rPr>
        <w:lastRenderedPageBreak/>
        <w:t>dokumentation, ska denne underrätta Arbetsmiljöverket om det senast tre dagar efter det att arbetet har påbörjats (31 §). Om tjänstemottagaren inte lämnar en sådan under</w:t>
      </w:r>
      <w:r w:rsidRPr="007A145D">
        <w:rPr>
          <w:rFonts w:ascii="Times New Roman" w:hAnsi="Times New Roman"/>
          <w:sz w:val="20"/>
        </w:rPr>
        <w:softHyphen/>
        <w:t xml:space="preserve">rättelse, ska en sanktionsavgift tas ut (37 § första stycket 2). </w:t>
      </w:r>
    </w:p>
    <w:p w14:paraId="37103C7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r w:rsidRPr="007A145D">
        <w:rPr>
          <w:rFonts w:ascii="Times New Roman" w:hAnsi="Times New Roman"/>
          <w:sz w:val="20"/>
        </w:rPr>
        <w:t xml:space="preserve">Något krav på att det transportföretag som utstationerar en förare </w:t>
      </w:r>
      <w:r w:rsidRPr="007A145D" w:rsidDel="00AD6FA3">
        <w:rPr>
          <w:rFonts w:ascii="Times New Roman" w:hAnsi="Times New Roman"/>
          <w:sz w:val="20"/>
        </w:rPr>
        <w:t>enligt tjänste</w:t>
      </w:r>
      <w:r w:rsidRPr="007A145D" w:rsidDel="00AD6FA3">
        <w:rPr>
          <w:rFonts w:ascii="Times New Roman" w:hAnsi="Times New Roman"/>
          <w:sz w:val="20"/>
        </w:rPr>
        <w:softHyphen/>
        <w:t>avtalsfallet</w:t>
      </w:r>
      <w:r w:rsidRPr="007A145D">
        <w:rPr>
          <w:rFonts w:ascii="Times New Roman" w:hAnsi="Times New Roman"/>
          <w:sz w:val="20"/>
        </w:rPr>
        <w:t xml:space="preserve"> ska tillhandahålla tjänstemottagaren dokumentation kan dock inte ställas enligt direktivet om utstationering av förare. Mot den bakgrunden ska inte de bestäm</w:t>
      </w:r>
      <w:r w:rsidRPr="007A145D">
        <w:rPr>
          <w:rFonts w:ascii="Times New Roman" w:hAnsi="Times New Roman"/>
          <w:sz w:val="20"/>
        </w:rPr>
        <w:softHyphen/>
        <w:t>melserna i utstationeringslagen</w:t>
      </w:r>
      <w:r w:rsidRPr="007A145D">
        <w:rPr>
          <w:rFonts w:ascii="Times New Roman" w:hAnsi="Times New Roman"/>
          <w:sz w:val="20"/>
          <w:lang w:eastAsia="sv-SE"/>
        </w:rPr>
        <w:t xml:space="preserve"> gälla när en förare utstationeras till Sverige för att utföra</w:t>
      </w:r>
      <w:r w:rsidRPr="007A145D">
        <w:rPr>
          <w:rFonts w:ascii="Times New Roman" w:hAnsi="Times New Roman"/>
          <w:sz w:val="20"/>
        </w:rPr>
        <w:t xml:space="preserve"> transporter </w:t>
      </w:r>
      <w:r w:rsidRPr="007A145D">
        <w:rPr>
          <w:rFonts w:ascii="Times New Roman" w:hAnsi="Times New Roman"/>
          <w:sz w:val="20"/>
          <w:lang w:eastAsia="sv-SE"/>
        </w:rPr>
        <w:t>åt ett transport</w:t>
      </w:r>
      <w:r w:rsidRPr="007A145D">
        <w:rPr>
          <w:rFonts w:ascii="Times New Roman" w:hAnsi="Times New Roman"/>
          <w:sz w:val="20"/>
          <w:lang w:eastAsia="sv-SE"/>
        </w:rPr>
        <w:softHyphen/>
        <w:t>företag etablerat i ett annat land. Direktivet ställer dock krav på medlems</w:t>
      </w:r>
      <w:r w:rsidRPr="007A145D">
        <w:rPr>
          <w:rFonts w:ascii="Times New Roman" w:hAnsi="Times New Roman"/>
          <w:sz w:val="20"/>
          <w:lang w:eastAsia="sv-SE"/>
        </w:rPr>
        <w:softHyphen/>
        <w:t xml:space="preserve">staterna att </w:t>
      </w:r>
      <w:r w:rsidRPr="007A145D">
        <w:rPr>
          <w:rFonts w:ascii="Times New Roman" w:eastAsiaTheme="minorHAnsi" w:hAnsi="Times New Roman"/>
          <w:sz w:val="20"/>
          <w:lang w:eastAsia="sv-SE"/>
        </w:rPr>
        <w:t xml:space="preserve">fastställa regler om sanktioner för avsändare, speditörer, transportörer och </w:t>
      </w:r>
      <w:r w:rsidRPr="007A145D">
        <w:rPr>
          <w:rFonts w:ascii="Times New Roman" w:hAnsi="Times New Roman"/>
          <w:sz w:val="20"/>
          <w:lang w:eastAsia="sv-SE"/>
        </w:rPr>
        <w:t>undertransportörer</w:t>
      </w:r>
      <w:r w:rsidRPr="007A145D">
        <w:rPr>
          <w:rFonts w:ascii="Times New Roman" w:eastAsiaTheme="minorHAnsi" w:hAnsi="Times New Roman"/>
          <w:sz w:val="20"/>
          <w:lang w:eastAsia="sv-SE"/>
        </w:rPr>
        <w:t xml:space="preserve"> för bristande efterlevnad av nation</w:t>
      </w:r>
      <w:r w:rsidRPr="007A145D">
        <w:rPr>
          <w:rFonts w:ascii="Times New Roman" w:eastAsiaTheme="minorHAnsi" w:hAnsi="Times New Roman"/>
          <w:sz w:val="20"/>
          <w:lang w:eastAsia="sv-SE"/>
        </w:rPr>
        <w:softHyphen/>
        <w:t>ella bestämmelser om utstationering inom vägtransportsektorn,</w:t>
      </w:r>
      <w:r w:rsidRPr="007A145D">
        <w:rPr>
          <w:rFonts w:ascii="Times New Roman" w:hAnsi="Times New Roman"/>
          <w:sz w:val="20"/>
          <w:lang w:eastAsia="sv-SE"/>
        </w:rPr>
        <w:t xml:space="preserve"> om de känt till eller borde ha känt till att de transporttjänster som de beställt medfört överträdelser (artikel 5.1). Sanktionerna ska vara effektiva, propor</w:t>
      </w:r>
      <w:r w:rsidRPr="007A145D">
        <w:rPr>
          <w:rFonts w:ascii="Times New Roman" w:hAnsi="Times New Roman"/>
          <w:sz w:val="20"/>
          <w:lang w:eastAsia="sv-SE"/>
        </w:rPr>
        <w:softHyphen/>
        <w:t>tionella, avskräckande och icke-diskriminerande.</w:t>
      </w:r>
      <w:r w:rsidRPr="007A145D">
        <w:rPr>
          <w:rFonts w:ascii="Times New Roman" w:eastAsiaTheme="minorHAnsi" w:hAnsi="Times New Roman"/>
          <w:sz w:val="20"/>
          <w:lang w:eastAsia="sv-SE"/>
        </w:rPr>
        <w:t xml:space="preserve"> Direktivet kräver med andra ord att </w:t>
      </w:r>
      <w:r w:rsidRPr="007A145D">
        <w:rPr>
          <w:rFonts w:ascii="Times New Roman" w:hAnsi="Times New Roman"/>
          <w:sz w:val="20"/>
          <w:lang w:eastAsia="sv-SE"/>
        </w:rPr>
        <w:t>medlemsstaterna</w:t>
      </w:r>
      <w:r w:rsidRPr="007A145D">
        <w:rPr>
          <w:rFonts w:ascii="Times New Roman" w:eastAsiaTheme="minorHAnsi" w:hAnsi="Times New Roman"/>
          <w:sz w:val="20"/>
          <w:lang w:eastAsia="sv-SE"/>
        </w:rPr>
        <w:t xml:space="preserve"> ska ställa krav även på dem som drar nytta av det arbete som utförs av utstationerade förare</w:t>
      </w:r>
      <w:r w:rsidRPr="007A145D">
        <w:rPr>
          <w:rFonts w:ascii="Times New Roman" w:hAnsi="Times New Roman"/>
          <w:sz w:val="20"/>
          <w:lang w:eastAsia="sv-SE"/>
        </w:rPr>
        <w:t>.</w:t>
      </w:r>
    </w:p>
    <w:p w14:paraId="04ED7D47" w14:textId="77777777" w:rsidR="007A145D" w:rsidRPr="007A145D" w:rsidRDefault="00AB59E6" w:rsidP="007A145D">
      <w:pPr>
        <w:keepNext/>
        <w:tabs>
          <w:tab w:val="left" w:pos="907"/>
        </w:tabs>
        <w:spacing w:before="240" w:after="80" w:line="210" w:lineRule="exact"/>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Beställaransvaret inom yrkestrafiken</w:t>
      </w:r>
    </w:p>
    <w:p w14:paraId="25EBB58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Yrkestrafiklagen och förordningen om internatio</w:t>
      </w:r>
      <w:r w:rsidRPr="007A145D">
        <w:rPr>
          <w:rFonts w:ascii="Times New Roman" w:hAnsi="Times New Roman"/>
          <w:sz w:val="20"/>
        </w:rPr>
        <w:softHyphen/>
        <w:t>nella vägtransporter inom Europeiska ekonomiska samarbets</w:t>
      </w:r>
      <w:r w:rsidRPr="007A145D">
        <w:rPr>
          <w:rFonts w:ascii="Times New Roman" w:hAnsi="Times New Roman"/>
          <w:sz w:val="20"/>
        </w:rPr>
        <w:softHyphen/>
        <w:t>området (EES) innehåller straffrättsliga regler om beställaransvar. I fråga om yrkestrafiklagen innebär reglerna att om yrkesmässig trafik har bedrivits utan tillstånd, döms den som yrkes</w:t>
      </w:r>
      <w:r w:rsidRPr="007A145D">
        <w:rPr>
          <w:rFonts w:ascii="Times New Roman" w:hAnsi="Times New Roman"/>
          <w:sz w:val="20"/>
        </w:rPr>
        <w:softHyphen/>
        <w:t>mässigt för egen eller annans räkning har beställt transporten till böter eller fängelse i högst ett år, om han eller hon</w:t>
      </w:r>
    </w:p>
    <w:p w14:paraId="5EA0DB3B" w14:textId="77777777" w:rsidR="007A145D" w:rsidRPr="007A145D" w:rsidRDefault="00AB59E6" w:rsidP="00B9091B">
      <w:pPr>
        <w:numPr>
          <w:ilvl w:val="1"/>
          <w:numId w:val="3"/>
        </w:num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7A145D">
        <w:rPr>
          <w:rFonts w:ascii="Times New Roman" w:hAnsi="Times New Roman"/>
          <w:sz w:val="20"/>
        </w:rPr>
        <w:t>vid tidpunkten för beställningen kände till eller hade skälig anledning att anta att tillstånd saknades, eller</w:t>
      </w:r>
    </w:p>
    <w:p w14:paraId="5C074DAF" w14:textId="77777777" w:rsidR="007A145D" w:rsidRPr="007A145D" w:rsidRDefault="00AB59E6" w:rsidP="00B9091B">
      <w:pPr>
        <w:numPr>
          <w:ilvl w:val="1"/>
          <w:numId w:val="3"/>
        </w:numPr>
        <w:tabs>
          <w:tab w:val="left" w:pos="2268"/>
        </w:tabs>
        <w:overflowPunct w:val="0"/>
        <w:autoSpaceDE w:val="0"/>
        <w:autoSpaceDN w:val="0"/>
        <w:adjustRightInd w:val="0"/>
        <w:spacing w:after="0" w:line="240" w:lineRule="auto"/>
        <w:contextualSpacing/>
        <w:jc w:val="both"/>
        <w:textAlignment w:val="baseline"/>
        <w:rPr>
          <w:rFonts w:ascii="Times New Roman" w:hAnsi="Times New Roman"/>
          <w:sz w:val="20"/>
        </w:rPr>
      </w:pPr>
      <w:r w:rsidRPr="007A145D">
        <w:rPr>
          <w:rFonts w:ascii="Times New Roman" w:hAnsi="Times New Roman"/>
          <w:sz w:val="20"/>
        </w:rPr>
        <w:t>beställt transporten av trafikutövaren och uppsåtligen eller av oakt</w:t>
      </w:r>
      <w:r w:rsidRPr="007A145D">
        <w:rPr>
          <w:rFonts w:ascii="Times New Roman" w:hAnsi="Times New Roman"/>
          <w:sz w:val="20"/>
        </w:rPr>
        <w:softHyphen/>
        <w:t xml:space="preserve">samhet inte kontrollerat innehavet av tillstånd vid tidpunkten för transporten på ett sätt som skäligen kan begäras. </w:t>
      </w:r>
    </w:p>
    <w:p w14:paraId="1F3C17F4"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F6FBC43"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Förordningen om internationella vägtransporter inom Europeiska eko</w:t>
      </w:r>
      <w:r w:rsidRPr="007A145D">
        <w:rPr>
          <w:rFonts w:ascii="Times New Roman" w:hAnsi="Times New Roman"/>
          <w:sz w:val="20"/>
        </w:rPr>
        <w:softHyphen/>
        <w:t xml:space="preserve">nomiska samarbetsområdet (EES) innehåller liknande bestämmelser i fråga om cabotagetransporter. Detta innebär alltså att inte bara den som har utfört en olaglig transport kan hållas ansvarig för detta, utan även den som beställt transporten i fråga. </w:t>
      </w:r>
    </w:p>
    <w:p w14:paraId="5C964143" w14:textId="77777777" w:rsidR="007A145D" w:rsidRPr="007A145D" w:rsidRDefault="00AB59E6" w:rsidP="007A145D">
      <w:pPr>
        <w:keepNext/>
        <w:tabs>
          <w:tab w:val="left" w:pos="907"/>
        </w:tabs>
        <w:spacing w:before="240" w:after="80" w:line="210" w:lineRule="exact"/>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Beställaransvar vid utstationering</w:t>
      </w:r>
    </w:p>
    <w:p w14:paraId="0B5288E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A145D">
        <w:rPr>
          <w:rFonts w:ascii="Times New Roman" w:eastAsiaTheme="minorHAnsi" w:hAnsi="Times New Roman"/>
          <w:sz w:val="20"/>
        </w:rPr>
        <w:t>Mot bakgrund av kravet i artikel 5.1 i direktivet om utstationering av förare bör det införas ett beställar</w:t>
      </w:r>
      <w:r w:rsidRPr="007A145D">
        <w:rPr>
          <w:rFonts w:ascii="Times New Roman" w:eastAsiaTheme="minorHAnsi" w:hAnsi="Times New Roman"/>
          <w:sz w:val="20"/>
        </w:rPr>
        <w:softHyphen/>
        <w:t>ansvar även i fråga om utstationering inom vägtransportsektorn. Bestämmelserna om anmälningsskyldighet i utstatio</w:t>
      </w:r>
      <w:r w:rsidRPr="007A145D">
        <w:rPr>
          <w:rFonts w:ascii="Times New Roman" w:eastAsiaTheme="minorHAnsi" w:hAnsi="Times New Roman"/>
          <w:sz w:val="20"/>
        </w:rPr>
        <w:softHyphen/>
        <w:t>neringslagen syftar till att öka incitamentet att anmäla utstationeringar. För att skapa ett sådant incitament även i fråga om utstationeringar som om</w:t>
      </w:r>
      <w:r w:rsidRPr="007A145D">
        <w:rPr>
          <w:rFonts w:ascii="Times New Roman" w:eastAsiaTheme="minorHAnsi" w:hAnsi="Times New Roman"/>
          <w:sz w:val="20"/>
        </w:rPr>
        <w:softHyphen/>
        <w:t>fattas av de särskilda reglerna på vägtransportområdet är det lämpligt att också koppla ansvaret för beställaren till kravet på att ge in en utstatio</w:t>
      </w:r>
      <w:r w:rsidRPr="007A145D">
        <w:rPr>
          <w:rFonts w:ascii="Times New Roman" w:eastAsiaTheme="minorHAnsi" w:hAnsi="Times New Roman"/>
          <w:sz w:val="20"/>
        </w:rPr>
        <w:softHyphen/>
        <w:t>neringsdeklaration. Att öka incitamenten att ge in en deklaration bör leda till att fler utstationerade förare registreras och att arbetstagarorga</w:t>
      </w:r>
      <w:r w:rsidRPr="007A145D">
        <w:rPr>
          <w:rFonts w:ascii="Times New Roman" w:eastAsiaTheme="minorHAnsi" w:hAnsi="Times New Roman"/>
          <w:sz w:val="20"/>
        </w:rPr>
        <w:softHyphen/>
        <w:t>nisa</w:t>
      </w:r>
      <w:r w:rsidRPr="007A145D">
        <w:rPr>
          <w:rFonts w:ascii="Times New Roman" w:eastAsiaTheme="minorHAnsi" w:hAnsi="Times New Roman"/>
          <w:sz w:val="20"/>
        </w:rPr>
        <w:softHyphen/>
        <w:t>tionerna därmed får tillgång till uppgifter som möjliggör en bättre över</w:t>
      </w:r>
      <w:r w:rsidRPr="007A145D">
        <w:rPr>
          <w:rFonts w:ascii="Times New Roman" w:eastAsiaTheme="minorHAnsi" w:hAnsi="Times New Roman"/>
          <w:sz w:val="20"/>
        </w:rPr>
        <w:softHyphen/>
        <w:t xml:space="preserve">vakning av löne- och anställningsvillkor för dessa förare. Även svenska </w:t>
      </w:r>
      <w:r w:rsidRPr="007A145D">
        <w:rPr>
          <w:rFonts w:ascii="Times New Roman" w:eastAsiaTheme="minorHAnsi" w:hAnsi="Times New Roman"/>
          <w:sz w:val="20"/>
        </w:rPr>
        <w:lastRenderedPageBreak/>
        <w:t>myndigheters kontakter med utländska arbetsgivare underlättas om de uppgifter som Arbets</w:t>
      </w:r>
      <w:r w:rsidRPr="007A145D">
        <w:rPr>
          <w:rFonts w:ascii="Times New Roman" w:eastAsiaTheme="minorHAnsi" w:hAnsi="Times New Roman"/>
          <w:sz w:val="20"/>
        </w:rPr>
        <w:softHyphen/>
        <w:t>miljöverket registrerar ger en mer korrekt bild av de utstationeringar av förare som faktiskt sker.</w:t>
      </w:r>
    </w:p>
    <w:p w14:paraId="785AA60F" w14:textId="7F77B130"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i/>
          <w:iCs/>
          <w:sz w:val="20"/>
        </w:rPr>
        <w:t>Arbetsmiljöverket</w:t>
      </w:r>
      <w:r w:rsidRPr="007A145D">
        <w:rPr>
          <w:rFonts w:ascii="Times New Roman" w:eastAsiaTheme="minorHAnsi" w:hAnsi="Times New Roman"/>
          <w:sz w:val="20"/>
        </w:rPr>
        <w:t xml:space="preserve"> förutspår att det kommer att få många förfrågningar och underrättelser. Verket ifrågasätter därför, sett i belysning av att det inte ska utföra kontroller eller besluta om sanktioner, om det ska vara mottagare av underrättelser från transportköpare att utstationerings</w:t>
      </w:r>
      <w:r w:rsidRPr="007A145D">
        <w:rPr>
          <w:rFonts w:ascii="Times New Roman" w:eastAsiaTheme="minorHAnsi" w:hAnsi="Times New Roman"/>
          <w:sz w:val="20"/>
        </w:rPr>
        <w:softHyphen/>
        <w:t>dekla</w:t>
      </w:r>
      <w:r w:rsidRPr="007A145D">
        <w:rPr>
          <w:rFonts w:ascii="Times New Roman" w:eastAsiaTheme="minorHAnsi" w:hAnsi="Times New Roman"/>
          <w:sz w:val="20"/>
        </w:rPr>
        <w:softHyphen/>
        <w:t>rationer inte har lämnats. Verket bör dock i linje med sin roll som mot</w:t>
      </w:r>
      <w:r w:rsidRPr="007A145D">
        <w:rPr>
          <w:rFonts w:ascii="Times New Roman" w:eastAsiaTheme="minorHAnsi" w:hAnsi="Times New Roman"/>
          <w:sz w:val="20"/>
        </w:rPr>
        <w:softHyphen/>
        <w:t>tagare av utstationeringsdeklarationerna tilldelas denna uppgift, se avsnitt 6.7.</w:t>
      </w:r>
      <w:r w:rsidR="001C306E">
        <w:rPr>
          <w:rFonts w:ascii="Times New Roman" w:eastAsiaTheme="minorHAnsi" w:hAnsi="Times New Roman"/>
          <w:sz w:val="20"/>
        </w:rPr>
        <w:t>2</w:t>
      </w:r>
      <w:r w:rsidRPr="007A145D">
        <w:rPr>
          <w:rFonts w:ascii="Times New Roman" w:eastAsiaTheme="minorHAnsi" w:hAnsi="Times New Roman"/>
          <w:sz w:val="20"/>
        </w:rPr>
        <w:t>.</w:t>
      </w:r>
    </w:p>
    <w:p w14:paraId="48A18ABB"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Ansvar i alla led</w:t>
      </w:r>
    </w:p>
    <w:p w14:paraId="7853F66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A145D">
        <w:rPr>
          <w:rFonts w:ascii="Times New Roman" w:eastAsiaTheme="minorHAnsi" w:hAnsi="Times New Roman"/>
          <w:sz w:val="20"/>
        </w:rPr>
        <w:t>I likhet med vad som är fallet för beställaransvaret på yrkestrafikområdet får det anses vara väsentligt att förmå dem som köper transporttjänster att anlita företag som följer reglerna på området. I likhet med beställar</w:t>
      </w:r>
      <w:r w:rsidRPr="007A145D">
        <w:rPr>
          <w:rFonts w:ascii="Times New Roman" w:eastAsiaTheme="minorHAnsi" w:hAnsi="Times New Roman"/>
          <w:sz w:val="20"/>
        </w:rPr>
        <w:softHyphen/>
        <w:t>ansvaret på yrkestrafikområdet bör regleringen därför utformas så att ansvaret omfattar alla beställare i en kedja, oaktat om transporten har beställts direkt av transportföretaget eller genom någon form av mellan</w:t>
      </w:r>
      <w:r w:rsidRPr="007A145D">
        <w:rPr>
          <w:rFonts w:ascii="Times New Roman" w:eastAsiaTheme="minorHAnsi" w:hAnsi="Times New Roman"/>
          <w:sz w:val="20"/>
        </w:rPr>
        <w:softHyphen/>
        <w:t>hand,</w:t>
      </w:r>
      <w:r w:rsidRPr="007A145D">
        <w:t xml:space="preserve"> </w:t>
      </w:r>
      <w:r w:rsidRPr="007A145D">
        <w:rPr>
          <w:rFonts w:ascii="Times New Roman" w:eastAsiaTheme="minorHAnsi" w:hAnsi="Times New Roman"/>
          <w:sz w:val="20"/>
        </w:rPr>
        <w:t xml:space="preserve">jfr 5 kap. 2 § 2 yrkestrafiklagen. </w:t>
      </w:r>
    </w:p>
    <w:p w14:paraId="481FEE4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I förhållande till beställaransvaret på yrkestrafik</w:t>
      </w:r>
      <w:r w:rsidRPr="007A145D">
        <w:rPr>
          <w:rFonts w:ascii="Times New Roman" w:eastAsiaTheme="minorHAnsi" w:hAnsi="Times New Roman"/>
          <w:sz w:val="20"/>
        </w:rPr>
        <w:softHyphen/>
        <w:t>området finns dock vissa skillnader. I fråga om utstationering kan det antas vara svårare för en beställare att ta reda på de relevanta faktiska omständig</w:t>
      </w:r>
      <w:r w:rsidRPr="007A145D">
        <w:rPr>
          <w:rFonts w:ascii="Times New Roman" w:eastAsiaTheme="minorHAnsi" w:hAnsi="Times New Roman"/>
          <w:sz w:val="20"/>
        </w:rPr>
        <w:softHyphen/>
        <w:t>heterna vid det tillfälle då en transport beställs. Det kan till exempel vara fråga om att en transport beställs en tid innan en berörd förare anländer till Sverige, dvs. innan en utstationering inleds. Vidare kan det vara så att ett transport</w:t>
      </w:r>
      <w:r w:rsidRPr="007A145D">
        <w:rPr>
          <w:rFonts w:ascii="Times New Roman" w:eastAsiaTheme="minorHAnsi" w:hAnsi="Times New Roman"/>
          <w:sz w:val="20"/>
        </w:rPr>
        <w:softHyphen/>
        <w:t>företag först i ett sent skede fördelar en körning till en specifik förare. Det kan alltså vara så att det först i samband med att transporten inleds står klart om den förare som ska utföra en – eventuellt sedan länge – beställd transport utstationeras eller inte. Mot denna bakgrund bör ett beställar</w:t>
      </w:r>
      <w:r w:rsidRPr="007A145D">
        <w:rPr>
          <w:rFonts w:ascii="Times New Roman" w:eastAsiaTheme="minorHAnsi" w:hAnsi="Times New Roman"/>
          <w:sz w:val="20"/>
        </w:rPr>
        <w:softHyphen/>
        <w:t>ansvar i fråga om utstationering utformas så att det träffar den som vid tidpunkten för beställningen kände till eller hade skälig anledning att anta att föraren var utstationerad eller skulle utstationeras och att arbets</w:t>
      </w:r>
      <w:r w:rsidRPr="007A145D">
        <w:rPr>
          <w:rFonts w:ascii="Times New Roman" w:eastAsiaTheme="minorHAnsi" w:hAnsi="Times New Roman"/>
          <w:sz w:val="20"/>
        </w:rPr>
        <w:softHyphen/>
        <w:t>givaren inte lämnat eller haft för avsikt att lämna en utstationerings</w:t>
      </w:r>
      <w:r w:rsidRPr="007A145D">
        <w:rPr>
          <w:rFonts w:ascii="Times New Roman" w:eastAsiaTheme="minorHAnsi" w:hAnsi="Times New Roman"/>
          <w:sz w:val="20"/>
        </w:rPr>
        <w:softHyphen/>
        <w:t>deklaration. Detta bör gälla vare sig beställaren avtalar om en transport direkt med det transportföretag som utför transporten eller om beställ</w:t>
      </w:r>
      <w:r w:rsidRPr="007A145D">
        <w:rPr>
          <w:rFonts w:ascii="Times New Roman" w:eastAsiaTheme="minorHAnsi" w:hAnsi="Times New Roman"/>
          <w:sz w:val="20"/>
        </w:rPr>
        <w:softHyphen/>
        <w:t>ningen går via en mellanhand.</w:t>
      </w:r>
    </w:p>
    <w:p w14:paraId="0C04401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sz w:val="20"/>
          <w:szCs w:val="22"/>
        </w:rPr>
      </w:pPr>
      <w:r w:rsidRPr="007A145D">
        <w:rPr>
          <w:rFonts w:ascii="Times New Roman" w:eastAsiaTheme="minorHAnsi" w:hAnsi="Times New Roman"/>
          <w:sz w:val="20"/>
        </w:rPr>
        <w:t xml:space="preserve">Ansvaret bör kunna utformas med viss ledning av 5 kap. 2 § 1 yrkestrafiklagen. Det bör därför gälla i fall där ett </w:t>
      </w:r>
      <w:r w:rsidRPr="007A145D">
        <w:rPr>
          <w:rFonts w:ascii="Times New Roman" w:eastAsiaTheme="minorHAnsi" w:hAnsi="Times New Roman" w:cstheme="minorBidi"/>
          <w:sz w:val="20"/>
          <w:szCs w:val="22"/>
        </w:rPr>
        <w:t>transportföretag som är etablerat i ett annat land än Sverige utför en transport med en utstationerad förare utan att en utstationeringsdeklaration lämnats in. Den som i ett sådant fall yrkesmässigt för egen eller annans räkning har beställt transporten bör dömas till ansvar för om denne vid tidpunkten för beställ</w:t>
      </w:r>
      <w:r w:rsidRPr="007A145D">
        <w:rPr>
          <w:rFonts w:ascii="Times New Roman" w:eastAsiaTheme="minorHAnsi" w:hAnsi="Times New Roman" w:cstheme="minorBidi"/>
          <w:sz w:val="20"/>
          <w:szCs w:val="22"/>
        </w:rPr>
        <w:softHyphen/>
        <w:t>ningen kände till eller hade skälig anledning att anta att föraren var utstationerad eller skulle utstationeras och att en utstationeringsdeklaration inte lämnats in eller skulle lämnas in.</w:t>
      </w:r>
    </w:p>
    <w:p w14:paraId="1A1C156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sz w:val="20"/>
          <w:szCs w:val="22"/>
        </w:rPr>
      </w:pPr>
      <w:r w:rsidRPr="007A145D">
        <w:rPr>
          <w:rFonts w:ascii="Times New Roman" w:eastAsiaTheme="minorHAnsi" w:hAnsi="Times New Roman" w:cstheme="minorBidi"/>
          <w:i/>
          <w:iCs/>
          <w:sz w:val="20"/>
          <w:szCs w:val="22"/>
        </w:rPr>
        <w:t>Transportföretagen</w:t>
      </w:r>
      <w:r w:rsidRPr="007A145D">
        <w:rPr>
          <w:rFonts w:ascii="Times New Roman" w:eastAsiaTheme="minorHAnsi" w:hAnsi="Times New Roman" w:cstheme="minorBidi"/>
          <w:sz w:val="20"/>
          <w:szCs w:val="22"/>
        </w:rPr>
        <w:t xml:space="preserve"> och </w:t>
      </w:r>
      <w:r w:rsidRPr="007A145D">
        <w:rPr>
          <w:rFonts w:ascii="Times New Roman" w:eastAsiaTheme="minorHAnsi" w:hAnsi="Times New Roman" w:cstheme="minorBidi"/>
          <w:i/>
          <w:iCs/>
          <w:sz w:val="20"/>
          <w:szCs w:val="22"/>
        </w:rPr>
        <w:t>Transportindustriförbundet</w:t>
      </w:r>
      <w:r w:rsidRPr="007A145D">
        <w:rPr>
          <w:rFonts w:ascii="Times New Roman" w:eastAsiaTheme="minorHAnsi" w:hAnsi="Times New Roman" w:cstheme="minorBidi"/>
          <w:sz w:val="20"/>
          <w:szCs w:val="22"/>
        </w:rPr>
        <w:t xml:space="preserve"> reser ett antal frågor om ansvarets närmare omfattning. Är det tillräckligt att beställaren frågar transportören om en utstationeringsdeklaration lämnats och får ett bekräftande svar eller krävs det mer konkreta bevis? Vad ska gälla i fall där avtalet sluts bara några timmar före transporten? Gäller ansvaret endast </w:t>
      </w:r>
      <w:r w:rsidRPr="007A145D">
        <w:rPr>
          <w:rFonts w:ascii="Times New Roman" w:eastAsiaTheme="minorHAnsi" w:hAnsi="Times New Roman" w:cstheme="minorBidi"/>
          <w:sz w:val="20"/>
          <w:szCs w:val="22"/>
        </w:rPr>
        <w:lastRenderedPageBreak/>
        <w:t>cabotage</w:t>
      </w:r>
      <w:r w:rsidRPr="007A145D">
        <w:rPr>
          <w:rFonts w:ascii="Times New Roman" w:eastAsiaTheme="minorHAnsi" w:hAnsi="Times New Roman" w:cstheme="minorBidi"/>
          <w:sz w:val="20"/>
          <w:szCs w:val="22"/>
        </w:rPr>
        <w:softHyphen/>
        <w:t>trans</w:t>
      </w:r>
      <w:r w:rsidRPr="007A145D">
        <w:rPr>
          <w:rFonts w:ascii="Times New Roman" w:eastAsiaTheme="minorHAnsi" w:hAnsi="Times New Roman" w:cstheme="minorBidi"/>
          <w:sz w:val="20"/>
          <w:szCs w:val="22"/>
        </w:rPr>
        <w:softHyphen/>
        <w:t>porter eller omfattas andra utstationeringsfall? Inne</w:t>
      </w:r>
      <w:r w:rsidRPr="007A145D">
        <w:rPr>
          <w:rFonts w:ascii="Times New Roman" w:eastAsiaTheme="minorHAnsi" w:hAnsi="Times New Roman" w:cstheme="minorBidi"/>
          <w:sz w:val="20"/>
          <w:szCs w:val="22"/>
        </w:rPr>
        <w:softHyphen/>
        <w:t>bär förhållandet att beställar</w:t>
      </w:r>
      <w:r w:rsidRPr="007A145D">
        <w:rPr>
          <w:rFonts w:ascii="Times New Roman" w:eastAsiaTheme="minorHAnsi" w:hAnsi="Times New Roman" w:cstheme="minorBidi"/>
          <w:sz w:val="20"/>
          <w:szCs w:val="22"/>
        </w:rPr>
        <w:softHyphen/>
        <w:t>ansvaret gäller ”i alla led” att flera aktörer kan hållas ansvariga för alla andra aktörers agerande i en kedja där transport</w:t>
      </w:r>
      <w:r w:rsidRPr="007A145D">
        <w:rPr>
          <w:rFonts w:ascii="Times New Roman" w:eastAsiaTheme="minorHAnsi" w:hAnsi="Times New Roman" w:cstheme="minorBidi"/>
          <w:sz w:val="20"/>
          <w:szCs w:val="22"/>
        </w:rPr>
        <w:softHyphen/>
        <w:t>örer anlitar andra trans</w:t>
      </w:r>
      <w:r w:rsidRPr="007A145D">
        <w:rPr>
          <w:rFonts w:ascii="Times New Roman" w:eastAsiaTheme="minorHAnsi" w:hAnsi="Times New Roman" w:cstheme="minorBidi"/>
          <w:sz w:val="20"/>
          <w:szCs w:val="22"/>
        </w:rPr>
        <w:softHyphen/>
        <w:t>portörer att faktiskt utföra transporten? Remiss</w:t>
      </w:r>
      <w:r w:rsidRPr="007A145D">
        <w:rPr>
          <w:rFonts w:ascii="Times New Roman" w:eastAsiaTheme="minorHAnsi" w:hAnsi="Times New Roman" w:cstheme="minorBidi"/>
          <w:sz w:val="20"/>
          <w:szCs w:val="22"/>
        </w:rPr>
        <w:softHyphen/>
        <w:t>instans</w:t>
      </w:r>
      <w:r w:rsidRPr="007A145D">
        <w:rPr>
          <w:rFonts w:ascii="Times New Roman" w:eastAsiaTheme="minorHAnsi" w:hAnsi="Times New Roman" w:cstheme="minorBidi"/>
          <w:sz w:val="20"/>
          <w:szCs w:val="22"/>
        </w:rPr>
        <w:softHyphen/>
        <w:t>erna menar att det inte är rimligt att beställaren ansvarar för hela kedjan, eftersom denne inte alltid vet vem som slutligen utför transporten.</w:t>
      </w:r>
    </w:p>
    <w:p w14:paraId="426D5F0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sz w:val="20"/>
          <w:szCs w:val="22"/>
        </w:rPr>
      </w:pPr>
      <w:r w:rsidRPr="007A145D">
        <w:rPr>
          <w:rFonts w:ascii="Times New Roman" w:eastAsiaTheme="minorHAnsi" w:hAnsi="Times New Roman" w:cstheme="minorBidi"/>
          <w:sz w:val="20"/>
          <w:szCs w:val="22"/>
        </w:rPr>
        <w:t>Frågan om vilket slag av bevisning som ska krävas kan påverkas av många olika faktorer, både praktiska och tekniska, och överlämnas därför lämpligen till rättstillämpningen. En allmän utgångspunkt bör dock vara att korta tidsmarginaler bör medföra sänkta krav på bevisningen. Någon undersökningsplikt bör inte gälla i de nu aktuella fallen, jfr dock följande avsnitt. Den avgörande tidpunkten för att avgöra om förutsättningarna för straffansvar föreligger är när beställningen görs, oavsett om den görs kort tid före själva transporten. Ansvaret är inte avgränsat till just cabotage</w:t>
      </w:r>
      <w:r w:rsidRPr="007A145D">
        <w:rPr>
          <w:rFonts w:ascii="Times New Roman" w:eastAsiaTheme="minorHAnsi" w:hAnsi="Times New Roman" w:cstheme="minorBidi"/>
          <w:sz w:val="20"/>
          <w:szCs w:val="22"/>
        </w:rPr>
        <w:softHyphen/>
        <w:t>transporter utan</w:t>
      </w:r>
      <w:r w:rsidRPr="007A145D" w:rsidDel="0012644F">
        <w:rPr>
          <w:rFonts w:ascii="Times New Roman" w:eastAsiaTheme="minorHAnsi" w:hAnsi="Times New Roman" w:cstheme="minorBidi"/>
          <w:sz w:val="20"/>
          <w:szCs w:val="22"/>
        </w:rPr>
        <w:t xml:space="preserve"> </w:t>
      </w:r>
      <w:r w:rsidRPr="007A145D">
        <w:rPr>
          <w:rFonts w:ascii="Times New Roman" w:eastAsiaTheme="minorHAnsi" w:hAnsi="Times New Roman" w:cstheme="minorBidi"/>
          <w:sz w:val="20"/>
          <w:szCs w:val="22"/>
        </w:rPr>
        <w:t>omfattar alla transporter som utstationerade förare utför åt utlands</w:t>
      </w:r>
      <w:r w:rsidRPr="007A145D">
        <w:rPr>
          <w:rFonts w:ascii="Times New Roman" w:eastAsiaTheme="minorHAnsi" w:hAnsi="Times New Roman" w:cstheme="minorBidi"/>
          <w:sz w:val="20"/>
          <w:szCs w:val="22"/>
        </w:rPr>
        <w:softHyphen/>
        <w:t xml:space="preserve">etablerade transportföretag. </w:t>
      </w:r>
    </w:p>
    <w:p w14:paraId="78E3E7E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cstheme="minorBidi"/>
          <w:sz w:val="20"/>
          <w:szCs w:val="22"/>
        </w:rPr>
      </w:pPr>
      <w:r w:rsidRPr="007A145D">
        <w:rPr>
          <w:rFonts w:ascii="Times New Roman" w:eastAsiaTheme="minorHAnsi" w:hAnsi="Times New Roman" w:cstheme="minorBidi"/>
          <w:sz w:val="20"/>
          <w:szCs w:val="22"/>
        </w:rPr>
        <w:t>Förslaget tar mycket riktigt sikte på samtliga beställare, dvs. på alla led i en beställningskedja. När motsvarande ansvar i yrkestrafik</w:t>
      </w:r>
      <w:r w:rsidRPr="007A145D">
        <w:rPr>
          <w:rFonts w:ascii="Times New Roman" w:eastAsiaTheme="minorHAnsi" w:hAnsi="Times New Roman" w:cstheme="minorBidi"/>
          <w:sz w:val="20"/>
          <w:szCs w:val="22"/>
        </w:rPr>
        <w:softHyphen/>
        <w:t>lagen utvid</w:t>
      </w:r>
      <w:r w:rsidRPr="007A145D">
        <w:rPr>
          <w:rFonts w:ascii="Times New Roman" w:eastAsiaTheme="minorHAnsi" w:hAnsi="Times New Roman" w:cstheme="minorBidi"/>
          <w:sz w:val="20"/>
          <w:szCs w:val="22"/>
        </w:rPr>
        <w:softHyphen/>
        <w:t>gades i detta hänseende menade Lagrådet att om avtal slutits i flera led är det inte förenligt med kravet på rättssäkerhet att hålla en beställare högre upp i avtalskedjan straffrättsligt ansvarig för ett händelseförlopp som denne inte kan kontrollera. På Lagrådets inrådan förtydligades därför att ansvaret är knutet till tidpunkten för beställningen. Det är alltså bara för en beställare som vid tidpunkten för beställningen känner till eller har skälig anledning att anta att en transportör senare i en kedja inte fullgjort sina skyldigheter som ansvar kan komma i fråga. Detsamma bör gälla för det nu aktuella förslaget. Eventuell vetskap eller misstanke hos beställaren som uppkommer därefter bör alltså inte inverka på straffansvaret.</w:t>
      </w:r>
    </w:p>
    <w:p w14:paraId="5A45ABD7" w14:textId="77777777" w:rsidR="007A145D" w:rsidRPr="007A145D" w:rsidRDefault="00AB59E6" w:rsidP="007A145D">
      <w:pPr>
        <w:keepNext/>
        <w:tabs>
          <w:tab w:val="left" w:pos="907"/>
        </w:tabs>
        <w:spacing w:before="240" w:after="80" w:line="210" w:lineRule="exact"/>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Beställare som ingår avtal med trafikutövare</w:t>
      </w:r>
    </w:p>
    <w:p w14:paraId="3DDE4639"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Inom yrkestrafikområdet finns en skyldighet för den som beställer en transport av trafikutövaren, dvs. den som ingår avtalet med det transport</w:t>
      </w:r>
      <w:r w:rsidRPr="007A145D">
        <w:rPr>
          <w:rFonts w:ascii="Times New Roman" w:hAnsi="Times New Roman"/>
          <w:sz w:val="20"/>
        </w:rPr>
        <w:softHyphen/>
        <w:t>företag som faktiskt utför transporten, att kontrollera att transporten sker med stöd av rätt tillstånd, se 5 kap. 2 § 2 yrkestrafiklagen. Även i fråga om utstationeringar är det värdefullt om den som ingår ett avtal med den som faktiskt utför transporten aktivt kontrollerar om en utstationerings</w:t>
      </w:r>
      <w:r w:rsidRPr="007A145D">
        <w:rPr>
          <w:rFonts w:ascii="Times New Roman" w:hAnsi="Times New Roman"/>
          <w:sz w:val="20"/>
        </w:rPr>
        <w:softHyphen/>
        <w:t>deklaration lämnas. Att införa ett sådant krav skulle sannolikt leda till att utstationerande arbetsgivare och transportföretag i större utsträckning skulle få frågor från beställare om huruvida de förare som utför transport</w:t>
      </w:r>
      <w:r w:rsidRPr="007A145D">
        <w:rPr>
          <w:rFonts w:ascii="Times New Roman" w:hAnsi="Times New Roman"/>
          <w:sz w:val="20"/>
        </w:rPr>
        <w:softHyphen/>
        <w:t>erna är utstationerade eller inte. Transport</w:t>
      </w:r>
      <w:r w:rsidRPr="007A145D">
        <w:rPr>
          <w:rFonts w:ascii="Times New Roman" w:hAnsi="Times New Roman"/>
          <w:sz w:val="20"/>
        </w:rPr>
        <w:softHyphen/>
        <w:t>företag och arbets</w:t>
      </w:r>
      <w:r w:rsidRPr="007A145D">
        <w:rPr>
          <w:rFonts w:ascii="Times New Roman" w:hAnsi="Times New Roman"/>
          <w:sz w:val="20"/>
        </w:rPr>
        <w:softHyphen/>
        <w:t>givare skulle sannolikt också få uppmaningar av beställ</w:t>
      </w:r>
      <w:r w:rsidRPr="007A145D">
        <w:rPr>
          <w:rFonts w:ascii="Times New Roman" w:hAnsi="Times New Roman"/>
          <w:sz w:val="20"/>
        </w:rPr>
        <w:softHyphen/>
        <w:t xml:space="preserve">arna att i förekommande fall ge in utstationeringsdeklarationer. </w:t>
      </w:r>
    </w:p>
    <w:p w14:paraId="1338E0D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NewRomanPS-ItalicMT" w:eastAsiaTheme="minorHAnsi" w:hAnsi="TimesNewRomanPS-ItalicMT" w:cs="TimesNewRomanPS-ItalicMT"/>
          <w:sz w:val="20"/>
        </w:rPr>
        <w:t xml:space="preserve">Mot den bakgrunden bör ett ansvar att </w:t>
      </w:r>
      <w:r w:rsidRPr="007A145D">
        <w:rPr>
          <w:rFonts w:ascii="Times New Roman" w:hAnsi="Times New Roman"/>
          <w:sz w:val="20"/>
        </w:rPr>
        <w:t>kontrollera att en utstationerings</w:t>
      </w:r>
      <w:r w:rsidRPr="007A145D">
        <w:rPr>
          <w:rFonts w:ascii="Times New Roman" w:hAnsi="Times New Roman"/>
          <w:sz w:val="20"/>
        </w:rPr>
        <w:softHyphen/>
        <w:t>deklaration lämnas till Arbetsmiljöverket utformas så att beställaren ska kontrollera att en utstationerings</w:t>
      </w:r>
      <w:r w:rsidRPr="007A145D">
        <w:rPr>
          <w:rFonts w:ascii="Times New Roman" w:hAnsi="Times New Roman"/>
          <w:sz w:val="20"/>
        </w:rPr>
        <w:softHyphen/>
        <w:t xml:space="preserve">deklaration lämnats in först efter det att en transport utförts. Det är nämligen först då som det står helt klart vilken förare som utfört transporten och om en utstationeringsdeklaration ska ha lämnats in till Arbetsmiljöverket. Om det visar sig att det varit fråga om en utstationering som inte deklarerats till Arbetsmiljöverket, ska beställaren vara skyldig att underrätta Arbetsmiljöverket om det. En </w:t>
      </w:r>
      <w:r w:rsidRPr="007A145D">
        <w:rPr>
          <w:rFonts w:ascii="Times New Roman" w:hAnsi="Times New Roman"/>
          <w:sz w:val="20"/>
        </w:rPr>
        <w:lastRenderedPageBreak/>
        <w:t>beställare ska därmed kunna undgå ansvar för att ha beställt en transport som utförts av en utstationerad förare som inte har deklarerats till Arbetsmiljöverket, om beställaren informerar verket om en sådan utstatio</w:t>
      </w:r>
      <w:r w:rsidRPr="007A145D">
        <w:rPr>
          <w:rFonts w:ascii="Times New Roman" w:hAnsi="Times New Roman"/>
          <w:sz w:val="20"/>
        </w:rPr>
        <w:softHyphen/>
        <w:t xml:space="preserve">nering. </w:t>
      </w:r>
    </w:p>
    <w:p w14:paraId="08171DD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 beställare bör dock kunna undgå ett sådant ansvar som nu föreslås om beställaren kan visa att han eller hon </w:t>
      </w:r>
      <w:bookmarkStart w:id="171" w:name="_Hlk74749074"/>
      <w:r w:rsidRPr="007A145D">
        <w:rPr>
          <w:rFonts w:ascii="Times New Roman" w:hAnsi="Times New Roman"/>
          <w:sz w:val="20"/>
        </w:rPr>
        <w:t>gjort vad som skäligen kan begäras av honom eller henne för att kontrollera att en utstationerings</w:t>
      </w:r>
      <w:r w:rsidRPr="007A145D">
        <w:rPr>
          <w:rFonts w:ascii="Times New Roman" w:hAnsi="Times New Roman"/>
          <w:sz w:val="20"/>
        </w:rPr>
        <w:softHyphen/>
        <w:t>deklaration lämnas in. Detta kan till exempel ske genom att beställaren förhör sig hos sin avtalsmotpart, dvs. transportföretaget, om huruvida den eller de förare som kan komma i fråga för en transport kommer att vara utstationerade och om så är fallet be om någon form av försäkran om att utstationeringsdeklarationer kommer att ges in. Om det efteråt visar sig att arbetsgivaren ändå inte lämnat in en deklaration samtidigt som beställaren kan visa att han eller hon gjort vad som rimligen kan krävas för att undersöka sakförhållandena vid beställningstillfället, bör beställaren inte hållas ansvarig och inte heller vara skyldig att underrätta Arbetsmiljö</w:t>
      </w:r>
      <w:r w:rsidRPr="007A145D">
        <w:rPr>
          <w:rFonts w:ascii="Times New Roman" w:hAnsi="Times New Roman"/>
          <w:sz w:val="20"/>
        </w:rPr>
        <w:softHyphen/>
        <w:t>verket. En förutsättning för att undgå ansvar bör dock vara att beställaren vid tidpunkten för beställningen faktiskt inte kände till eller hade skälig anledning att anta att föraren var utstationerad eller skulle utstationeras och att arbetsgivaren inte lämnat eller haft för avsikt att lämna en utstationeringsdeklaration.</w:t>
      </w:r>
    </w:p>
    <w:p w14:paraId="79E039E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72" w:name="_Hlk87876008"/>
      <w:bookmarkEnd w:id="171"/>
      <w:r w:rsidRPr="007A145D">
        <w:rPr>
          <w:rFonts w:ascii="Times New Roman" w:hAnsi="Times New Roman"/>
          <w:i/>
          <w:iCs/>
          <w:sz w:val="20"/>
        </w:rPr>
        <w:t>Transportföretagen</w:t>
      </w:r>
      <w:r w:rsidRPr="007A145D">
        <w:rPr>
          <w:rFonts w:ascii="Times New Roman" w:hAnsi="Times New Roman"/>
          <w:sz w:val="20"/>
        </w:rPr>
        <w:t xml:space="preserve"> och </w:t>
      </w:r>
      <w:r w:rsidRPr="007A145D">
        <w:rPr>
          <w:rFonts w:ascii="Times New Roman" w:hAnsi="Times New Roman"/>
          <w:i/>
          <w:iCs/>
          <w:sz w:val="20"/>
        </w:rPr>
        <w:t>Transportindustriförbundet</w:t>
      </w:r>
      <w:bookmarkEnd w:id="172"/>
      <w:r w:rsidRPr="007A145D">
        <w:rPr>
          <w:rFonts w:ascii="Times New Roman" w:hAnsi="Times New Roman"/>
          <w:sz w:val="20"/>
        </w:rPr>
        <w:t xml:space="preserve"> reser ett antal frågor om ansvarets närmare omfattning. Hur ska en beställare kunna visa hur undersökningsplikten fullgjorts? Är en muntlig förfrågan hos transportföretaget tillräcklig eller måste svaret dokumenteras skriftligt och hur ska det hinnas med om transporten ska utföras tätt inpå beställningen? Måste en förfrågan göras inför varje enskild transport? Kan man använda sig av avtalsklausuler om att motparten åtar sig att följa gällande regler? Remissinstanserna menar att undersöknings</w:t>
      </w:r>
      <w:r w:rsidRPr="007A145D">
        <w:rPr>
          <w:rFonts w:ascii="Times New Roman" w:hAnsi="Times New Roman"/>
          <w:sz w:val="20"/>
        </w:rPr>
        <w:softHyphen/>
        <w:t>plikten endast bör avse den som sluter avtal med den som faktiskt utför transporten.</w:t>
      </w:r>
    </w:p>
    <w:p w14:paraId="2A1A8F1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När den nu gällande undersökningsplikten i yrkestrafiklagen infördes 2018 uttalade regeringen bl.a. följande i propositionen Beställaransvar för ordning och reda på vägarna (prop. 2017/18:209 s. 23): </w:t>
      </w:r>
    </w:p>
    <w:p w14:paraId="57EF368C" w14:textId="77777777" w:rsidR="007A145D" w:rsidRPr="007A145D" w:rsidRDefault="00AB59E6" w:rsidP="007A145D">
      <w:pPr>
        <w:tabs>
          <w:tab w:val="left" w:pos="2268"/>
        </w:tabs>
        <w:overflowPunct w:val="0"/>
        <w:autoSpaceDE w:val="0"/>
        <w:autoSpaceDN w:val="0"/>
        <w:adjustRightInd w:val="0"/>
        <w:spacing w:before="120" w:after="240" w:line="240" w:lineRule="auto"/>
        <w:ind w:left="454"/>
        <w:jc w:val="both"/>
        <w:textAlignment w:val="baseline"/>
        <w:rPr>
          <w:rFonts w:ascii="Times New Roman" w:hAnsi="Times New Roman"/>
          <w:iCs/>
          <w:sz w:val="19"/>
        </w:rPr>
      </w:pPr>
      <w:r w:rsidRPr="007A145D">
        <w:rPr>
          <w:rFonts w:ascii="Times New Roman" w:hAnsi="Times New Roman"/>
          <w:iCs/>
          <w:sz w:val="19"/>
        </w:rPr>
        <w:t>Som nämnts ovan innebär undersökningsplikten enligt regeringens mening att beställaren innan en transport påbörjas ska kontrollera tillståndsinnehavet. Den information som en beställare hämtar in är emellertid en färskvara, vilket innebär att en genomförd undersökning inte gäller för all framtid. Den som sporadiskt beställer transporter bör vid varje enskilt tillfälle undersöka att trafikutövaren har ett giltigt trafiktillstånd. Enligt bedömningen i rapporten är det emellertid inte rimligt att beställaren ska kontrollera tillståndsinnehavet inför varje enskild transport, om det mellan parterna finns ett etablerat avtalsför</w:t>
      </w:r>
      <w:r w:rsidRPr="007A145D">
        <w:rPr>
          <w:rFonts w:ascii="Times New Roman" w:hAnsi="Times New Roman"/>
          <w:iCs/>
          <w:sz w:val="19"/>
        </w:rPr>
        <w:softHyphen/>
        <w:t>hållande enligt vilket transporter sker kontinuerligt och frekvent. Sådana situationer är vanligt förekommande på godstransportmarknaden och i kollektivtrafiksammanhang men t.ex. också när ett företag tecknat avtal med ett taxitrafikföretag om utförande av taxitransporter. I vissa situa</w:t>
      </w:r>
      <w:r w:rsidRPr="007A145D">
        <w:rPr>
          <w:rFonts w:ascii="Times New Roman" w:hAnsi="Times New Roman"/>
          <w:iCs/>
          <w:sz w:val="19"/>
        </w:rPr>
        <w:softHyphen/>
        <w:t xml:space="preserve">tioner kan det även behöva beaktas vem som är beställare. En person anställd i ett företag som i tjänsten beställer en taxiresa åt sig själv skulle kunna anses som en yrkesmässig beställare. Det kan i ett sådant fall ifrågasättas om det är skäligt att begära av denne att kontrollera om företaget har taxitrafiktillstånd. Situationen är dock en annan om samma </w:t>
      </w:r>
      <w:r w:rsidRPr="007A145D">
        <w:rPr>
          <w:rFonts w:ascii="Times New Roman" w:hAnsi="Times New Roman"/>
          <w:iCs/>
          <w:sz w:val="19"/>
        </w:rPr>
        <w:lastRenderedPageBreak/>
        <w:t>taxiresa beställs av personal på ett resebolag eller ett hotell som inom ramen för sin verksamhet erbjuder en sådan service. Regeringen anser att undersökningsplikten, så som Transportstyrelsen föreslagit, bör förenas med en skälighetsbedömning. Vad som skäligen kan begäras av beställaren får bedömas med hänsyn till omständ</w:t>
      </w:r>
      <w:r w:rsidRPr="007A145D">
        <w:rPr>
          <w:rFonts w:ascii="Times New Roman" w:hAnsi="Times New Roman"/>
          <w:iCs/>
          <w:sz w:val="19"/>
        </w:rPr>
        <w:softHyphen/>
        <w:t>igheterna i det enskilda fallet. Denna ventil från kravet på att kontrollera tillståndsinnehavet bör dock enligt regeringens uppfattning tillämpas restriktivt.</w:t>
      </w:r>
    </w:p>
    <w:p w14:paraId="0F0C7B9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Uttalandena har relevans även för det nu aktuella förslaget. Bedöm</w:t>
      </w:r>
      <w:r w:rsidRPr="007A145D">
        <w:rPr>
          <w:rFonts w:ascii="Times New Roman" w:hAnsi="Times New Roman"/>
          <w:sz w:val="20"/>
        </w:rPr>
        <w:softHyphen/>
        <w:t>ningen kommer alltså att behöva göras med hänsyn till omständigheterna i det enskilda fallet. Frågor om hur ofta en förfrågan behöver göras och om svaret behöver dokumenteras skriftligt i varje enskilt fall kommer bland annat att vara beroende av hur nära i tiden beställningen ligger i förhållande till själva transporten. Korta tidsmargi</w:t>
      </w:r>
      <w:r w:rsidRPr="007A145D">
        <w:rPr>
          <w:rFonts w:ascii="Times New Roman" w:hAnsi="Times New Roman"/>
          <w:sz w:val="20"/>
        </w:rPr>
        <w:softHyphen/>
        <w:t>naler innebär att nivån för vad som skäligen kan begäras sänks. Detsamma gäller om beställaren och transportören har en sedan tidigare beställningar väl etablerad relation. I den mån informationen inhämtats från Arbetsmiljöverket bör ingen dokumentation behöva bevaras. Avsikt</w:t>
      </w:r>
      <w:r w:rsidRPr="007A145D">
        <w:rPr>
          <w:rFonts w:ascii="Times New Roman" w:hAnsi="Times New Roman"/>
          <w:sz w:val="20"/>
        </w:rPr>
        <w:softHyphen/>
        <w:t>en är inte att friskrivnings</w:t>
      </w:r>
      <w:r w:rsidRPr="007A145D">
        <w:rPr>
          <w:rFonts w:ascii="Times New Roman" w:hAnsi="Times New Roman"/>
          <w:sz w:val="20"/>
        </w:rPr>
        <w:softHyphen/>
        <w:t>klausuler ska kunna godtas som tillvägagångs</w:t>
      </w:r>
      <w:r w:rsidRPr="007A145D">
        <w:rPr>
          <w:rFonts w:ascii="Times New Roman" w:hAnsi="Times New Roman"/>
          <w:sz w:val="20"/>
        </w:rPr>
        <w:softHyphen/>
        <w:t>sätt. Det bör också understrykas att undersöknings</w:t>
      </w:r>
      <w:r w:rsidRPr="007A145D">
        <w:rPr>
          <w:rFonts w:ascii="Times New Roman" w:hAnsi="Times New Roman"/>
          <w:sz w:val="20"/>
        </w:rPr>
        <w:softHyphen/>
        <w:t>plikten bara gäller den som beställt en transport av trans</w:t>
      </w:r>
      <w:r w:rsidRPr="007A145D">
        <w:rPr>
          <w:rFonts w:ascii="Times New Roman" w:hAnsi="Times New Roman"/>
          <w:sz w:val="20"/>
        </w:rPr>
        <w:softHyphen/>
        <w:t>portföretaget. Undersökningsplikten gäller alltså inte senare led som kan uppkomma i en beställarkedja. Även förhåll</w:t>
      </w:r>
      <w:r w:rsidRPr="007A145D">
        <w:rPr>
          <w:rFonts w:ascii="Times New Roman" w:hAnsi="Times New Roman"/>
          <w:sz w:val="20"/>
        </w:rPr>
        <w:softHyphen/>
        <w:t xml:space="preserve">anden som </w:t>
      </w:r>
      <w:r w:rsidRPr="007A145D">
        <w:rPr>
          <w:rFonts w:ascii="Times New Roman" w:hAnsi="Times New Roman"/>
          <w:i/>
          <w:sz w:val="20"/>
        </w:rPr>
        <w:t>Blomster</w:t>
      </w:r>
      <w:r w:rsidRPr="007A145D">
        <w:rPr>
          <w:rFonts w:ascii="Times New Roman" w:hAnsi="Times New Roman"/>
          <w:i/>
          <w:sz w:val="20"/>
        </w:rPr>
        <w:softHyphen/>
        <w:t>bransch</w:t>
      </w:r>
      <w:r w:rsidRPr="007A145D">
        <w:rPr>
          <w:rFonts w:ascii="Times New Roman" w:hAnsi="Times New Roman"/>
          <w:i/>
          <w:sz w:val="20"/>
        </w:rPr>
        <w:softHyphen/>
        <w:t>ens riksorganisation</w:t>
      </w:r>
      <w:r w:rsidRPr="007A145D">
        <w:rPr>
          <w:rFonts w:ascii="Times New Roman" w:hAnsi="Times New Roman"/>
          <w:sz w:val="20"/>
        </w:rPr>
        <w:t xml:space="preserve"> för fram om att den beställning som görs utgör en mycket liten del av fordonets kapacitet bör kunna medföra att nivån för vad som skäligen kan begäras sänks. </w:t>
      </w:r>
    </w:p>
    <w:p w14:paraId="6CEF1F4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73" w:name="_Hlk87960886"/>
      <w:r w:rsidRPr="007A145D">
        <w:rPr>
          <w:rFonts w:ascii="Times New Roman" w:hAnsi="Times New Roman"/>
          <w:sz w:val="20"/>
        </w:rPr>
        <w:t xml:space="preserve">Regeringen delar </w:t>
      </w:r>
      <w:r w:rsidRPr="007A145D">
        <w:rPr>
          <w:rFonts w:ascii="Times New Roman" w:hAnsi="Times New Roman"/>
          <w:i/>
          <w:sz w:val="20"/>
        </w:rPr>
        <w:t>Helsingborgs tingsrätts</w:t>
      </w:r>
      <w:r w:rsidRPr="007A145D">
        <w:rPr>
          <w:rFonts w:ascii="Times New Roman" w:hAnsi="Times New Roman"/>
          <w:sz w:val="20"/>
        </w:rPr>
        <w:t xml:space="preserve"> uppfattning at</w:t>
      </w:r>
      <w:bookmarkEnd w:id="173"/>
      <w:r w:rsidRPr="007A145D">
        <w:rPr>
          <w:rFonts w:ascii="Times New Roman" w:hAnsi="Times New Roman"/>
          <w:sz w:val="20"/>
        </w:rPr>
        <w:t>t förslaget kan anses innebära att bevisbördan läggs på den enskilde utan att det avsteget från straffrättsliga principer kan motiveras. Detta bör föranleda en justering av förslaget. Transportföretagen och Transport</w:t>
      </w:r>
      <w:r w:rsidRPr="007A145D">
        <w:rPr>
          <w:rFonts w:ascii="Times New Roman" w:hAnsi="Times New Roman"/>
          <w:sz w:val="20"/>
        </w:rPr>
        <w:softHyphen/>
        <w:t>industriförbundet menar att uppgift</w:t>
      </w:r>
      <w:r w:rsidRPr="007A145D">
        <w:rPr>
          <w:rFonts w:ascii="Times New Roman" w:hAnsi="Times New Roman"/>
          <w:sz w:val="20"/>
        </w:rPr>
        <w:softHyphen/>
        <w:t>erna i utstationeringsregistret måste vara offentliga för att undersöknings</w:t>
      </w:r>
      <w:r w:rsidRPr="007A145D">
        <w:rPr>
          <w:rFonts w:ascii="Times New Roman" w:hAnsi="Times New Roman"/>
          <w:sz w:val="20"/>
        </w:rPr>
        <w:softHyphen/>
        <w:t>plikten ska kunna utföras. Uppgifterna i registret är redan i dag offentliga. När det sedan gäller tingsrättens påpekande om det subjektiva rekvisitet bör förslaget förtydligas så att det framgår att det ska krävas uppsåt eller oaktsamhet för att straffansvar ska komma i fråga. Detta följer även yrkestrafiklagens motsvarande bestämmelse.</w:t>
      </w:r>
    </w:p>
    <w:p w14:paraId="2C90FB68"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Undersökningsskyldigheten ska bara gälla i fråga om inrikes</w:t>
      </w:r>
      <w:r w:rsidRPr="007A145D">
        <w:rPr>
          <w:rFonts w:ascii="Times New Roman" w:eastAsiaTheme="minorHAnsi" w:hAnsi="Times New Roman" w:cstheme="minorBidi"/>
          <w:i/>
          <w:sz w:val="20"/>
          <w:szCs w:val="22"/>
        </w:rPr>
        <w:softHyphen/>
        <w:t xml:space="preserve">transporter </w:t>
      </w:r>
    </w:p>
    <w:p w14:paraId="5109993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En fråga är om det är rimligt att kräva av en beställare att han eller hon ska kunna avgöra om den transport som beställs kan antas innefatta en utstatio</w:t>
      </w:r>
      <w:r w:rsidRPr="007A145D">
        <w:rPr>
          <w:rFonts w:ascii="Times New Roman" w:hAnsi="Times New Roman"/>
          <w:sz w:val="20"/>
        </w:rPr>
        <w:softHyphen/>
        <w:t>neringssituation. Gränsdragningen mellan de förare som ska och inte ska undantas från utstationering i vissa situationer kommer att vara kompli</w:t>
      </w:r>
      <w:r w:rsidRPr="007A145D">
        <w:rPr>
          <w:rFonts w:ascii="Times New Roman" w:hAnsi="Times New Roman"/>
          <w:sz w:val="20"/>
        </w:rPr>
        <w:softHyphen/>
        <w:t>cerad. Av det skälet bör en undersökningsplikt inskränkas till beställningar av sådana inrikestransporter som är utförda av utlandsetablerade transport</w:t>
      </w:r>
      <w:r w:rsidRPr="007A145D">
        <w:rPr>
          <w:rFonts w:ascii="Times New Roman" w:hAnsi="Times New Roman"/>
          <w:sz w:val="20"/>
        </w:rPr>
        <w:softHyphen/>
        <w:t>företag där utstationering ska anses föreligga. På så sätt kommer det att vara förhållandevis enkelt för den beställare som ingår avtalet med transport</w:t>
      </w:r>
      <w:r w:rsidRPr="007A145D">
        <w:rPr>
          <w:rFonts w:ascii="Times New Roman" w:hAnsi="Times New Roman"/>
          <w:sz w:val="20"/>
        </w:rPr>
        <w:softHyphen/>
        <w:t>företaget att veta eller åtminstone ha starka skäl att misstänka att en utstationeringssituation kommer att föreligga. I praktiken kommer sanno</w:t>
      </w:r>
      <w:r w:rsidRPr="007A145D">
        <w:rPr>
          <w:rFonts w:ascii="Times New Roman" w:hAnsi="Times New Roman"/>
          <w:sz w:val="20"/>
        </w:rPr>
        <w:softHyphen/>
        <w:t xml:space="preserve">likheten för att en förare är utstationerad givet dessa omständigheter att vara hög. </w:t>
      </w:r>
    </w:p>
    <w:p w14:paraId="784814BE" w14:textId="77777777" w:rsidR="007A145D" w:rsidRPr="007A145D" w:rsidRDefault="00AB59E6" w:rsidP="007A145D">
      <w:pPr>
        <w:keepNext/>
        <w:tabs>
          <w:tab w:val="left" w:pos="907"/>
        </w:tabs>
        <w:spacing w:before="240" w:after="80" w:line="210" w:lineRule="exact"/>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lastRenderedPageBreak/>
        <w:t>Ansvaret bör vara straffrättsligt och träffa den som yrkesmässigt beställt transporten</w:t>
      </w:r>
    </w:p>
    <w:p w14:paraId="0050B297"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Några remissinstanser, t.ex. </w:t>
      </w:r>
      <w:r w:rsidRPr="007A145D">
        <w:rPr>
          <w:rFonts w:ascii="Times New Roman" w:hAnsi="Times New Roman"/>
          <w:i/>
          <w:iCs/>
          <w:sz w:val="20"/>
        </w:rPr>
        <w:t>Åklagarmyndigheten</w:t>
      </w:r>
      <w:r w:rsidRPr="007A145D">
        <w:rPr>
          <w:rFonts w:ascii="Times New Roman" w:hAnsi="Times New Roman"/>
          <w:sz w:val="20"/>
        </w:rPr>
        <w:t xml:space="preserve"> och </w:t>
      </w:r>
      <w:r w:rsidRPr="007A145D">
        <w:rPr>
          <w:rFonts w:ascii="Times New Roman" w:hAnsi="Times New Roman"/>
          <w:i/>
          <w:iCs/>
          <w:sz w:val="20"/>
        </w:rPr>
        <w:t>Polismyndig</w:t>
      </w:r>
      <w:r w:rsidRPr="007A145D">
        <w:rPr>
          <w:rFonts w:ascii="Times New Roman" w:hAnsi="Times New Roman"/>
          <w:i/>
          <w:iCs/>
          <w:sz w:val="20"/>
        </w:rPr>
        <w:softHyphen/>
        <w:t>heten</w:t>
      </w:r>
      <w:r w:rsidRPr="007A145D">
        <w:rPr>
          <w:rFonts w:ascii="Times New Roman" w:hAnsi="Times New Roman"/>
          <w:sz w:val="20"/>
        </w:rPr>
        <w:t>, förordar en sanktionsavgift i stället för ett straffrättsligt ansvar. Beställar</w:t>
      </w:r>
      <w:r w:rsidRPr="007A145D">
        <w:rPr>
          <w:rFonts w:ascii="Times New Roman" w:hAnsi="Times New Roman"/>
          <w:sz w:val="20"/>
        </w:rPr>
        <w:softHyphen/>
        <w:t>ansvar finns i yrkestrafiklagen, taxitrafiklagen och förordningen om internationella vägtransporter inom Europeiska ekonomiska samarbets</w:t>
      </w:r>
      <w:r w:rsidRPr="007A145D">
        <w:rPr>
          <w:rFonts w:ascii="Times New Roman" w:hAnsi="Times New Roman"/>
          <w:sz w:val="20"/>
        </w:rPr>
        <w:softHyphen/>
        <w:t>området (EES). Frågan om s.k. sanktionsväxling för beställaransvar på yrkestrafikområdet har nyligen utretts i utredningen Kontroller på väg (SOU 2021:31). Utredningen menar att en sanktionsväxling inte är lämplig och framförde olika skäl till detta, bl.a. svårigheter med att verkställa sanktionsavgifter i andra länder och att beställaren inte finns med vid kontrollen vid vägkanten och därför inte kan påföras förskott. Dessa skäl gäller även i detta samman</w:t>
      </w:r>
      <w:r w:rsidRPr="007A145D">
        <w:rPr>
          <w:rFonts w:ascii="Times New Roman" w:hAnsi="Times New Roman"/>
          <w:sz w:val="20"/>
        </w:rPr>
        <w:softHyphen/>
        <w:t>hang.</w:t>
      </w:r>
    </w:p>
    <w:p w14:paraId="32DFFE2F" w14:textId="0691ADF1" w:rsidR="007A145D" w:rsidRPr="007A145D" w:rsidRDefault="00AD09BE"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Av</w:t>
      </w:r>
      <w:r w:rsidR="00AB59E6" w:rsidRPr="007A145D">
        <w:rPr>
          <w:rFonts w:ascii="Times New Roman" w:hAnsi="Times New Roman"/>
          <w:sz w:val="20"/>
        </w:rPr>
        <w:t xml:space="preserve"> de skäl som utredningen framför bör ett straffrättsligt ansvar gälla vid överträdelse av bestämmelserna även i förevarande sammanhang. Samma straffsats som gäller enligt yrkestrafiklagen får anses vara lämpligt även i nu aktuella fall. Det innebär att den som döms till ansvar bör dömas till böter eller fängelse i högst ett år. I likhet med beställaransvaren på yrkes</w:t>
      </w:r>
      <w:r w:rsidR="00AB59E6" w:rsidRPr="007A145D">
        <w:rPr>
          <w:rFonts w:ascii="Times New Roman" w:hAnsi="Times New Roman"/>
          <w:sz w:val="20"/>
        </w:rPr>
        <w:softHyphen/>
        <w:t>trafikområdet bör vidare enbart den som yrkesmässigt för egen eller annans räkning har beställt en transport omfattas av ansvaret.</w:t>
      </w:r>
    </w:p>
    <w:p w14:paraId="562714CF" w14:textId="77777777" w:rsidR="007A145D" w:rsidRPr="007A145D" w:rsidRDefault="00AB59E6" w:rsidP="007A145D">
      <w:pPr>
        <w:keepNext/>
        <w:tabs>
          <w:tab w:val="left" w:pos="907"/>
        </w:tabs>
        <w:spacing w:before="240" w:after="80" w:line="210" w:lineRule="exact"/>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 xml:space="preserve">Om tjänstemottagare och beställare </w:t>
      </w:r>
    </w:p>
    <w:p w14:paraId="34563938"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A145D">
        <w:rPr>
          <w:rFonts w:ascii="Times New Roman" w:hAnsi="Times New Roman"/>
          <w:sz w:val="20"/>
        </w:rPr>
        <w:t>Den underrättelseskyldighet som följer av 30 § utstationeringslagen avser den som är tjänstemottagare. Som framgår av förarbetena till den paragrafen kan en tjänstemottagare vara den som ingår ett avtal direkt med en arbetsgivare om en tjänst. En tjänstemottagare kan dock även vara det företag som tar emot en arbetstagare inom en koncern eller det användar</w:t>
      </w:r>
      <w:r w:rsidRPr="007A145D">
        <w:rPr>
          <w:rFonts w:ascii="Times New Roman" w:hAnsi="Times New Roman"/>
          <w:sz w:val="20"/>
        </w:rPr>
        <w:softHyphen/>
        <w:t>företag som är etablerat eller bedriver verksamhet i Sverige och som tar emot en arbetstagare. Underrättelseskyldigheten gäller alltså mottagaren av tjänsten i alla tre typer av utstationering som omfattas av utstatio</w:t>
      </w:r>
      <w:r w:rsidRPr="007A145D">
        <w:rPr>
          <w:rFonts w:ascii="Times New Roman" w:hAnsi="Times New Roman"/>
          <w:sz w:val="20"/>
        </w:rPr>
        <w:softHyphen/>
        <w:t>neringslagen (prop. 2019/20:150 s. 121).</w:t>
      </w:r>
    </w:p>
    <w:p w14:paraId="6ADDE20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Det är viktigt att understryka att de beställare som kan hållas ansvariga enligt de förslag som lämnas inte alltid kommer att vara tjänstemottagare enligt ovan. </w:t>
      </w:r>
      <w:r w:rsidRPr="007A145D" w:rsidDel="00141761">
        <w:rPr>
          <w:rFonts w:ascii="Times New Roman" w:hAnsi="Times New Roman"/>
          <w:sz w:val="20"/>
        </w:rPr>
        <w:t xml:space="preserve">I tjänsteavtalsfallet </w:t>
      </w:r>
      <w:r w:rsidRPr="007A145D">
        <w:rPr>
          <w:rFonts w:ascii="Times New Roman" w:hAnsi="Times New Roman"/>
          <w:sz w:val="20"/>
        </w:rPr>
        <w:t>kommer beställaren även att vara tjänste</w:t>
      </w:r>
      <w:r w:rsidRPr="007A145D">
        <w:rPr>
          <w:rFonts w:ascii="Times New Roman" w:hAnsi="Times New Roman"/>
          <w:sz w:val="20"/>
        </w:rPr>
        <w:softHyphen/>
        <w:t>mottagare. I det fallet kommer transportföretaget att vara både arbets</w:t>
      </w:r>
      <w:r w:rsidRPr="007A145D">
        <w:rPr>
          <w:rFonts w:ascii="Times New Roman" w:hAnsi="Times New Roman"/>
          <w:sz w:val="20"/>
        </w:rPr>
        <w:softHyphen/>
        <w:t>givaren och den part som sluter avtal om en transport, t.ex. med en speditör. Men även när en förare utstationeras till ett utlandsetablerat transportföretag inom en koncern eller som uthyrd arbetskraft</w:t>
      </w:r>
      <w:r w:rsidRPr="007A145D" w:rsidDel="00141761">
        <w:rPr>
          <w:rFonts w:ascii="Times New Roman" w:hAnsi="Times New Roman"/>
          <w:sz w:val="20"/>
        </w:rPr>
        <w:t xml:space="preserve"> </w:t>
      </w:r>
      <w:r w:rsidRPr="007A145D">
        <w:rPr>
          <w:rFonts w:ascii="Times New Roman" w:hAnsi="Times New Roman"/>
          <w:sz w:val="20"/>
        </w:rPr>
        <w:t>kommer den som beställer en transport av ett transport</w:t>
      </w:r>
      <w:r w:rsidRPr="007A145D">
        <w:rPr>
          <w:rFonts w:ascii="Times New Roman" w:hAnsi="Times New Roman"/>
          <w:sz w:val="20"/>
        </w:rPr>
        <w:softHyphen/>
        <w:t>företag att omfattas av det föreslagna beställaransvaret, trots att det då inte kommer att handla om ett avtal med förarens arbetsgivare. Något beställaransvar för det utlandsetablerade transportföretag som använder en utstationerad förare från samma koncern eller som hyr in en förare från ett bemanningsföretag föreslås inte. Enligt förslaget har dock transport</w:t>
      </w:r>
      <w:r w:rsidRPr="007A145D">
        <w:rPr>
          <w:rFonts w:ascii="Times New Roman" w:hAnsi="Times New Roman"/>
          <w:sz w:val="20"/>
        </w:rPr>
        <w:softHyphen/>
        <w:t>företaget en skyldighet att visa upp kopia av utstationerings</w:t>
      </w:r>
      <w:r w:rsidRPr="007A145D">
        <w:rPr>
          <w:rFonts w:ascii="Times New Roman" w:hAnsi="Times New Roman"/>
          <w:sz w:val="20"/>
        </w:rPr>
        <w:softHyphen/>
        <w:t xml:space="preserve">deklarationen vid en vägkontroll. Det transportföretag som inte visar upp en sådan kopia ska påföras en sanktionsavgift. </w:t>
      </w:r>
      <w:bookmarkStart w:id="174" w:name="_Toc76454370"/>
      <w:bookmarkStart w:id="175" w:name="_Toc77502974"/>
      <w:bookmarkStart w:id="176" w:name="_Hlk76543968"/>
    </w:p>
    <w:p w14:paraId="5D34E15C" w14:textId="77777777" w:rsidR="007A145D" w:rsidRPr="007A145D" w:rsidRDefault="00AB59E6" w:rsidP="00A459F2">
      <w:pPr>
        <w:pStyle w:val="Rubrik3"/>
      </w:pPr>
      <w:bookmarkStart w:id="177" w:name="_Toc76454375"/>
      <w:bookmarkStart w:id="178" w:name="_Toc77502979"/>
      <w:bookmarkStart w:id="179" w:name="_Toc95126262"/>
      <w:bookmarkStart w:id="180" w:name="_Toc98160724"/>
      <w:r w:rsidRPr="007A145D">
        <w:lastRenderedPageBreak/>
        <w:t>Proportionalitetsbedömning enligt tillämpningsdirektivet</w:t>
      </w:r>
      <w:bookmarkEnd w:id="177"/>
      <w:bookmarkEnd w:id="178"/>
      <w:bookmarkEnd w:id="179"/>
      <w:bookmarkEnd w:id="180"/>
    </w:p>
    <w:p w14:paraId="50B676E3"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bedömning:</w:t>
      </w:r>
      <w:r w:rsidRPr="007A145D">
        <w:rPr>
          <w:rFonts w:ascii="Times New Roman" w:hAnsi="Times New Roman"/>
          <w:sz w:val="20"/>
        </w:rPr>
        <w:t xml:space="preserve"> De administrativa bestämmelserna för utstationeringssituationer som inte omfattas av tillämpningsområdet för direktivet om utstationering av förare är proportionerliga och därmed förenliga med tillämpningsdirektivet. </w:t>
      </w:r>
    </w:p>
    <w:p w14:paraId="02FBD4F6"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1225837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7A145D">
        <w:rPr>
          <w:rFonts w:ascii="Times New Roman" w:hAnsi="Times New Roman"/>
          <w:b/>
          <w:sz w:val="20"/>
        </w:rPr>
        <w:t xml:space="preserve">Promemorians bedömning </w:t>
      </w:r>
      <w:r w:rsidRPr="007A145D">
        <w:rPr>
          <w:rFonts w:ascii="Times New Roman" w:hAnsi="Times New Roman"/>
          <w:bCs/>
          <w:sz w:val="20"/>
        </w:rPr>
        <w:t>överensstämmer med regeringens.</w:t>
      </w:r>
    </w:p>
    <w:p w14:paraId="4431122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Remissinstanserna:</w:t>
      </w:r>
      <w:r w:rsidRPr="007A145D">
        <w:rPr>
          <w:rFonts w:ascii="Times New Roman" w:hAnsi="Times New Roman"/>
          <w:b/>
          <w:sz w:val="20"/>
        </w:rPr>
        <w:t xml:space="preserve"> </w:t>
      </w:r>
      <w:r w:rsidRPr="007A145D">
        <w:rPr>
          <w:rFonts w:ascii="Times New Roman" w:hAnsi="Times New Roman"/>
          <w:sz w:val="20"/>
        </w:rPr>
        <w:t xml:space="preserve">Enligt </w:t>
      </w:r>
      <w:r w:rsidRPr="007A145D">
        <w:rPr>
          <w:rFonts w:ascii="Times New Roman" w:hAnsi="Times New Roman"/>
          <w:i/>
          <w:iCs/>
          <w:sz w:val="20"/>
        </w:rPr>
        <w:t>Sveriges advokatsamfund</w:t>
      </w:r>
      <w:r w:rsidRPr="007A145D">
        <w:rPr>
          <w:rFonts w:ascii="Times New Roman" w:hAnsi="Times New Roman"/>
          <w:sz w:val="20"/>
        </w:rPr>
        <w:t xml:space="preserve"> saknas en analys av varför utstationeringsreglerna behöver utvidgas och samfundet menar därför att det inte bör införas regler som går utöver vad som krävs enligt EU-rätten. </w:t>
      </w:r>
      <w:r w:rsidRPr="007A145D">
        <w:rPr>
          <w:rFonts w:ascii="Times New Roman" w:hAnsi="Times New Roman"/>
          <w:i/>
          <w:iCs/>
          <w:sz w:val="20"/>
        </w:rPr>
        <w:t>Kommerskollegium</w:t>
      </w:r>
      <w:r w:rsidRPr="007A145D">
        <w:rPr>
          <w:rFonts w:ascii="Times New Roman" w:hAnsi="Times New Roman"/>
          <w:sz w:val="20"/>
        </w:rPr>
        <w:t xml:space="preserve"> påpekar att i den mån man väljer att gå längre än direktivet bör det motiveras EU-rättsligt. </w:t>
      </w:r>
      <w:r w:rsidRPr="007A145D">
        <w:rPr>
          <w:rFonts w:ascii="Times New Roman" w:hAnsi="Times New Roman"/>
          <w:i/>
          <w:iCs/>
          <w:sz w:val="20"/>
        </w:rPr>
        <w:t>Lunds universitet (juridiska fakultetsstyrelsen)</w:t>
      </w:r>
      <w:r w:rsidRPr="007A145D">
        <w:rPr>
          <w:rFonts w:ascii="Times New Roman" w:hAnsi="Times New Roman"/>
          <w:sz w:val="20"/>
        </w:rPr>
        <w:t xml:space="preserve"> anser att förslagen är proportionerliga vid tillämpning av artikel 9.1 i tillämpningsdirektivet. </w:t>
      </w:r>
    </w:p>
    <w:p w14:paraId="299202D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hAnsi="Times New Roman"/>
          <w:b/>
          <w:sz w:val="20"/>
        </w:rPr>
        <w:t>Skälen för regeringens bedömning:</w:t>
      </w:r>
      <w:r w:rsidRPr="007A145D">
        <w:rPr>
          <w:rFonts w:ascii="Times New Roman" w:hAnsi="Times New Roman"/>
          <w:sz w:val="20"/>
        </w:rPr>
        <w:t xml:space="preserve"> </w:t>
      </w:r>
      <w:r w:rsidRPr="007A145D" w:rsidDel="00A9326B">
        <w:rPr>
          <w:rFonts w:ascii="Times New Roman" w:eastAsiaTheme="minorHAnsi" w:hAnsi="Times New Roman"/>
          <w:sz w:val="20"/>
        </w:rPr>
        <w:t xml:space="preserve">De </w:t>
      </w:r>
      <w:r w:rsidRPr="007A145D">
        <w:rPr>
          <w:rFonts w:ascii="Times New Roman" w:eastAsiaTheme="minorHAnsi" w:hAnsi="Times New Roman"/>
          <w:sz w:val="20"/>
        </w:rPr>
        <w:t xml:space="preserve">bestämmelser om anmälan och kontroll av utstationering som föreslås ovan ges i vissa avseenden en vidare tillämpning än vad som följer av direktivet om utstationering av förare. Direktivet reglerar utstationering enligt tjänsteavtalsfallet. De förslag som lämnas i fråga om hur utstationering av förare ska kontrolleras omfattar dock även situationer där föraren är utstationerad inom ramen för en koncern eller som uthyrd arbetskraft, om transporten utförs av ett utlandsetablerat företag. </w:t>
      </w:r>
    </w:p>
    <w:p w14:paraId="6183AD1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eastAsiaTheme="minorHAnsi" w:hAnsi="Times New Roman"/>
          <w:sz w:val="20"/>
        </w:rPr>
        <w:t xml:space="preserve">I tillämpningsdirektivet finns exempel på </w:t>
      </w:r>
      <w:r w:rsidRPr="007A145D">
        <w:rPr>
          <w:rFonts w:ascii="Times New Roman" w:hAnsi="Times New Roman"/>
          <w:sz w:val="20"/>
        </w:rPr>
        <w:t>administrativa krav och kontrollåtgärder som, förutsatt att de är motiverade och proportionella, får införas av medlemsstaterna (artikel 9.1). Regeringen har bedömt att dessa i sig är att anse som tillåtna (se prop. 2016/17:107 s. 93 f.). Medlems</w:t>
      </w:r>
      <w:r w:rsidRPr="007A145D">
        <w:rPr>
          <w:rFonts w:ascii="Times New Roman" w:hAnsi="Times New Roman"/>
          <w:sz w:val="20"/>
        </w:rPr>
        <w:softHyphen/>
        <w:t>staterna får dock införa andra administrativa krav och kontrollåtgärder om situationerna eller händelseutvecklingen tyder på att befintliga administ</w:t>
      </w:r>
      <w:r w:rsidRPr="007A145D">
        <w:rPr>
          <w:rFonts w:ascii="Times New Roman" w:hAnsi="Times New Roman"/>
          <w:sz w:val="20"/>
        </w:rPr>
        <w:softHyphen/>
        <w:t xml:space="preserve">rativa krav och kontrollåtgärder inte är tillräckliga eller verkningsfulla nog för att efterlevnaden av utstationeringsreglerna ska kunna kontrolleras, förutsatt att kraven och åtgärderna är motiverade och proportionella (artikel 9.2 tillämpningsdirektivet). </w:t>
      </w:r>
    </w:p>
    <w:p w14:paraId="139389D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 administrativa bestämmelser som medlemsstaterna får införa enligt direktivet om utstationering av förare är krav på transportföretaget att lämna in en utstationerings</w:t>
      </w:r>
      <w:r w:rsidRPr="007A145D">
        <w:rPr>
          <w:rFonts w:ascii="Times New Roman" w:hAnsi="Times New Roman"/>
          <w:sz w:val="20"/>
        </w:rPr>
        <w:softHyphen/>
        <w:t>deklaration, att visa upp en kopia av denna tillsammans med vissa andra uppgifter vid en vägkontroll och att efter utstationerings</w:t>
      </w:r>
      <w:r w:rsidRPr="007A145D">
        <w:rPr>
          <w:rFonts w:ascii="Times New Roman" w:hAnsi="Times New Roman"/>
          <w:sz w:val="20"/>
        </w:rPr>
        <w:softHyphen/>
        <w:t>perioden på begäran ge in dokumentation i fråga om bl.a. anställning och lön. Enligt de exempel som finns i tillämpningsdirektivet får medlems</w:t>
      </w:r>
      <w:r w:rsidRPr="007A145D">
        <w:rPr>
          <w:rFonts w:ascii="Times New Roman" w:hAnsi="Times New Roman"/>
          <w:sz w:val="20"/>
        </w:rPr>
        <w:softHyphen/>
        <w:t xml:space="preserve">staterna införa krav på att anmäla en utstationering, att </w:t>
      </w:r>
      <w:bookmarkStart w:id="181" w:name="_Hlk71301154"/>
      <w:r w:rsidRPr="007A145D">
        <w:rPr>
          <w:rFonts w:ascii="Times New Roman" w:hAnsi="Times New Roman"/>
          <w:sz w:val="20"/>
        </w:rPr>
        <w:t xml:space="preserve">anställningsavtal och annan dokumentation </w:t>
      </w:r>
      <w:bookmarkEnd w:id="181"/>
      <w:r w:rsidRPr="007A145D">
        <w:rPr>
          <w:rFonts w:ascii="Times New Roman" w:hAnsi="Times New Roman"/>
          <w:sz w:val="20"/>
        </w:rPr>
        <w:t>ska hållas tillgängliga under utstationerings</w:t>
      </w:r>
      <w:r w:rsidRPr="007A145D">
        <w:rPr>
          <w:rFonts w:ascii="Times New Roman" w:hAnsi="Times New Roman"/>
          <w:sz w:val="20"/>
        </w:rPr>
        <w:softHyphen/>
        <w:t>perioden och att dessa på begäran ska tillhandahållas efter periodens slut. Kraven på att lämna in en utstationeringsdeklaration och att på begäran ge in viss dokumentation efter utstationeringens slut får anses motsvara sådana krav som enligt artikel 9.1 i tillämpningsdirektivet i och för sig får införas. I likhet med de skyldigheter som redan gäller om att anmäla utstationering och tillhandahålla handlingar enligt utstatio</w:t>
      </w:r>
      <w:r w:rsidRPr="007A145D">
        <w:rPr>
          <w:rFonts w:ascii="Times New Roman" w:hAnsi="Times New Roman"/>
          <w:sz w:val="20"/>
        </w:rPr>
        <w:softHyphen/>
        <w:t xml:space="preserve">neringslagen får de även i övrigt anses vara förenliga med artikel 9.  </w:t>
      </w:r>
    </w:p>
    <w:p w14:paraId="1E1CECEE" w14:textId="5B47C3DC"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Förslagen innebär vidare att ett transportföretag som är etablerat i ett annat land än Sverige och som utför en transport här i landet med en </w:t>
      </w:r>
      <w:r w:rsidRPr="007A145D">
        <w:rPr>
          <w:rFonts w:ascii="Times New Roman" w:hAnsi="Times New Roman"/>
          <w:sz w:val="20"/>
        </w:rPr>
        <w:lastRenderedPageBreak/>
        <w:t>utstationerad förare bl.a. ska visa upp en kopia av utstationerings</w:t>
      </w:r>
      <w:r w:rsidRPr="007A145D">
        <w:rPr>
          <w:rFonts w:ascii="Times New Roman" w:hAnsi="Times New Roman"/>
          <w:sz w:val="20"/>
        </w:rPr>
        <w:softHyphen/>
        <w:t>deklarationen vid en vägkontroll. Skyldigheten gäller inte bara i tjänste</w:t>
      </w:r>
      <w:r w:rsidR="002A7015">
        <w:rPr>
          <w:rFonts w:ascii="Times New Roman" w:hAnsi="Times New Roman"/>
          <w:sz w:val="20"/>
        </w:rPr>
        <w:softHyphen/>
      </w:r>
      <w:r w:rsidRPr="007A145D">
        <w:rPr>
          <w:rFonts w:ascii="Times New Roman" w:hAnsi="Times New Roman"/>
          <w:sz w:val="20"/>
        </w:rPr>
        <w:t>avtalsfallet utan även när föraren i andra fall är utstationerad vid utförandet av transporter åt ett utlandsetablerat transportföretag. Något</w:t>
      </w:r>
      <w:r w:rsidRPr="007A145D" w:rsidDel="00B97099">
        <w:rPr>
          <w:rFonts w:ascii="Times New Roman" w:hAnsi="Times New Roman"/>
          <w:sz w:val="20"/>
        </w:rPr>
        <w:t xml:space="preserve"> </w:t>
      </w:r>
      <w:r w:rsidRPr="007A145D">
        <w:rPr>
          <w:rFonts w:ascii="Times New Roman" w:hAnsi="Times New Roman"/>
          <w:sz w:val="20"/>
        </w:rPr>
        <w:t>krav på att uppvisa en kopia av en anmälan om utstationering vid en vägkontroll framgår inte uttryckligen i de exempel på åtgärder som enligt tillämpnings</w:t>
      </w:r>
      <w:r w:rsidRPr="007A145D">
        <w:rPr>
          <w:rFonts w:ascii="Times New Roman" w:hAnsi="Times New Roman"/>
          <w:sz w:val="20"/>
        </w:rPr>
        <w:softHyphen/>
        <w:t xml:space="preserve">direktivet får införas. Däremot får medlemsstaterna i fråga om mobila arbetstagare i transportsektorn kräva att anställningsavtalet och annan liknande dokumentation ska hållas tillgängliga i fordonet (artikel 9.1 b </w:t>
      </w:r>
      <w:r w:rsidR="00AD09BE">
        <w:rPr>
          <w:rFonts w:ascii="Times New Roman" w:hAnsi="Times New Roman"/>
          <w:sz w:val="20"/>
        </w:rPr>
        <w:t xml:space="preserve">i </w:t>
      </w:r>
      <w:r w:rsidRPr="007A145D">
        <w:rPr>
          <w:rFonts w:ascii="Times New Roman" w:hAnsi="Times New Roman"/>
          <w:sz w:val="20"/>
        </w:rPr>
        <w:t xml:space="preserve">tillämpningsdirektivet). Även i yrkestrafiklagstiftningen finns krav på att olika typer av tillstånd och handlingar ska kunna visas upp vid en vägkontroll. Inom vägtransportområdet är det alltså inte ovanligt att det förekommer krav på att det ska finnas handlingar i fordonet eller att de i vart fall inom den tid som en vägkontroll tar ska tillhandahållas elektroniskt på begäran av en kontrolltjänsteman. </w:t>
      </w:r>
    </w:p>
    <w:p w14:paraId="56BA33C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Att införa krav som innebär att en kopia av en utstationeringsdeklaration ska tillhandahållas vid en vägkontroll även när föraren är inhyrd eller är anställd av ett företag inom samma koncern som transportföretaget bör leda till att oanmäld utstationering på vägtransportområdet kan upptäckas i större utsträckning. Syftet med ett sådant förslag är alltså att öka incitamenten att anmäla en utstationering och därmed skydda de utstationerade arbetstagarna. Regeringen anser med beaktande av detta att den aktuella åtgärden är motiverad. För en arbetsgivare som fullgör sin skyldighet att lämna in en deklaration kan det inte heller anses innebära någon stor extra börda att se till att en kopia av en sådan handling kan tillhandahållas vid en vägkontroll, inte minst eftersom kopior i elektronisk form godtas. </w:t>
      </w:r>
    </w:p>
    <w:p w14:paraId="4061913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Sammantaget är de administrativa bestämmelserna för utstationering som inte omfattas av tillämpningsområdet för direktivet om utstationering av förare motiverade och proportionerliga i enlighet med unionsrätten. Regeringen bedömer att kraven därmed också är förenliga med artikel 9.2 i tillämpningsdirektivet. </w:t>
      </w:r>
    </w:p>
    <w:p w14:paraId="7A0DCE96" w14:textId="77777777" w:rsidR="007A145D" w:rsidRPr="007A145D" w:rsidRDefault="00AB59E6" w:rsidP="00A459F2">
      <w:pPr>
        <w:pStyle w:val="Rubrik2"/>
      </w:pPr>
      <w:bookmarkStart w:id="182" w:name="_Toc95126263"/>
      <w:bookmarkStart w:id="183" w:name="_Toc98160725"/>
      <w:r w:rsidRPr="007A145D">
        <w:t>Ömsesidigt bistånd</w:t>
      </w:r>
      <w:bookmarkEnd w:id="182"/>
      <w:bookmarkEnd w:id="183"/>
    </w:p>
    <w:p w14:paraId="7EBB533D"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bCs/>
          <w:sz w:val="20"/>
        </w:rPr>
        <w:t xml:space="preserve">Regeringens förslag: </w:t>
      </w:r>
      <w:r w:rsidRPr="007A145D">
        <w:rPr>
          <w:rFonts w:ascii="Times New Roman" w:hAnsi="Times New Roman"/>
          <w:sz w:val="20"/>
        </w:rPr>
        <w:t>En behörig myndighet i Sverige får begära att en behörig myndighet i ett annat land inom EES lämnar bistånd om det behövs för att kontrollera att utstationeringsreglerna eller villkor i kollektivavtal har följts.</w:t>
      </w:r>
    </w:p>
    <w:p w14:paraId="73754A03"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5A542D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förslag </w:t>
      </w:r>
      <w:r w:rsidRPr="007A145D">
        <w:rPr>
          <w:rFonts w:ascii="Times New Roman" w:hAnsi="Times New Roman"/>
          <w:bCs/>
          <w:sz w:val="20"/>
        </w:rPr>
        <w:t>överensstämmer med regeringens.</w:t>
      </w:r>
    </w:p>
    <w:p w14:paraId="6002CFC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r w:rsidRPr="007A145D">
        <w:rPr>
          <w:rFonts w:ascii="Times New Roman" w:hAnsi="Times New Roman"/>
          <w:i/>
          <w:iCs/>
          <w:sz w:val="20"/>
        </w:rPr>
        <w:t>Arbetsmiljöverket</w:t>
      </w:r>
      <w:r w:rsidRPr="007A145D">
        <w:rPr>
          <w:rFonts w:ascii="Times New Roman" w:hAnsi="Times New Roman"/>
          <w:sz w:val="20"/>
        </w:rPr>
        <w:t xml:space="preserve"> framhåller att förslaget är mycket positivt och kommer att vara helt nödvändigt för ett fullgörande av Sveriges skyldigheter i fråga om utstationering.</w:t>
      </w:r>
    </w:p>
    <w:p w14:paraId="66EB029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eastAsiaTheme="minorHAnsi" w:hAnsi="Times New Roman"/>
          <w:b/>
          <w:bCs/>
          <w:sz w:val="20"/>
        </w:rPr>
        <w:t>Skälen för regeringens förslag:</w:t>
      </w:r>
      <w:r w:rsidRPr="007A145D">
        <w:rPr>
          <w:rFonts w:ascii="Times New Roman" w:eastAsiaTheme="minorHAnsi" w:hAnsi="Times New Roman"/>
          <w:sz w:val="20"/>
        </w:rPr>
        <w:t xml:space="preserve"> </w:t>
      </w:r>
      <w:r w:rsidRPr="007A145D">
        <w:rPr>
          <w:rFonts w:ascii="Times New Roman" w:hAnsi="Times New Roman"/>
          <w:sz w:val="20"/>
        </w:rPr>
        <w:t>Efter utstationeringsperioden ska en arbetsgivare på begäran ge in dokumentation om anställningsförhållandet och de transporter som har utförts till Arbetsmiljö</w:t>
      </w:r>
      <w:r w:rsidRPr="007A145D">
        <w:rPr>
          <w:rFonts w:ascii="Times New Roman" w:hAnsi="Times New Roman"/>
          <w:sz w:val="20"/>
        </w:rPr>
        <w:softHyphen/>
        <w:t>verket. Enligt direktivet om utstationering av förare får de behöriga myndig</w:t>
      </w:r>
      <w:r w:rsidRPr="007A145D">
        <w:rPr>
          <w:rFonts w:ascii="Times New Roman" w:hAnsi="Times New Roman"/>
          <w:sz w:val="20"/>
        </w:rPr>
        <w:softHyphen/>
        <w:t>heterna i den medlems</w:t>
      </w:r>
      <w:r w:rsidRPr="007A145D">
        <w:rPr>
          <w:rFonts w:ascii="Times New Roman" w:hAnsi="Times New Roman"/>
          <w:sz w:val="20"/>
        </w:rPr>
        <w:softHyphen/>
        <w:t>stat där utstationeringen ägde rum begära bistånd av de behöriga myndigheterna i etableringsmedlemsstaten, om dokument</w:t>
      </w:r>
      <w:r w:rsidRPr="007A145D">
        <w:rPr>
          <w:rFonts w:ascii="Times New Roman" w:hAnsi="Times New Roman"/>
          <w:sz w:val="20"/>
        </w:rPr>
        <w:softHyphen/>
        <w:t xml:space="preserve">ationen inte </w:t>
      </w:r>
      <w:r w:rsidRPr="007A145D">
        <w:rPr>
          <w:rFonts w:ascii="Times New Roman" w:hAnsi="Times New Roman"/>
          <w:sz w:val="20"/>
        </w:rPr>
        <w:lastRenderedPageBreak/>
        <w:t>lämnas in inom denna tidsperiod. Begäran får ske i enlighet med artiklarna 6 och 7 i tillämpningsdirektivet. Dessa artiklar innehåller bestämmelser om administrativt samarbete, bl.a. i form av ömsesidigt bistånd mellan medlemsstaterna. I 26 och 27 §§ utstationerings</w:t>
      </w:r>
      <w:r w:rsidRPr="007A145D">
        <w:rPr>
          <w:rFonts w:ascii="Times New Roman" w:hAnsi="Times New Roman"/>
          <w:sz w:val="20"/>
        </w:rPr>
        <w:softHyphen/>
        <w:t xml:space="preserve">lagen finns bestämmelser om bistånd och samarbete mellan behöriga myndigheter som genomför de aktuella artiklarna i tillämpningsdirektivet. Det är lämpligt att dessa bestämmelser ska gälla även vid en begäran om ömsesidigt bistånd i fråga om den dokumentation som arbetsgivaren ska tillhandahålla i nu det aktuella fallet. </w:t>
      </w:r>
    </w:p>
    <w:p w14:paraId="60CFB5F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Det ska dock beaktas att denna dokumentation kan behövas hos andra än Arbetsmiljöverket för kontroll av att regler och villkor följs. Det är alltså inte nödvändigtvis så att handlingarna behövs i handläggningen av ett ärende hos Arbetsmiljö</w:t>
      </w:r>
      <w:r w:rsidRPr="007A145D">
        <w:rPr>
          <w:rFonts w:ascii="Times New Roman" w:hAnsi="Times New Roman"/>
          <w:sz w:val="20"/>
        </w:rPr>
        <w:softHyphen/>
        <w:t>verket. Ett välfungerande samarbete och ömse</w:t>
      </w:r>
      <w:r w:rsidRPr="007A145D">
        <w:rPr>
          <w:rFonts w:ascii="Times New Roman" w:hAnsi="Times New Roman"/>
          <w:sz w:val="20"/>
        </w:rPr>
        <w:softHyphen/>
        <w:t>sidigt informationsutbyte är väsentligt, såväl myndigheter sinsemellan som mellan myndigheter arbetsgivar- och arbetstagar</w:t>
      </w:r>
      <w:r w:rsidRPr="007A145D">
        <w:rPr>
          <w:rFonts w:ascii="Times New Roman" w:hAnsi="Times New Roman"/>
          <w:sz w:val="20"/>
        </w:rPr>
        <w:softHyphen/>
        <w:t>organisationer. Regeringen har också tidigare uttalat att Arbetsmiljöverket t.ex. bör kunna ställa en fråga till en utländsk myndighet efter önskemål från en svensk arbetstagarorganisation (prop. 2016/17:107 s. 176). En begäran om att ge in anställningsavtal, lönespecifikationer, tidrapporter och intyg över gjorda löneutbetalningar ska enligt direktivet hanteras via IMI. Mot den bakgrunden finns det skäl att förtydliga att en behörig myndighet i Sverige får begära bistånd från en behörig myndighet i ett annat land även om det behövs för att kontrollera att reglerna om utstationering eller villkor i kollektivavtal har följts genom en uttrycklig bestämmelse om detta.</w:t>
      </w:r>
    </w:p>
    <w:p w14:paraId="1B83E34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 behörig myndighet i Sverige ska på begäran av en behörig myndighet i ett annat land inom EES lämna bistånd till den myndigheten (27 §). I detta avseende behöver det göras en analys av om det finns hinder på grund av sekretess för Arbetsmiljöverket att lämna över anställningsavtal, färdskrivardata och annan sådan dokumentation som avses i avsnitt 6.7.3 till den behöriga myndigheten i ett annat land. I 30 kap. offentlighets- och sekretesslagen (2009:400) finns bestämmelser om sekretess till skydd för enskild i verksamhet som avser tillsyn m.m. i fråga om näringslivet. I 30 kap. 23 § samma lag finns bestämmelser om sekretess i statlig myndighets tillsyns- eller stödverksamhet. Sekretessen gäller dock endast i den utsträckning regeringen meddelat föreskrifter om detta. Några sådana föreskrifter om den verksamhet hos Arbetsmiljöverket som nu är relevant finns dock inte. Någon annan sekretessbestämmelse som bedöms kunna aktualiseras finns inte heller. Något hinder för Arbetsmiljöverket att lämna den aktuella dokumentationen vidare till en behörig myndighet i en annan medlemsstat finns därför inte. </w:t>
      </w:r>
    </w:p>
    <w:p w14:paraId="2DB1DC0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 begäran om bistånd i form av tillhanda</w:t>
      </w:r>
      <w:r w:rsidRPr="007A145D">
        <w:rPr>
          <w:rFonts w:ascii="Times New Roman" w:hAnsi="Times New Roman"/>
          <w:sz w:val="20"/>
        </w:rPr>
        <w:softHyphen/>
        <w:t>hållande av handlingar till en annan behörig myndighet ska enligt direktivet ske via IMI. Som framgår av 28 § utstationeringslagen kan regeringen med stöd av 8 kap. 7 § regeringsformen meddela närmare föreskrifter om hur en behörig myndighet ska lämna eller begära bistånd.</w:t>
      </w:r>
    </w:p>
    <w:p w14:paraId="1B52C0DA" w14:textId="77777777" w:rsidR="007A145D" w:rsidRPr="007A145D" w:rsidRDefault="00AB59E6" w:rsidP="00A459F2">
      <w:pPr>
        <w:pStyle w:val="Rubrik2"/>
      </w:pPr>
      <w:bookmarkStart w:id="184" w:name="_Toc66306908"/>
      <w:bookmarkStart w:id="185" w:name="_Toc66349713"/>
      <w:bookmarkStart w:id="186" w:name="_Toc76454371"/>
      <w:bookmarkStart w:id="187" w:name="_Toc77502975"/>
      <w:bookmarkStart w:id="188" w:name="_Toc95126264"/>
      <w:bookmarkStart w:id="189" w:name="_Toc98160726"/>
      <w:bookmarkStart w:id="190" w:name="_Toc58431895"/>
      <w:bookmarkStart w:id="191" w:name="_Hlk76544028"/>
      <w:bookmarkStart w:id="192" w:name="_Toc50113197"/>
      <w:bookmarkEnd w:id="174"/>
      <w:bookmarkEnd w:id="175"/>
      <w:bookmarkEnd w:id="176"/>
      <w:r w:rsidRPr="007A145D">
        <w:lastRenderedPageBreak/>
        <w:t>Arbetsmarknadens parters tillgång till uppgifter</w:t>
      </w:r>
      <w:bookmarkEnd w:id="184"/>
      <w:bookmarkEnd w:id="185"/>
      <w:bookmarkEnd w:id="186"/>
      <w:bookmarkEnd w:id="187"/>
      <w:bookmarkEnd w:id="188"/>
      <w:bookmarkEnd w:id="189"/>
      <w:r w:rsidRPr="007A145D">
        <w:t xml:space="preserve"> </w:t>
      </w:r>
      <w:bookmarkEnd w:id="190"/>
    </w:p>
    <w:p w14:paraId="50BD2989"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bCs/>
          <w:sz w:val="20"/>
        </w:rPr>
        <w:t>Regeringens bedömning:</w:t>
      </w:r>
      <w:r w:rsidRPr="007A145D">
        <w:rPr>
          <w:rFonts w:ascii="Times New Roman" w:hAnsi="Times New Roman"/>
          <w:sz w:val="20"/>
        </w:rPr>
        <w:t xml:space="preserve"> Arbetstagarorganisationerna har möjlighet att få tillgång till uppgifter från utstationeringsdeklarationer och annan information som en arbetsgivare lämnar via det offentliga gränssnitt som är anslutet till </w:t>
      </w:r>
      <w:bookmarkStart w:id="193" w:name="_Hlk59546677"/>
      <w:r w:rsidRPr="007A145D">
        <w:rPr>
          <w:rFonts w:ascii="Times New Roman" w:hAnsi="Times New Roman"/>
          <w:sz w:val="20"/>
        </w:rPr>
        <w:t>informationssystemet för den inre marknaden (IMI)</w:t>
      </w:r>
      <w:bookmarkEnd w:id="193"/>
      <w:r w:rsidRPr="007A145D">
        <w:rPr>
          <w:rFonts w:ascii="Times New Roman" w:hAnsi="Times New Roman"/>
          <w:sz w:val="20"/>
        </w:rPr>
        <w:t>.</w:t>
      </w:r>
    </w:p>
    <w:p w14:paraId="03EF4B68"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0E2C981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r w:rsidRPr="007A145D">
        <w:rPr>
          <w:rFonts w:ascii="Times New Roman" w:hAnsi="Times New Roman"/>
          <w:b/>
          <w:bCs/>
          <w:sz w:val="20"/>
        </w:rPr>
        <w:t xml:space="preserve">Promemorians bedömning </w:t>
      </w:r>
      <w:r w:rsidRPr="007A145D">
        <w:rPr>
          <w:rFonts w:ascii="Times New Roman" w:hAnsi="Times New Roman"/>
          <w:sz w:val="20"/>
        </w:rPr>
        <w:t>överensstämmer med regeringens.</w:t>
      </w:r>
      <w:r w:rsidRPr="007A145D">
        <w:rPr>
          <w:rFonts w:ascii="Times New Roman" w:hAnsi="Times New Roman"/>
          <w:b/>
          <w:bCs/>
          <w:sz w:val="20"/>
        </w:rPr>
        <w:t xml:space="preserve"> </w:t>
      </w:r>
    </w:p>
    <w:p w14:paraId="5FD2A25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r w:rsidRPr="007A145D">
        <w:rPr>
          <w:rFonts w:ascii="Times New Roman" w:hAnsi="Times New Roman"/>
          <w:sz w:val="20"/>
        </w:rPr>
        <w:t>Ingen remissinstans yttrar sig särskilt i frågan.</w:t>
      </w:r>
    </w:p>
    <w:p w14:paraId="2EAB89A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r w:rsidRPr="007A145D">
        <w:rPr>
          <w:rFonts w:ascii="Times New Roman" w:hAnsi="Times New Roman"/>
          <w:b/>
          <w:bCs/>
          <w:sz w:val="20"/>
        </w:rPr>
        <w:t xml:space="preserve">Skälen för regeringens bedömning: </w:t>
      </w:r>
      <w:bookmarkStart w:id="194" w:name="_Hlk81900273"/>
      <w:r w:rsidRPr="007A145D">
        <w:rPr>
          <w:rFonts w:ascii="Times New Roman" w:hAnsi="Times New Roman"/>
          <w:sz w:val="20"/>
        </w:rPr>
        <w:t>I flertalet medlemsstater inom EU tillämpas en ordning med lagstadgade minimilöner. Det innebär att det i första hand är en fråga för behöriga myndigheter att utöva tillsyn över att arbetsgivare som utstationerar anställda betalar lagenliga löner. I sådana länder saknas skäl att ge andra än behöriga myndigheter tillgång till uppgifter som har med arbetsgivares och anställdas identitet,</w:t>
      </w:r>
      <w:r w:rsidRPr="007A145D" w:rsidDel="00BD3CE0">
        <w:rPr>
          <w:rFonts w:ascii="Times New Roman" w:hAnsi="Times New Roman"/>
          <w:sz w:val="20"/>
        </w:rPr>
        <w:t xml:space="preserve"> </w:t>
      </w:r>
      <w:r w:rsidRPr="007A145D">
        <w:rPr>
          <w:rFonts w:ascii="Times New Roman" w:hAnsi="Times New Roman"/>
          <w:sz w:val="20"/>
        </w:rPr>
        <w:t>lön eller andra anställningsvillkor att göra.</w:t>
      </w:r>
    </w:p>
    <w:p w14:paraId="05CB8FA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Den svenska arbetsmarknadsmodellen bygger på att arbetsmarknadens parter träffar kollektivavtal som reglerar löne- och andra anställnings</w:t>
      </w:r>
      <w:r w:rsidRPr="007A145D">
        <w:rPr>
          <w:rFonts w:ascii="Times New Roman" w:hAnsi="Times New Roman"/>
          <w:sz w:val="20"/>
        </w:rPr>
        <w:softHyphen/>
        <w:t xml:space="preserve">villkor och förhållandet i övrigt mellan arbetsgivare och arbetstagare. Inom ramen för den svenska arbetsmarknadsmodellen gäller sedan länge att det är parterna som ansvarar för kontrollen av avtalens efterlevnad. </w:t>
      </w:r>
    </w:p>
    <w:p w14:paraId="6D539D7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Utstationerings</w:t>
      </w:r>
      <w:r w:rsidRPr="007A145D">
        <w:rPr>
          <w:rFonts w:ascii="Times New Roman" w:hAnsi="Times New Roman"/>
          <w:sz w:val="20"/>
        </w:rPr>
        <w:softHyphen/>
        <w:t>deklarationer kommer att lämnas in genom användning av ett offentligt gränssnitt som är anslutet till informationssystemet för den inre marknaden (IMI). Även de ytter</w:t>
      </w:r>
      <w:r w:rsidRPr="007A145D">
        <w:rPr>
          <w:rFonts w:ascii="Times New Roman" w:hAnsi="Times New Roman"/>
          <w:sz w:val="20"/>
        </w:rPr>
        <w:softHyphen/>
        <w:t>ligare handlingar, i form av bevis avseende de transporter som har utförts, färdskrivardata, anställningsavtal, lönespecifikationer, tid</w:t>
      </w:r>
      <w:r w:rsidRPr="007A145D">
        <w:rPr>
          <w:rFonts w:ascii="Times New Roman" w:hAnsi="Times New Roman"/>
          <w:sz w:val="20"/>
        </w:rPr>
        <w:softHyphen/>
        <w:t>rapporter och intyg över gjorda löneutbetalningar som arbetsgivaren på begäran ska tillhandahålla, ges in till Arbetsmiljö</w:t>
      </w:r>
      <w:r w:rsidRPr="007A145D">
        <w:rPr>
          <w:rFonts w:ascii="Times New Roman" w:hAnsi="Times New Roman"/>
          <w:sz w:val="20"/>
        </w:rPr>
        <w:softHyphen/>
        <w:t xml:space="preserve">verket på detta sätt. </w:t>
      </w:r>
    </w:p>
    <w:p w14:paraId="3BCBB75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I skälen i direktivet om utstationering av förare anges att arbets</w:t>
      </w:r>
      <w:r w:rsidRPr="007A145D">
        <w:rPr>
          <w:rFonts w:ascii="Times New Roman" w:hAnsi="Times New Roman"/>
          <w:sz w:val="20"/>
        </w:rPr>
        <w:softHyphen/>
        <w:t xml:space="preserve">marknadens parter i vissa medlemsstater spelar en avgörande roll när det gäller tillämpningen av sociallagstiftningen inom vägtransportsektorn och att medlemsstaterna bör kunna förse nationella arbetsmarknadsparter med relevant information som delats via IMI i syfte att kontrollera att bestämmelserna om utstationering följs. Artikel 1.13 i direktivet klargör också att </w:t>
      </w:r>
      <w:r w:rsidRPr="007A145D">
        <w:rPr>
          <w:rFonts w:ascii="Times New Roman" w:eastAsiaTheme="minorHAnsi" w:hAnsi="Times New Roman"/>
          <w:sz w:val="20"/>
        </w:rPr>
        <w:t>en medlemsstat under vissa förhållanden får tillåta att den behöriga myndig</w:t>
      </w:r>
      <w:r w:rsidRPr="007A145D">
        <w:rPr>
          <w:rFonts w:ascii="Times New Roman" w:eastAsiaTheme="minorHAnsi" w:hAnsi="Times New Roman"/>
          <w:sz w:val="20"/>
        </w:rPr>
        <w:softHyphen/>
        <w:t>heten tillhandahåller nationella arbetsmarknadsparter relevant information som finns i IMI i den utsträckning som är nödvändig för att kontrollera efterlevnaden av reglerna om utstationering, i enlighet med nationell rätt och praxis.</w:t>
      </w:r>
    </w:p>
    <w:p w14:paraId="1146575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För att arbetsmarknadens parter ska kunna fylla sin roll på den svenska arbetsmarknaden är det viktigt att de får tillgång till sådan information som krävs för att bedöma om villkor i kollektivavtal följs. Detta innebär att arbetstagarorganisationerna kan behöva tillgång till de uppgifter om en utstationering som har lämnats in till Arbets</w:t>
      </w:r>
      <w:r w:rsidRPr="007A145D">
        <w:rPr>
          <w:rFonts w:ascii="Times New Roman" w:hAnsi="Times New Roman"/>
          <w:sz w:val="20"/>
        </w:rPr>
        <w:softHyphen/>
        <w:t>miljöverket. Mot den bakgrunden behöver det göras en analys av om det finns något hinder för myndigheten att lämna ut uppgifterna. De aktuella uppgifterna omfattas inte av sekretess enligt 30 kap. 23 § offentlighets- och sekretesslagen. Däremot kan sekretess gälla hos en statlig myndighet i verksamhet som avses i den paragrafen för en sådan uppgift om enskilds ekonomiska eller personliga förhållanden som myndigheten förfogar över på grund av ett inter</w:t>
      </w:r>
      <w:r w:rsidRPr="007A145D">
        <w:rPr>
          <w:rFonts w:ascii="Times New Roman" w:hAnsi="Times New Roman"/>
          <w:sz w:val="20"/>
        </w:rPr>
        <w:softHyphen/>
        <w:t xml:space="preserve">nationellt avtal (30 kap. 24 § offentlighets- och sekretesslagen). I </w:t>
      </w:r>
      <w:r w:rsidRPr="007A145D">
        <w:rPr>
          <w:rFonts w:ascii="Times New Roman" w:hAnsi="Times New Roman"/>
          <w:sz w:val="20"/>
        </w:rPr>
        <w:lastRenderedPageBreak/>
        <w:t>begreppet avtal ingår exempelvis förordningar och direktiv som utfärdats av EU:s institutioner. För att paragrafen ska vara tillämplig krävs att avtalet eller rättsakten innehåller en klausul om att uppgiften inte får lämnas vidare i det aktuella fallet.</w:t>
      </w:r>
    </w:p>
    <w:p w14:paraId="52921F7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Eftersom IMI ska användas som medel för att leverera deklarationer om utstationering från en arbetsgivare till Arbetsmiljöverket, blir IMI-förordningens bestämmelser tillämpliga. IMI-förordningen innehåller bestämmelser om konfidentialitet. Varje medlemsstat ska tillämpa sina regler om tystnadsplikt eller andra motsvarande skyldigheter som rör konfidentialitet på sina IMI-aktörer, vilket bl.a. inbegriper de behöriga myndigheterna och IMI-användare, i enlighet med den nationella lagstift</w:t>
      </w:r>
      <w:r w:rsidRPr="007A145D">
        <w:rPr>
          <w:rFonts w:ascii="Times New Roman" w:hAnsi="Times New Roman"/>
          <w:sz w:val="20"/>
        </w:rPr>
        <w:softHyphen/>
        <w:t xml:space="preserve">ningen eller unionslagstiftningen (artikel 10.1 i IMI-förordningen). IMI-aktörerna ska se till att de IMI-användare som lyder under dem respekterar andra IMI-aktörers begäran om konfidentiell behandling av information som utväxlas genom IMI (artikel 10.2 i IMI-förordningen). Enligt regeringens uppfattning innebär inte bestämmelserna om konfidentialitet i IMI-förordningen att 30 kap. 24 § offentlighets- och sekretesslagen blir tillämplig. Eftersom direktivet om utstationering av förare anger att medlemsstaterna får tillåta att relevanta uppgifter som finns i IMI får lämnas till arbetsmarknadens parter, bör inte heller sekretess föreligga enligt 15 kap. 1 a § offentlighets- och sekretesslagen. Regeringen bedömer därför att det inte finns något hinder enligt sekretessregleringen mot att lämna ut de aktuella uppgifterna till arbetsmarknadens parter. </w:t>
      </w:r>
    </w:p>
    <w:p w14:paraId="4ACDF72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En utstationeringsdeklaration och handlingar i form av anställnings</w:t>
      </w:r>
      <w:r w:rsidRPr="007A145D">
        <w:rPr>
          <w:rFonts w:ascii="Times New Roman" w:eastAsiaTheme="minorHAnsi" w:hAnsi="Times New Roman"/>
          <w:sz w:val="20"/>
        </w:rPr>
        <w:softHyphen/>
        <w:t>avtal, lönespecifikationer, tidrapporter och intyg över gjorda löneut</w:t>
      </w:r>
      <w:r w:rsidRPr="007A145D">
        <w:rPr>
          <w:rFonts w:ascii="Times New Roman" w:eastAsiaTheme="minorHAnsi" w:hAnsi="Times New Roman"/>
          <w:sz w:val="20"/>
        </w:rPr>
        <w:softHyphen/>
        <w:t>betalningar som finns i informationssystemet för den inre marknaden (IMI) innehåller person</w:t>
      </w:r>
      <w:r w:rsidRPr="007A145D">
        <w:rPr>
          <w:rFonts w:ascii="Times New Roman" w:eastAsiaTheme="minorHAnsi" w:hAnsi="Times New Roman"/>
          <w:sz w:val="20"/>
        </w:rPr>
        <w:softHyphen/>
        <w:t>uppgifter, bl.a. i fråga om förarens identitet och lön. Enligt EU:s dataskyddsförordning får personuppgifter behandlas bl.a. om behandlingen är nödvändig för att utföra en uppgift av allmänt intresse (artikel 6.1 e). Den grund för behandling som avses ska fastställas i enlighet med unionsrätten eller medlemsstatens nationella rätt som den personuppgiftsansvarige omfattas av. Enligt 2 kap. 2 § lagen (2018:218) med kompletterande bestämmelser till EU:s dataskyddsförordning får personuppgifter behandlas med stöd av artikel 6.1 e i EU:s dataskydds</w:t>
      </w:r>
      <w:r w:rsidRPr="007A145D">
        <w:rPr>
          <w:rFonts w:ascii="Times New Roman" w:eastAsiaTheme="minorHAnsi" w:hAnsi="Times New Roman"/>
          <w:sz w:val="20"/>
        </w:rPr>
        <w:softHyphen/>
        <w:t>förordning bl.a. om behandlingen är nödvändig för att utföra en uppgift av allmänt intresse som följer t.ex. av kollektivavtal. Av EU:s dataskydds</w:t>
      </w:r>
      <w:r w:rsidRPr="007A145D">
        <w:rPr>
          <w:rFonts w:ascii="Times New Roman" w:eastAsiaTheme="minorHAnsi" w:hAnsi="Times New Roman"/>
          <w:sz w:val="20"/>
        </w:rPr>
        <w:softHyphen/>
        <w:t>förordning framgår vidare att personuppgiftsbehandling kan vara tillåten efter en intresseavvägning (artikel 6.1 f). Behandling av personuppgifter enligt artikel 9 i EU:s dataskyddsförordning (s.k. känsliga person</w:t>
      </w:r>
      <w:r w:rsidRPr="007A145D">
        <w:rPr>
          <w:rFonts w:ascii="Times New Roman" w:eastAsiaTheme="minorHAnsi" w:hAnsi="Times New Roman"/>
          <w:sz w:val="20"/>
        </w:rPr>
        <w:softHyphen/>
        <w:t>uppgifter) är däremot som huvudregel förbjuden. De nu aktuella hand</w:t>
      </w:r>
      <w:r w:rsidRPr="007A145D">
        <w:rPr>
          <w:rFonts w:ascii="Times New Roman" w:eastAsiaTheme="minorHAnsi" w:hAnsi="Times New Roman"/>
          <w:sz w:val="20"/>
        </w:rPr>
        <w:softHyphen/>
        <w:t xml:space="preserve">lingarna bedöms dock inte innehålla sådana uppgifter. </w:t>
      </w:r>
    </w:p>
    <w:p w14:paraId="5A8FE56A" w14:textId="41800CD1"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I samband med att 22 § utstationeringslagen infördes påpekade regeringen att utstationeringsdirektivet ställer krav på medlemsstaterna att se till att de utstationerade arbets</w:t>
      </w:r>
      <w:r w:rsidRPr="007A145D">
        <w:rPr>
          <w:rFonts w:ascii="Times New Roman" w:eastAsiaTheme="minorHAnsi" w:hAnsi="Times New Roman"/>
          <w:sz w:val="20"/>
        </w:rPr>
        <w:softHyphen/>
        <w:t xml:space="preserve">tagarna av de utstationerade arbetsgivarna garanteras de arbets- och anställningsvillkor som anges i artikel 3.1 i direktivet. Regeringen uttalade vidare att behovet av kontroll i fråga om villkor för utstationerade arbetstagare som inte är medlemmar är särskilt stort, eftersom de typiskt sett har sämre stöd och sämre möjligheter att tillvarata sina rättigheter än arbetstagare som är medlemmar. Mot den bakgrunden fanns behov av att arbetstagarorganisationerna gavs möjlighet att kontrollera att avtalen följdes, i syfte att säkerställa att utstationerade </w:t>
      </w:r>
      <w:r w:rsidRPr="007A145D">
        <w:rPr>
          <w:rFonts w:ascii="Times New Roman" w:eastAsiaTheme="minorHAnsi" w:hAnsi="Times New Roman"/>
          <w:sz w:val="20"/>
        </w:rPr>
        <w:lastRenderedPageBreak/>
        <w:t>arbetstagare garanteras de arbets- och anställningsvillkor som anges i artikel 3.1 i utstationeringsdirektivet (prop. 2016/17:107 s. 92 f</w:t>
      </w:r>
      <w:r w:rsidR="00AD09BE">
        <w:rPr>
          <w:rFonts w:ascii="Times New Roman" w:eastAsiaTheme="minorHAnsi" w:hAnsi="Times New Roman"/>
          <w:sz w:val="20"/>
        </w:rPr>
        <w:t>.</w:t>
      </w:r>
      <w:r w:rsidRPr="007A145D">
        <w:rPr>
          <w:rFonts w:ascii="Times New Roman" w:eastAsiaTheme="minorHAnsi" w:hAnsi="Times New Roman"/>
          <w:sz w:val="20"/>
        </w:rPr>
        <w:t xml:space="preserve">). Detta gäller även i fråga om att säkerställa att förare inom vägtransportområdet tillerkänns de villkor som framgår av kollektivavtal.  </w:t>
      </w:r>
    </w:p>
    <w:p w14:paraId="5D61079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Arbetstagarorganisationerna måste, liksom övriga aktörer, följa de grundläggande kraven i personuppgiftsregleringen vid behandling av personuppgifter. Regeringen har tidigare gjort bedömningen att arbets</w:t>
      </w:r>
      <w:r w:rsidRPr="007A145D">
        <w:rPr>
          <w:rFonts w:ascii="Times New Roman" w:eastAsiaTheme="minorHAnsi" w:hAnsi="Times New Roman"/>
          <w:sz w:val="20"/>
        </w:rPr>
        <w:softHyphen/>
        <w:t>tagarorganisationernas personuppgiftsbehandling när de begär ut uppgifter från utstationeringsregistret bör anses vara tillåten (se prop. 2012/13:71 s. 41) och att det kan finnas stöd i personuppgiftsregleringen när arbets</w:t>
      </w:r>
      <w:r w:rsidRPr="007A145D">
        <w:rPr>
          <w:rFonts w:ascii="Times New Roman" w:eastAsiaTheme="minorHAnsi" w:hAnsi="Times New Roman"/>
          <w:sz w:val="20"/>
        </w:rPr>
        <w:softHyphen/>
        <w:t>tagar</w:t>
      </w:r>
      <w:r w:rsidRPr="007A145D">
        <w:rPr>
          <w:rFonts w:ascii="Times New Roman" w:eastAsiaTheme="minorHAnsi" w:hAnsi="Times New Roman"/>
          <w:sz w:val="20"/>
        </w:rPr>
        <w:softHyphen/>
        <w:t>organisationerna t.ex. utför kontroller som syftar till att säkerställa att utstationerade arbetstagare får arbets- och anställnings</w:t>
      </w:r>
      <w:r w:rsidRPr="007A145D">
        <w:rPr>
          <w:rFonts w:ascii="Times New Roman" w:eastAsiaTheme="minorHAnsi" w:hAnsi="Times New Roman"/>
          <w:sz w:val="20"/>
        </w:rPr>
        <w:softHyphen/>
        <w:t>villkor enligt kollektivavtal (se prop. 2016/17:107 s. 98 f.). I ett kollektiv</w:t>
      </w:r>
      <w:r w:rsidRPr="007A145D">
        <w:rPr>
          <w:rFonts w:ascii="Times New Roman" w:eastAsiaTheme="minorHAnsi" w:hAnsi="Times New Roman"/>
          <w:sz w:val="20"/>
        </w:rPr>
        <w:softHyphen/>
        <w:t>avtal kan det t.ex. finnas bestämmelser om en arbetstagar</w:t>
      </w:r>
      <w:r w:rsidRPr="007A145D">
        <w:rPr>
          <w:rFonts w:ascii="Times New Roman" w:eastAsiaTheme="minorHAnsi" w:hAnsi="Times New Roman"/>
          <w:sz w:val="20"/>
        </w:rPr>
        <w:softHyphen/>
        <w:t>organisations befogenhet att granska avtalstillämpningen. Som nämns ovan har behandling som är nödvändig för att fullgöra en arbetsuppgift av allmänt intresse som följer av kollektivavtal stöd i dataskyddsregleringen. Detsamma gäller om det finns ett berättigat intresse av att utföra personuppgiftsbehandlingen och den registrerades intressen eller grund</w:t>
      </w:r>
      <w:r w:rsidRPr="007A145D">
        <w:rPr>
          <w:rFonts w:ascii="Times New Roman" w:eastAsiaTheme="minorHAnsi" w:hAnsi="Times New Roman"/>
          <w:sz w:val="20"/>
        </w:rPr>
        <w:softHyphen/>
        <w:t>läggande rättigheter och friheter inte väger tyngre. Regeringen gör därför alltjämt bedömningen att det kan finnas stöd för den personuppgifts</w:t>
      </w:r>
      <w:r w:rsidRPr="007A145D">
        <w:rPr>
          <w:rFonts w:ascii="Times New Roman" w:eastAsiaTheme="minorHAnsi" w:hAnsi="Times New Roman"/>
          <w:sz w:val="20"/>
        </w:rPr>
        <w:softHyphen/>
        <w:t xml:space="preserve">behandling som är nödvändig för att arbetstagarorganisationerna ska kunna kontrollera att villkoren för utstationerade förare är de som följer av ett kollektivavtal.  </w:t>
      </w:r>
    </w:p>
    <w:p w14:paraId="4CD5627C" w14:textId="77777777" w:rsidR="007A145D" w:rsidRPr="007A145D" w:rsidRDefault="00AB59E6" w:rsidP="00A459F2">
      <w:pPr>
        <w:pStyle w:val="Rubrik2"/>
      </w:pPr>
      <w:bookmarkStart w:id="195" w:name="_Toc58431880"/>
      <w:bookmarkStart w:id="196" w:name="_Toc66306909"/>
      <w:bookmarkStart w:id="197" w:name="_Toc66349714"/>
      <w:bookmarkStart w:id="198" w:name="_Toc76454372"/>
      <w:bookmarkStart w:id="199" w:name="_Toc77502976"/>
      <w:bookmarkStart w:id="200" w:name="_Toc95126265"/>
      <w:bookmarkStart w:id="201" w:name="_Toc98160727"/>
      <w:bookmarkEnd w:id="191"/>
      <w:bookmarkEnd w:id="194"/>
      <w:r w:rsidRPr="007A145D">
        <w:t>Långvarig utstationering</w:t>
      </w:r>
      <w:bookmarkEnd w:id="195"/>
      <w:bookmarkEnd w:id="196"/>
      <w:bookmarkEnd w:id="197"/>
      <w:bookmarkEnd w:id="198"/>
      <w:bookmarkEnd w:id="199"/>
      <w:bookmarkEnd w:id="200"/>
      <w:bookmarkEnd w:id="201"/>
    </w:p>
    <w:p w14:paraId="31300D62"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bCs/>
          <w:sz w:val="20"/>
        </w:rPr>
        <w:t xml:space="preserve">Regeringens förslag: </w:t>
      </w:r>
      <w:r w:rsidRPr="007A145D">
        <w:rPr>
          <w:rFonts w:ascii="Times New Roman" w:hAnsi="Times New Roman"/>
          <w:sz w:val="20"/>
        </w:rPr>
        <w:t>Bestämmelserna om långvarig utstationering i utstationeringslagen ska gälla för samtliga utstationerade förare. Om transportföretaget är förarens arbetsgivare, ska dock</w:t>
      </w:r>
    </w:p>
    <w:p w14:paraId="1B7E3661"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b/>
          <w:bCs/>
          <w:sz w:val="20"/>
        </w:rPr>
        <w:t>–</w:t>
      </w:r>
      <w:r w:rsidRPr="007A145D">
        <w:rPr>
          <w:rFonts w:ascii="Times New Roman" w:hAnsi="Times New Roman"/>
          <w:sz w:val="20"/>
        </w:rPr>
        <w:t> utstationeringen anses upphöra när föraren vid utförandet av en internationell transport lämnar Sverige, och</w:t>
      </w:r>
    </w:p>
    <w:p w14:paraId="53F8EF8B"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 xml:space="preserve">– utstationeringstiden inte slås samman med den tid under vilken föraren, eller annan förare som han eller hon ersätter, tidigare har varit utstationerad för att utföra transporter. </w:t>
      </w:r>
    </w:p>
    <w:p w14:paraId="100A8C34"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FB15F2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förslag </w:t>
      </w:r>
      <w:r w:rsidRPr="007A145D">
        <w:rPr>
          <w:rFonts w:ascii="Times New Roman" w:hAnsi="Times New Roman"/>
          <w:bCs/>
          <w:sz w:val="20"/>
        </w:rPr>
        <w:t>ö</w:t>
      </w:r>
      <w:r w:rsidRPr="007A145D">
        <w:rPr>
          <w:rFonts w:ascii="Times New Roman" w:hAnsi="Times New Roman"/>
          <w:sz w:val="20"/>
        </w:rPr>
        <w:t xml:space="preserve">verensstämmer med regeringens. </w:t>
      </w:r>
    </w:p>
    <w:p w14:paraId="529C918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r w:rsidRPr="007A145D">
        <w:rPr>
          <w:rFonts w:ascii="Times New Roman" w:hAnsi="Times New Roman"/>
          <w:b/>
          <w:bCs/>
          <w:sz w:val="20"/>
        </w:rPr>
        <w:t>Remissinstanserna:</w:t>
      </w:r>
      <w:r w:rsidRPr="007A145D">
        <w:t xml:space="preserve"> </w:t>
      </w:r>
      <w:r w:rsidRPr="007A145D">
        <w:rPr>
          <w:rFonts w:ascii="Times New Roman" w:hAnsi="Times New Roman"/>
          <w:sz w:val="20"/>
        </w:rPr>
        <w:t xml:space="preserve">Flertalet remissinstanser berör inte förslaget men </w:t>
      </w:r>
      <w:r w:rsidRPr="007A145D">
        <w:rPr>
          <w:rFonts w:ascii="Times New Roman" w:hAnsi="Times New Roman"/>
          <w:i/>
          <w:iCs/>
          <w:sz w:val="20"/>
        </w:rPr>
        <w:t>Arbetsdomstolen</w:t>
      </w:r>
      <w:r w:rsidRPr="007A145D">
        <w:rPr>
          <w:rFonts w:ascii="Times New Roman" w:hAnsi="Times New Roman"/>
          <w:sz w:val="20"/>
        </w:rPr>
        <w:t xml:space="preserve"> uttalar att den inte har invändning mot det. </w:t>
      </w:r>
      <w:r w:rsidRPr="007A145D">
        <w:rPr>
          <w:rFonts w:ascii="Times New Roman" w:hAnsi="Times New Roman"/>
          <w:i/>
          <w:iCs/>
          <w:sz w:val="20"/>
        </w:rPr>
        <w:t>Transport</w:t>
      </w:r>
      <w:r w:rsidRPr="007A145D">
        <w:rPr>
          <w:rFonts w:ascii="Times New Roman" w:hAnsi="Times New Roman"/>
          <w:i/>
          <w:iCs/>
          <w:sz w:val="20"/>
        </w:rPr>
        <w:softHyphen/>
        <w:t>styrelsen</w:t>
      </w:r>
      <w:r w:rsidRPr="007A145D">
        <w:rPr>
          <w:rFonts w:ascii="Times New Roman" w:hAnsi="Times New Roman"/>
          <w:sz w:val="20"/>
        </w:rPr>
        <w:t xml:space="preserve"> undrar hur förslaget påverkar frågan om att påföra sanktions</w:t>
      </w:r>
      <w:r w:rsidRPr="007A145D">
        <w:rPr>
          <w:rFonts w:ascii="Times New Roman" w:hAnsi="Times New Roman"/>
          <w:sz w:val="20"/>
        </w:rPr>
        <w:softHyphen/>
        <w:t xml:space="preserve">avgift. Styrelsen undrar också vad som ska gälla i fall då arbetstagare sänts inom en koncern eller som uthyrd arbetskraft och menar att de olika reglerna kommer att försvåra kontrollerna. Styrelsen undrar också om det krävs att båda strecksatserna i förslaget föreligger. </w:t>
      </w:r>
    </w:p>
    <w:p w14:paraId="5B885FD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Skälen för regeringens förslag: </w:t>
      </w:r>
      <w:r w:rsidRPr="007A145D">
        <w:rPr>
          <w:rFonts w:ascii="Times New Roman" w:hAnsi="Times New Roman"/>
          <w:sz w:val="20"/>
        </w:rPr>
        <w:t>Sedan den 30 juli 2020 finns det bestämmelser om s.k. långvarig utstationering i utstationeringslagen (se 11–14 §§). Bestämmelserna innebär i korthet att om en arbetstagare har varit utstationerad i mer än 12 månader ska arbetsgivaren, utöver de villkor som redan ska tillämpas på utstationerade arbetstagare, tillämpa de ytterligare arbets- och anställnings</w:t>
      </w:r>
      <w:r w:rsidRPr="007A145D">
        <w:rPr>
          <w:rFonts w:ascii="Times New Roman" w:hAnsi="Times New Roman"/>
          <w:sz w:val="20"/>
        </w:rPr>
        <w:softHyphen/>
        <w:t xml:space="preserve">villkor som enligt svensk rätt tillämpas </w:t>
      </w:r>
      <w:r w:rsidRPr="007A145D">
        <w:rPr>
          <w:rFonts w:ascii="Times New Roman" w:hAnsi="Times New Roman"/>
          <w:sz w:val="20"/>
        </w:rPr>
        <w:lastRenderedPageBreak/>
        <w:t>på arbetstagare i en motsvarande situation. Under vissa omständigheter börjar reglerna inte gälla förrän efter 18 månaders utstationering.</w:t>
      </w:r>
    </w:p>
    <w:p w14:paraId="19D13C2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Direktivet om utstationering av förare innehåller inget</w:t>
      </w:r>
      <w:r w:rsidRPr="007A145D" w:rsidDel="00A9506F">
        <w:rPr>
          <w:rFonts w:ascii="Times New Roman" w:hAnsi="Times New Roman"/>
          <w:sz w:val="20"/>
        </w:rPr>
        <w:t xml:space="preserve"> </w:t>
      </w:r>
      <w:r w:rsidRPr="007A145D">
        <w:rPr>
          <w:rFonts w:ascii="Times New Roman" w:hAnsi="Times New Roman"/>
          <w:sz w:val="20"/>
        </w:rPr>
        <w:t>undantag från utstationeringsdirektivets bestämmelser om långvarig utstationering. Utstationeringslagens regler om långvarig utstationering bör som utgångs</w:t>
      </w:r>
      <w:r w:rsidRPr="007A145D">
        <w:rPr>
          <w:rFonts w:ascii="Times New Roman" w:hAnsi="Times New Roman"/>
          <w:sz w:val="20"/>
        </w:rPr>
        <w:softHyphen/>
        <w:t xml:space="preserve">punkt vara tillämpliga även på förare. Det innebär att förare i och för sig bör omfattas av dessa bestämmelser, om föraren har varit utstationerad i mer än 12 respektive 18 månader. I skäl 8 i direktivet anges dock att förare i allmänhet inte utstationeras till en annan medlemsstat enligt tjänsteavtal (jfr artikel 3.1 a i utstationeringsdirektivet) för långa tidsperioder och att det därför bör förtydligas under vilka omständigheter som reglerna om långvarig utstationering inte är tillämpliga på sådana förare. </w:t>
      </w:r>
    </w:p>
    <w:p w14:paraId="0AFD92D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Av artikel 1.8 i direktivet om utstationering av förare framgår att utstationeringen anses upphöra när en förare lämnar en värdmedlemsstat vid utförandet av en internationell transport. Om föraren innan han eller hon lämnar Sverige varit utstationerad en kortare tid än 12 månader, innebär det alltså i dessa fall att de särskilda bestämmelserna inte hunnit bli tillämpliga. En reglering med denna innebörd bör tas in i utstatio</w:t>
      </w:r>
      <w:r w:rsidRPr="007A145D">
        <w:rPr>
          <w:rFonts w:ascii="Times New Roman" w:hAnsi="Times New Roman"/>
          <w:sz w:val="20"/>
        </w:rPr>
        <w:softHyphen/>
        <w:t>nerings</w:t>
      </w:r>
      <w:r w:rsidRPr="007A145D">
        <w:rPr>
          <w:rFonts w:ascii="Times New Roman" w:hAnsi="Times New Roman"/>
          <w:sz w:val="20"/>
        </w:rPr>
        <w:softHyphen/>
        <w:t>lagen. Det kan i sammanhanget framhållas att även en transport utan last eller passagerare kan utgöra en internationell transport.</w:t>
      </w:r>
    </w:p>
    <w:p w14:paraId="3CF7007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Det kan vidare konstateras att det så kallade cabotageundantaget för kombinerade godstransporter har tagits bort. Detta innebär att de begräns</w:t>
      </w:r>
      <w:r w:rsidRPr="007A145D">
        <w:rPr>
          <w:rFonts w:ascii="Times New Roman" w:hAnsi="Times New Roman"/>
          <w:sz w:val="20"/>
        </w:rPr>
        <w:softHyphen/>
        <w:t>ningar som finns för cabotagetransporter även gäller för väg</w:t>
      </w:r>
      <w:r w:rsidRPr="007A145D">
        <w:rPr>
          <w:rFonts w:ascii="Times New Roman" w:hAnsi="Times New Roman"/>
          <w:sz w:val="20"/>
        </w:rPr>
        <w:softHyphen/>
        <w:t>transporter som utgör en del av en kombinerad transport och som uteslutande utförs i Sverige, se 3 f § förordningen om internationella vägtransporter inom Europeiska ekonomiska samarbetsområdet (EES). Det innebär att det inte längre kommer att finnas några marknads</w:t>
      </w:r>
      <w:r w:rsidRPr="007A145D">
        <w:rPr>
          <w:rFonts w:ascii="Times New Roman" w:hAnsi="Times New Roman"/>
          <w:sz w:val="20"/>
        </w:rPr>
        <w:softHyphen/>
        <w:t>tillträdesregler i Sverige som medger att transportföretag med etablering i ett annat land utför väg</w:t>
      </w:r>
      <w:r w:rsidRPr="007A145D">
        <w:rPr>
          <w:rFonts w:ascii="Times New Roman" w:hAnsi="Times New Roman"/>
          <w:sz w:val="20"/>
        </w:rPr>
        <w:softHyphen/>
        <w:t>transporter i Sverige under en obegränsad tid. I fråga om godstransporter kommer ett transportföretag med ett och samma fordon inte att kunna utföra transporter inom Sveriges gränser mer än sju dagar i taget. I fråga om cabotagetransporter av personer finns ingen sådan tydlig tidsgräns angiven, men det ska enligt bussförordningen vara fråga om tillfällig trafik. Det sagda innebär att få förare som arbetar åt utlands</w:t>
      </w:r>
      <w:r w:rsidRPr="007A145D">
        <w:rPr>
          <w:rFonts w:ascii="Times New Roman" w:hAnsi="Times New Roman"/>
          <w:sz w:val="20"/>
        </w:rPr>
        <w:softHyphen/>
        <w:t>etablerade transportföretag kommer att vara utstationerade till Sverige på ett sådant sätt att det kan bli fråga om långvarig utstationering.</w:t>
      </w:r>
    </w:p>
    <w:p w14:paraId="6AD8F40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Samtidigt bör det påpekas att det inte finns några begränsningar för hur länge en förare får utföra t.ex. cabotagetransporter i en värdmedlemsstat. Det finns därmed inget som hindrar ett transportföretag med hemvist i ett annat land att utstationera en förare till Sverige i 12 månader eller mer i syfte att utföra cabotage eller kombinerade transporter, om föraren regelbundet byter fordon eller utför delar av internationella transporter genom att byta av andra förare som kör aktuella fordon till och från Sverige. Om en sådan förare tillfälligt, t.ex. i samband med en ledighet, lämnar Sverige på ett annat sätt än genom att utföra en internationell transport kan nästa tillfälle som föraren arbetar i Sverige anses utgöra en del av samma utstationering.</w:t>
      </w:r>
    </w:p>
    <w:p w14:paraId="20175A0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Artikel 1.8 i direktivet anger vidare att den utstationeringsperiod som avslutas i och med den internationella transporten inte ska slås samman med tidigare utstationeringsperioder i samband med sådana internationella transporter utförda av samma förare eller en annan förare som han eller </w:t>
      </w:r>
      <w:r w:rsidRPr="007A145D">
        <w:rPr>
          <w:rFonts w:ascii="Times New Roman" w:hAnsi="Times New Roman"/>
          <w:sz w:val="20"/>
        </w:rPr>
        <w:lastRenderedPageBreak/>
        <w:t>hon ersätter. Även detta bör genomföras i utstation</w:t>
      </w:r>
      <w:r w:rsidRPr="007A145D">
        <w:rPr>
          <w:rFonts w:ascii="Times New Roman" w:hAnsi="Times New Roman"/>
          <w:sz w:val="20"/>
        </w:rPr>
        <w:softHyphen/>
        <w:t>eringslagen. Den aktu</w:t>
      </w:r>
      <w:r w:rsidRPr="007A145D">
        <w:rPr>
          <w:rFonts w:ascii="Times New Roman" w:hAnsi="Times New Roman"/>
          <w:sz w:val="20"/>
        </w:rPr>
        <w:softHyphen/>
        <w:t xml:space="preserve">ella artikeln gäller endast vid utstationering av förare </w:t>
      </w:r>
      <w:r w:rsidRPr="007A145D" w:rsidDel="00AD6FA3">
        <w:rPr>
          <w:rFonts w:ascii="Times New Roman" w:hAnsi="Times New Roman"/>
          <w:sz w:val="20"/>
        </w:rPr>
        <w:t>enligt tjänsteavtals</w:t>
      </w:r>
      <w:r w:rsidRPr="007A145D" w:rsidDel="00AD6FA3">
        <w:rPr>
          <w:rFonts w:ascii="Times New Roman" w:hAnsi="Times New Roman"/>
          <w:sz w:val="20"/>
        </w:rPr>
        <w:softHyphen/>
        <w:t>fallet</w:t>
      </w:r>
      <w:r w:rsidRPr="007A145D">
        <w:rPr>
          <w:rFonts w:ascii="Times New Roman" w:hAnsi="Times New Roman"/>
          <w:sz w:val="20"/>
        </w:rPr>
        <w:t>. Den föreslagna regleringen bör återspegla detta genom ett krav på att transportföretaget är förarens arbetsgivare.</w:t>
      </w:r>
    </w:p>
    <w:p w14:paraId="3AE4DD1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Transportstyrelsen</w:t>
      </w:r>
      <w:r w:rsidRPr="007A145D">
        <w:rPr>
          <w:rFonts w:ascii="Times New Roman" w:hAnsi="Times New Roman"/>
          <w:sz w:val="20"/>
        </w:rPr>
        <w:t xml:space="preserve"> undrar om regleringens betydelse för sanktions</w:t>
      </w:r>
      <w:r w:rsidRPr="007A145D">
        <w:rPr>
          <w:rFonts w:ascii="Times New Roman" w:hAnsi="Times New Roman"/>
          <w:sz w:val="20"/>
        </w:rPr>
        <w:softHyphen/>
        <w:t>avgifter. Det kan konstateras att avgiften är knuten till att kunna uppvisa en kopia av utstationeringsdeklarationen för kontrollerande tjänsteman. Huruvida en utstationerad förare också är att betrakta som långvarigt utstationerad påverkar inte den skyldigheten. När det gäller Transport</w:t>
      </w:r>
      <w:r w:rsidRPr="007A145D">
        <w:rPr>
          <w:rFonts w:ascii="Times New Roman" w:hAnsi="Times New Roman"/>
          <w:sz w:val="20"/>
        </w:rPr>
        <w:softHyphen/>
        <w:t>styrelsens övriga frågor kan det konstateras att om en arbetstagare sänts inom en koncern eller som uthyrd arbetskraft så ska sådana situationer omfattas av utstationeringslagens ordinarie bestämmelser när det gäller långvarig utstationering. Detta är inget som i första hand kommer att vara av intresse vid en vägkontroll utan i stället för arbetsmarknadens parter där reglerna snarast kommer att underlätta bedömningen. Reglerna förtydligar hur två olika förhållanden påverkar utstationeringens längd och de behöver inte båda två vara för handen för att tillämpas.</w:t>
      </w:r>
    </w:p>
    <w:p w14:paraId="79017C96" w14:textId="77777777" w:rsidR="007A145D" w:rsidRPr="007A145D" w:rsidRDefault="00AB59E6" w:rsidP="00A459F2">
      <w:pPr>
        <w:pStyle w:val="Rubrik2"/>
      </w:pPr>
      <w:bookmarkStart w:id="202" w:name="_Toc66349715"/>
      <w:bookmarkStart w:id="203" w:name="_Toc76454373"/>
      <w:bookmarkStart w:id="204" w:name="_Toc77502977"/>
      <w:bookmarkStart w:id="205" w:name="_Toc95126266"/>
      <w:bookmarkStart w:id="206" w:name="_Toc98160728"/>
      <w:bookmarkStart w:id="207" w:name="_Toc58431896"/>
      <w:bookmarkStart w:id="208" w:name="_Toc66306910"/>
      <w:r w:rsidRPr="007A145D">
        <w:t>Vissa bestämmelser som genomför ändringsdirektivet</w:t>
      </w:r>
      <w:bookmarkEnd w:id="202"/>
      <w:bookmarkEnd w:id="203"/>
      <w:bookmarkEnd w:id="204"/>
      <w:bookmarkEnd w:id="205"/>
      <w:bookmarkEnd w:id="206"/>
      <w:r w:rsidRPr="007A145D">
        <w:t xml:space="preserve"> </w:t>
      </w:r>
      <w:bookmarkEnd w:id="192"/>
      <w:bookmarkEnd w:id="207"/>
      <w:bookmarkEnd w:id="208"/>
    </w:p>
    <w:p w14:paraId="49157529"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bookmarkStart w:id="209" w:name="_Hlk92205184"/>
      <w:r w:rsidRPr="007A145D">
        <w:rPr>
          <w:rFonts w:ascii="Times New Roman" w:hAnsi="Times New Roman"/>
          <w:b/>
          <w:bCs/>
          <w:sz w:val="20"/>
        </w:rPr>
        <w:t>Regeringens förslag:</w:t>
      </w:r>
      <w:r w:rsidRPr="007A145D">
        <w:rPr>
          <w:rFonts w:ascii="Times New Roman" w:hAnsi="Times New Roman"/>
          <w:sz w:val="20"/>
        </w:rPr>
        <w:t xml:space="preserve"> </w:t>
      </w:r>
      <w:bookmarkStart w:id="210" w:name="_Hlk92205083"/>
      <w:bookmarkStart w:id="211" w:name="_Hlk55222309"/>
      <w:r w:rsidRPr="007A145D">
        <w:rPr>
          <w:rFonts w:ascii="Times New Roman" w:hAnsi="Times New Roman"/>
          <w:sz w:val="20"/>
        </w:rPr>
        <w:t xml:space="preserve">Bestämmelserna i utstationeringslagen om </w:t>
      </w:r>
      <w:bookmarkEnd w:id="210"/>
      <w:r w:rsidRPr="007A145D">
        <w:rPr>
          <w:rFonts w:ascii="Times New Roman" w:hAnsi="Times New Roman"/>
          <w:sz w:val="20"/>
        </w:rPr>
        <w:t>utökat skydd för utstationerade uthyrda arbetstagare och vid långvarig utstationering ska börja tillämpas även på vägtransport</w:t>
      </w:r>
      <w:r w:rsidRPr="007A145D">
        <w:rPr>
          <w:rFonts w:ascii="Times New Roman" w:hAnsi="Times New Roman"/>
          <w:sz w:val="20"/>
        </w:rPr>
        <w:softHyphen/>
        <w:t xml:space="preserve">området. </w:t>
      </w:r>
      <w:bookmarkEnd w:id="209"/>
      <w:bookmarkEnd w:id="211"/>
      <w:r w:rsidRPr="007A145D">
        <w:rPr>
          <w:rFonts w:ascii="Times New Roman" w:hAnsi="Times New Roman"/>
          <w:sz w:val="20"/>
        </w:rPr>
        <w:t xml:space="preserve">Detsamma gäller bestämmelserna i lagen om att utstationerade arbetstagare har rätt till </w:t>
      </w:r>
      <w:bookmarkStart w:id="212" w:name="_Hlk92117807"/>
      <w:r w:rsidRPr="007A145D">
        <w:rPr>
          <w:rFonts w:ascii="Times New Roman" w:hAnsi="Times New Roman"/>
          <w:sz w:val="20"/>
        </w:rPr>
        <w:t>ytterligare arbets- och anställningsvillkor såvitt avser lön, ersättning för utlägg för resa, kost och logi samt villkor om inkvartering.</w:t>
      </w:r>
      <w:bookmarkEnd w:id="212"/>
    </w:p>
    <w:p w14:paraId="573C8AAC"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8A0CE1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förslag </w:t>
      </w:r>
      <w:r w:rsidRPr="007A145D">
        <w:rPr>
          <w:rFonts w:ascii="Times New Roman" w:hAnsi="Times New Roman"/>
          <w:bCs/>
          <w:sz w:val="20"/>
        </w:rPr>
        <w:t>överensstämmer med regeringens</w:t>
      </w:r>
      <w:r w:rsidRPr="007A145D">
        <w:rPr>
          <w:rFonts w:ascii="Times New Roman" w:hAnsi="Times New Roman"/>
          <w:sz w:val="20"/>
        </w:rPr>
        <w:t>.</w:t>
      </w:r>
    </w:p>
    <w:p w14:paraId="5C0F078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r w:rsidRPr="007A145D">
        <w:rPr>
          <w:rFonts w:ascii="Times New Roman" w:hAnsi="Times New Roman"/>
          <w:sz w:val="20"/>
        </w:rPr>
        <w:t>Ingen remissinstans yttrar sig särskilt i frågan.</w:t>
      </w:r>
    </w:p>
    <w:p w14:paraId="47A057E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b/>
          <w:bCs/>
          <w:sz w:val="20"/>
        </w:rPr>
        <w:t xml:space="preserve">Skälen för regeringens förslag: </w:t>
      </w:r>
      <w:bookmarkStart w:id="213" w:name="_Hlk92205289"/>
      <w:r w:rsidRPr="007A145D">
        <w:rPr>
          <w:rFonts w:ascii="Times New Roman" w:eastAsiaTheme="minorHAnsi" w:hAnsi="Times New Roman"/>
          <w:sz w:val="20"/>
        </w:rPr>
        <w:t>I juli 2020 började nya regler i utstationeringslagen som genomför ändringsdirektivet att gälla. Det gäller bestämmelser om rättigheter för uthyrda utstationerade arbetstagare och utökad skydd vid långvarig utstationering. Vidare är det regler som till</w:t>
      </w:r>
      <w:r w:rsidRPr="007A145D">
        <w:rPr>
          <w:rFonts w:ascii="Times New Roman" w:eastAsiaTheme="minorHAnsi" w:hAnsi="Times New Roman"/>
          <w:sz w:val="20"/>
        </w:rPr>
        <w:softHyphen/>
        <w:t>försäkrar utstationerade arbetstagare ytterligare arbets- och anställnings</w:t>
      </w:r>
      <w:r w:rsidRPr="007A145D">
        <w:rPr>
          <w:rFonts w:ascii="Times New Roman" w:eastAsiaTheme="minorHAnsi" w:hAnsi="Times New Roman"/>
          <w:sz w:val="20"/>
        </w:rPr>
        <w:softHyphen/>
        <w:t>villkor såvitt avser lön, ersättning för utlägg för resa, kost och logi samt villkor om inkvartering. Ändringsdirektivet</w:t>
      </w:r>
      <w:bookmarkEnd w:id="213"/>
      <w:r w:rsidRPr="007A145D">
        <w:rPr>
          <w:rFonts w:ascii="Times New Roman" w:eastAsiaTheme="minorHAnsi" w:hAnsi="Times New Roman"/>
          <w:sz w:val="20"/>
        </w:rPr>
        <w:t xml:space="preserve"> ska tillämpas på vägtransport</w:t>
      </w:r>
      <w:r w:rsidRPr="007A145D">
        <w:rPr>
          <w:rFonts w:ascii="Times New Roman" w:eastAsiaTheme="minorHAnsi" w:hAnsi="Times New Roman"/>
          <w:sz w:val="20"/>
        </w:rPr>
        <w:softHyphen/>
        <w:t>sektorn först från och med den dag då direktivet om utstationering av förare träder i kraft (artikel 3.3 i ändringsdirektivet). Vid genomförandet av ändrings</w:t>
      </w:r>
      <w:r w:rsidRPr="007A145D">
        <w:rPr>
          <w:rFonts w:ascii="Times New Roman" w:eastAsiaTheme="minorHAnsi" w:hAnsi="Times New Roman"/>
          <w:sz w:val="20"/>
        </w:rPr>
        <w:softHyphen/>
        <w:t>direktivet hanterades detta genom övergångs</w:t>
      </w:r>
      <w:r w:rsidRPr="007A145D">
        <w:rPr>
          <w:rFonts w:ascii="Times New Roman" w:eastAsiaTheme="minorHAnsi" w:hAnsi="Times New Roman"/>
          <w:sz w:val="20"/>
        </w:rPr>
        <w:softHyphen/>
        <w:t>bestämmelser i utstationeringslagen som innebär att de bestämmelser som genomför ändrings</w:t>
      </w:r>
      <w:r w:rsidRPr="007A145D">
        <w:rPr>
          <w:rFonts w:ascii="Times New Roman" w:eastAsiaTheme="minorHAnsi" w:hAnsi="Times New Roman"/>
          <w:sz w:val="20"/>
        </w:rPr>
        <w:softHyphen/>
        <w:t>direktivet inte ska tillämpas på vägtransportsektorn. I stället gäller i aktuella delar tidigare föreskrifter i utstationeringslagen på vägtransport</w:t>
      </w:r>
      <w:r w:rsidRPr="007A145D">
        <w:rPr>
          <w:rFonts w:ascii="Times New Roman" w:eastAsiaTheme="minorHAnsi" w:hAnsi="Times New Roman"/>
          <w:sz w:val="20"/>
        </w:rPr>
        <w:softHyphen/>
        <w:t xml:space="preserve">sektorn. </w:t>
      </w:r>
    </w:p>
    <w:p w14:paraId="6D580F0E" w14:textId="2C7253F0"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eastAsiaTheme="minorHAnsi" w:hAnsi="Times New Roman"/>
          <w:sz w:val="20"/>
        </w:rPr>
        <w:t xml:space="preserve">Mot bakgrund av att direktivet om utstationering av förare nu trätt i kraft bör detta ändras. Därmed föreslås att de övergångsbestämmelser som gäller sedan den 30 juli 2020 och som anger att </w:t>
      </w:r>
      <w:r w:rsidRPr="007A145D">
        <w:rPr>
          <w:rFonts w:ascii="Times New Roman" w:hAnsi="Times New Roman"/>
          <w:sz w:val="20"/>
        </w:rPr>
        <w:t xml:space="preserve">äldre föreskrifter på utstationeringsområdet ska tillämpas för verksamhet som avser körning på </w:t>
      </w:r>
      <w:r w:rsidRPr="007A145D">
        <w:rPr>
          <w:rFonts w:ascii="Times New Roman" w:hAnsi="Times New Roman"/>
          <w:sz w:val="20"/>
        </w:rPr>
        <w:lastRenderedPageBreak/>
        <w:t xml:space="preserve">en för allmän trafik upplåten väg med ett lastat eller olastat fordon som används för transport av personer eller gods ska upphävas. Det innebär att utstationeringslagens bestämmelser i sin helhet ska tillämpas vid utstationering inom vägtransportsektorn, såvitt annat inte gäller enligt vad som föreslås i denna </w:t>
      </w:r>
      <w:r>
        <w:rPr>
          <w:rFonts w:ascii="Times New Roman" w:hAnsi="Times New Roman"/>
          <w:sz w:val="20"/>
        </w:rPr>
        <w:t>proposition</w:t>
      </w:r>
      <w:r w:rsidRPr="007A145D">
        <w:rPr>
          <w:rFonts w:ascii="Times New Roman" w:hAnsi="Times New Roman"/>
          <w:sz w:val="20"/>
        </w:rPr>
        <w:t xml:space="preserve">. Det kan noteras att denna ändring påverkar samtliga utstationeringar inom vägtransportområdet, dvs. även utstationering till svenska transportföretag och till företag som utför transporter i egen regi. </w:t>
      </w:r>
    </w:p>
    <w:p w14:paraId="66466E64" w14:textId="77777777" w:rsidR="007A145D" w:rsidRPr="007A145D" w:rsidRDefault="00AB59E6" w:rsidP="00A459F2">
      <w:pPr>
        <w:pStyle w:val="Rubrik1"/>
      </w:pPr>
      <w:bookmarkStart w:id="214" w:name="_Toc95126267"/>
      <w:bookmarkStart w:id="215" w:name="_Toc98160729"/>
      <w:r w:rsidRPr="007A145D">
        <w:t>Registrering av vägarbetstid</w:t>
      </w:r>
      <w:bookmarkEnd w:id="214"/>
      <w:bookmarkEnd w:id="215"/>
    </w:p>
    <w:p w14:paraId="3705D828"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förslag:</w:t>
      </w:r>
      <w:r w:rsidRPr="007A145D">
        <w:rPr>
          <w:rFonts w:ascii="Times New Roman" w:hAnsi="Times New Roman"/>
          <w:sz w:val="20"/>
        </w:rPr>
        <w:t xml:space="preserve"> </w:t>
      </w:r>
      <w:bookmarkStart w:id="216" w:name="_Hlk80885681"/>
      <w:r w:rsidRPr="007A145D">
        <w:rPr>
          <w:rFonts w:ascii="Times New Roman" w:hAnsi="Times New Roman"/>
          <w:sz w:val="20"/>
        </w:rPr>
        <w:t>Regeringen eller den myndighet som regeringen bestämmer ska få meddela föreskrifter om register över arbetstid</w:t>
      </w:r>
      <w:bookmarkEnd w:id="216"/>
      <w:r w:rsidRPr="007A145D">
        <w:rPr>
          <w:rFonts w:ascii="Times New Roman" w:hAnsi="Times New Roman"/>
          <w:sz w:val="20"/>
        </w:rPr>
        <w:t>.</w:t>
      </w:r>
    </w:p>
    <w:p w14:paraId="76424A99"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834C82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förslag </w:t>
      </w:r>
      <w:r w:rsidRPr="007A145D">
        <w:rPr>
          <w:rFonts w:ascii="Times New Roman" w:hAnsi="Times New Roman"/>
          <w:bCs/>
          <w:sz w:val="20"/>
        </w:rPr>
        <w:t>överensstämmer med regeringens.</w:t>
      </w:r>
    </w:p>
    <w:p w14:paraId="4BEEF0F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bookmarkStart w:id="217" w:name="_Hlk94004676"/>
      <w:r w:rsidRPr="007A145D">
        <w:rPr>
          <w:rFonts w:ascii="Times New Roman" w:hAnsi="Times New Roman"/>
          <w:sz w:val="20"/>
        </w:rPr>
        <w:t>Ingen remissinstans yttrar sig särskilt i frågan.</w:t>
      </w:r>
      <w:bookmarkEnd w:id="217"/>
    </w:p>
    <w:p w14:paraId="289EC5B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Skälen för regeringens förslag: </w:t>
      </w:r>
      <w:r w:rsidRPr="007A145D">
        <w:rPr>
          <w:rFonts w:ascii="Times New Roman" w:hAnsi="Times New Roman"/>
          <w:sz w:val="20"/>
        </w:rPr>
        <w:t>Lagen (2005:395) om arbetstid vid visst vägtransportarbete (vägarbetstidslagen) gäller för mobila arbets</w:t>
      </w:r>
      <w:r w:rsidRPr="007A145D">
        <w:rPr>
          <w:rFonts w:ascii="Times New Roman" w:hAnsi="Times New Roman"/>
          <w:sz w:val="20"/>
        </w:rPr>
        <w:softHyphen/>
        <w:t>tagare och för förare som är egenföretagare, om de utför vägtransporter som omfattas av kör- och vilotidsbestämmelserna. Även de som utför transporter som är undantagna från kör- och vilotidsbestämmelserna genom nationella undantag i förordningen (2004:865) om kör- och vilo</w:t>
      </w:r>
      <w:r w:rsidRPr="007A145D">
        <w:rPr>
          <w:rFonts w:ascii="Times New Roman" w:hAnsi="Times New Roman"/>
          <w:sz w:val="20"/>
        </w:rPr>
        <w:softHyphen/>
        <w:t xml:space="preserve">tider samt färdskrivare, m.m. omfattas av lagen. I lagen regleras arbetstid, raster och nattarbete. Med arbetstid avses hela tidsperioden från arbetets början till arbetets slut. Arbetstid kan alltså t.ex. avse körning, lastning och lossning, rengöring och tekniskt underhåll och administrativa formaliteter med bl.a. polis eller tull. Enligt 20 § har arbetsgivare och egenföretagare en skyldighet att registrera all arbetstid som omfattas av den lagen. </w:t>
      </w:r>
    </w:p>
    <w:p w14:paraId="6E13C7B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Transportstyrelsen ska, till den del som inte är reglerad genom kollektiv</w:t>
      </w:r>
      <w:r w:rsidRPr="007A145D">
        <w:rPr>
          <w:rFonts w:ascii="Times New Roman" w:hAnsi="Times New Roman"/>
          <w:sz w:val="20"/>
        </w:rPr>
        <w:softHyphen/>
        <w:t>avtal, se till att lagen följs. Transportstyrelsen får meddela föreskrifter om avgifter för tillsyn och ärendehandläggning, om vissa undantag från lagen om arbetstid vid visst vägtransportarbetet och för verkställighet av den lagen, se 33 § i lagen och 1 § förordningen (2005:399) om arbetstid vid visst vägtransportarbete. Bemyndigandet avseende verkställighets</w:t>
      </w:r>
      <w:r w:rsidRPr="007A145D">
        <w:rPr>
          <w:rFonts w:ascii="Times New Roman" w:hAnsi="Times New Roman"/>
          <w:sz w:val="20"/>
        </w:rPr>
        <w:softHyphen/>
        <w:t>föreskrifter bedöms inte omfatta rätten att före</w:t>
      </w:r>
      <w:r w:rsidRPr="007A145D">
        <w:rPr>
          <w:rFonts w:ascii="Times New Roman" w:hAnsi="Times New Roman"/>
          <w:sz w:val="20"/>
        </w:rPr>
        <w:softHyphen/>
        <w:t xml:space="preserve">skriva hur arbetsgivaren eller egenföretagaren ska registrera arbetstiden. Transportstyrelsen har därför i stället utfärdat allmänna råd som rör register över arbetstid. Det är dock väsentligt att arbetstiden registreras på ett sådant sätt att lagens regler kan kontrolleras av Transportstyrelsen och arbetstagarorganisationerna. </w:t>
      </w:r>
      <w:bookmarkStart w:id="218" w:name="_Hlk93415610"/>
      <w:r w:rsidRPr="007A145D">
        <w:rPr>
          <w:rFonts w:ascii="Times New Roman" w:hAnsi="Times New Roman"/>
          <w:sz w:val="20"/>
        </w:rPr>
        <w:t>Om Transportstyrelsen vid en tillsyn konstaterar att arbetsgivaren eller egenföretagaren inte följt bestäm</w:t>
      </w:r>
      <w:r w:rsidRPr="007A145D">
        <w:rPr>
          <w:rFonts w:ascii="Times New Roman" w:hAnsi="Times New Roman"/>
          <w:sz w:val="20"/>
        </w:rPr>
        <w:softHyphen/>
        <w:t>melserna i lagen, kan myndigheten besluta om förelägganden eller förbud som får förenas med vite.</w:t>
      </w:r>
      <w:bookmarkEnd w:id="218"/>
      <w:r w:rsidRPr="007A145D">
        <w:rPr>
          <w:rFonts w:ascii="Times New Roman" w:hAnsi="Times New Roman"/>
          <w:sz w:val="20"/>
        </w:rPr>
        <w:t xml:space="preserve"> Högsta förvaltningsdomstolen har i en dom, som behandlat frågan om huruvida ett vitesföreläggande har varit tillräckligt preciserat bl.a. angett att om lagstiftningen är allmänt hållen och närmare föreskrifter saknas så begränsas myndighetens möjlighet att använda vitesförelägganden (HFD 2020 ref. 28). Bestämmelsen om registrering av arbetstid i 20 § lagen om arbetstid vid visst vägtransportarbete kan anses vara allmänt hållen. </w:t>
      </w:r>
      <w:r w:rsidRPr="007A145D">
        <w:rPr>
          <w:rFonts w:ascii="Times New Roman" w:hAnsi="Times New Roman"/>
          <w:sz w:val="20"/>
        </w:rPr>
        <w:lastRenderedPageBreak/>
        <w:t xml:space="preserve">Transportstyrelsen bör mot bakgrund av domen få meddela föreskrifter om register över arbetstid i den mån det behövs för att precisera arbetsgivarens eller egenföretagarens skyldigheter. Ett bemyndigande för regeringen eller den myndighet som regeringen bestämmer att få meddela föreskrifter om register över arbetstid bör därför föras in i lagen. </w:t>
      </w:r>
    </w:p>
    <w:p w14:paraId="07E2515D" w14:textId="77777777" w:rsidR="007A145D" w:rsidRPr="007A145D" w:rsidRDefault="00AB59E6" w:rsidP="00A459F2">
      <w:pPr>
        <w:pStyle w:val="Rubrik1"/>
      </w:pPr>
      <w:bookmarkStart w:id="219" w:name="_Toc95126268"/>
      <w:bookmarkStart w:id="220" w:name="_Toc98160730"/>
      <w:r w:rsidRPr="007A145D">
        <w:t>Ikraftträdande- och övergångs</w:t>
      </w:r>
      <w:r w:rsidRPr="007A145D">
        <w:softHyphen/>
        <w:t>bestämmelser</w:t>
      </w:r>
      <w:bookmarkEnd w:id="219"/>
      <w:bookmarkEnd w:id="220"/>
    </w:p>
    <w:p w14:paraId="10581D27"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förslag:</w:t>
      </w:r>
      <w:r w:rsidRPr="007A145D">
        <w:rPr>
          <w:rFonts w:ascii="Times New Roman" w:hAnsi="Times New Roman"/>
          <w:sz w:val="20"/>
        </w:rPr>
        <w:t xml:space="preserve"> Ändringarna i lagen om utstationering av arbetstagare ska i huvudsak träda i kraft den 15 juni 2022. Kravet att ett fordon ska vara utrustat med en smart färdskrivare version 2 för att en arbetstagare inte ska anses vara utstationerad i samband med vissa transporter ska träda i kraft den 21 augusti 2023. Bestämmelserna om undantag från utstationering och om särskilda bestämmelser om anmälan och kontroll av utstationering av förare ska inte tillämpas på arbete som har påbörjats före ikraftträdandet.</w:t>
      </w:r>
    </w:p>
    <w:p w14:paraId="1F6315C5"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 xml:space="preserve">Övriga lagändringar ska träda i kraft den 15 juni 2022. </w:t>
      </w:r>
      <w:bookmarkStart w:id="221" w:name="_Hlk91148164"/>
      <w:r w:rsidRPr="007A145D">
        <w:rPr>
          <w:rFonts w:ascii="Times New Roman" w:hAnsi="Times New Roman"/>
          <w:sz w:val="20"/>
        </w:rPr>
        <w:t>Äldre bestämmelser i yrkestrafiklagen om krav på etablering, gott anseende och ekonomiska resurser</w:t>
      </w:r>
      <w:bookmarkEnd w:id="221"/>
      <w:r w:rsidRPr="007A145D">
        <w:rPr>
          <w:rFonts w:ascii="Times New Roman" w:hAnsi="Times New Roman"/>
          <w:sz w:val="20"/>
        </w:rPr>
        <w:t xml:space="preserve"> ska fortfarande gälla vid prövning i domstol av beslut som har meddelats före ikraftträdandet.</w:t>
      </w:r>
      <w:r w:rsidRPr="007A145D">
        <w:t xml:space="preserve"> </w:t>
      </w:r>
    </w:p>
    <w:p w14:paraId="3746EDAD"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3718C7C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7A145D">
        <w:rPr>
          <w:rFonts w:ascii="Times New Roman" w:hAnsi="Times New Roman"/>
          <w:b/>
          <w:sz w:val="20"/>
        </w:rPr>
        <w:t xml:space="preserve">Promemorians förslag </w:t>
      </w:r>
      <w:r w:rsidRPr="007A145D">
        <w:rPr>
          <w:rFonts w:ascii="Times New Roman" w:hAnsi="Times New Roman"/>
          <w:bCs/>
          <w:sz w:val="20"/>
        </w:rPr>
        <w:t>överensstämmer inte med regeringens. I prome</w:t>
      </w:r>
      <w:r w:rsidRPr="007A145D">
        <w:rPr>
          <w:rFonts w:ascii="Times New Roman" w:hAnsi="Times New Roman"/>
          <w:bCs/>
          <w:sz w:val="20"/>
        </w:rPr>
        <w:softHyphen/>
        <w:t xml:space="preserve">morian föreslås att bestämmelserna träder i kraft den 2 februari 2022 och 22 februari 2022 och, i fråga om att undantag från utstationering förutsätter att fordonet är utrustat med en viss färdskrivare, den dag som regeringen bestämmer. </w:t>
      </w:r>
    </w:p>
    <w:p w14:paraId="4CB53DD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r w:rsidRPr="007A145D">
        <w:rPr>
          <w:rFonts w:ascii="Times New Roman" w:hAnsi="Times New Roman"/>
          <w:i/>
          <w:iCs/>
          <w:sz w:val="20"/>
        </w:rPr>
        <w:t>Transportstyrelsen</w:t>
      </w:r>
      <w:r w:rsidRPr="007A145D">
        <w:rPr>
          <w:rFonts w:ascii="Times New Roman" w:hAnsi="Times New Roman"/>
          <w:sz w:val="20"/>
        </w:rPr>
        <w:t xml:space="preserve"> saknar en förklaring till varför vissa bestämmelser i utstationeringslagen ska tillämpas på redan påbörjade transporter men inte andra och undrar om inte tillämpningsdatumet enligt förordning (EU) 2021/1228 ska framgå i fråga om kravet på färdskrivare. </w:t>
      </w:r>
    </w:p>
    <w:p w14:paraId="60132AF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Utredningen</w:t>
      </w:r>
      <w:r w:rsidRPr="007A145D">
        <w:rPr>
          <w:rFonts w:ascii="Times New Roman" w:hAnsi="Times New Roman"/>
          <w:sz w:val="20"/>
        </w:rPr>
        <w:t xml:space="preserve"> behandlar inte frågan om ikraftträdande</w:t>
      </w:r>
      <w:r w:rsidRPr="007A145D">
        <w:rPr>
          <w:rFonts w:ascii="Times New Roman" w:hAnsi="Times New Roman"/>
          <w:sz w:val="20"/>
        </w:rPr>
        <w:softHyphen/>
        <w:t xml:space="preserve">tidpunkt. </w:t>
      </w:r>
    </w:p>
    <w:p w14:paraId="5A63295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Remissinstanserna:</w:t>
      </w:r>
      <w:r w:rsidRPr="007A145D">
        <w:rPr>
          <w:rFonts w:ascii="Times New Roman" w:hAnsi="Times New Roman"/>
          <w:sz w:val="20"/>
        </w:rPr>
        <w:t xml:space="preserve"> </w:t>
      </w:r>
      <w:bookmarkStart w:id="222" w:name="_Hlk89880081"/>
      <w:r w:rsidRPr="007A145D">
        <w:rPr>
          <w:rFonts w:ascii="Times New Roman" w:hAnsi="Times New Roman"/>
          <w:sz w:val="20"/>
        </w:rPr>
        <w:t>Ingen remissinstans yttrar sig i frågan</w:t>
      </w:r>
      <w:bookmarkEnd w:id="222"/>
      <w:r w:rsidRPr="007A145D">
        <w:rPr>
          <w:rFonts w:ascii="Times New Roman" w:hAnsi="Times New Roman"/>
          <w:sz w:val="20"/>
        </w:rPr>
        <w:t xml:space="preserve">. </w:t>
      </w:r>
    </w:p>
    <w:p w14:paraId="29365EAD"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t>Skälen för regeringens förslag</w:t>
      </w:r>
    </w:p>
    <w:p w14:paraId="25DAEBCA"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Utstationering</w:t>
      </w:r>
    </w:p>
    <w:p w14:paraId="5A946F29"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23" w:name="_Toc76454376"/>
      <w:bookmarkStart w:id="224" w:name="_Toc77502980"/>
      <w:bookmarkEnd w:id="223"/>
      <w:bookmarkEnd w:id="224"/>
      <w:r w:rsidRPr="007A145D">
        <w:rPr>
          <w:rFonts w:ascii="Times New Roman" w:hAnsi="Times New Roman"/>
          <w:sz w:val="20"/>
        </w:rPr>
        <w:t>Bestämmelserna i direktivet om utstationering av förare ska tillämpas av medlemsstaterna från och med den 2 februari 2022</w:t>
      </w:r>
      <w:r w:rsidRPr="007A145D">
        <w:rPr>
          <w:rFonts w:ascii="Times New Roman" w:hAnsi="Times New Roman"/>
          <w:sz w:val="20"/>
          <w:lang w:eastAsia="sv-SE"/>
        </w:rPr>
        <w:t xml:space="preserve">. De föreslagna ändringarna </w:t>
      </w:r>
      <w:r w:rsidRPr="007A145D">
        <w:rPr>
          <w:rFonts w:ascii="Times New Roman" w:hAnsi="Times New Roman"/>
          <w:sz w:val="20"/>
        </w:rPr>
        <w:t xml:space="preserve">i lagen om utstationering av arbetstagare bör därför träda i kraft så snart som möjligt. </w:t>
      </w:r>
    </w:p>
    <w:p w14:paraId="0B795C60" w14:textId="4E88C724"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bookmarkStart w:id="225" w:name="_Hlk88642886"/>
      <w:r w:rsidRPr="007A145D">
        <w:rPr>
          <w:rFonts w:ascii="Times New Roman" w:hAnsi="Times New Roman"/>
          <w:sz w:val="20"/>
        </w:rPr>
        <w:t xml:space="preserve">Utstationeringslagen är tillämplig på alla ekonomiska sektorer såvida det inte finns något uttryckligt undantag. </w:t>
      </w:r>
      <w:bookmarkEnd w:id="225"/>
      <w:r w:rsidRPr="007A145D">
        <w:rPr>
          <w:rFonts w:ascii="Times New Roman" w:hAnsi="Times New Roman"/>
          <w:sz w:val="20"/>
        </w:rPr>
        <w:t>Bestämmelserna om att förare i vissa fall inte ska anses vara utstationerade innebär att det införs undantag från lagens tillämpningsområde. Regeringen anser därför att undantagen inte bör tillämpas på arbete som har påbörjats</w:t>
      </w:r>
      <w:r w:rsidRPr="007A145D">
        <w:t xml:space="preserve"> </w:t>
      </w:r>
      <w:r w:rsidRPr="007A145D">
        <w:rPr>
          <w:rFonts w:ascii="Times New Roman" w:hAnsi="Times New Roman"/>
          <w:sz w:val="20"/>
        </w:rPr>
        <w:t>i Sverige före ikraft</w:t>
      </w:r>
      <w:r w:rsidRPr="007A145D">
        <w:rPr>
          <w:rFonts w:ascii="Times New Roman" w:hAnsi="Times New Roman"/>
          <w:sz w:val="20"/>
        </w:rPr>
        <w:softHyphen/>
        <w:t>trädandet. Om en förare före ikraftträdandet utför en transport i Sverige som föreslås vara undantagen från utstationeringsregelverket</w:t>
      </w:r>
      <w:r w:rsidR="00AD09BE">
        <w:rPr>
          <w:rFonts w:ascii="Times New Roman" w:hAnsi="Times New Roman"/>
          <w:sz w:val="20"/>
        </w:rPr>
        <w:t>,</w:t>
      </w:r>
      <w:r w:rsidRPr="007A145D">
        <w:rPr>
          <w:rFonts w:ascii="Times New Roman" w:hAnsi="Times New Roman"/>
          <w:sz w:val="20"/>
        </w:rPr>
        <w:t xml:space="preserve"> får en </w:t>
      </w:r>
      <w:r w:rsidRPr="007A145D">
        <w:rPr>
          <w:rFonts w:ascii="Times New Roman" w:hAnsi="Times New Roman"/>
          <w:sz w:val="20"/>
        </w:rPr>
        <w:lastRenderedPageBreak/>
        <w:t>bedömning göras från fall till fall av om föraren ska anses vara utstationerad eller inte. Inte heller de särskilda bestämmelserna att ge in en utstationerings</w:t>
      </w:r>
      <w:r w:rsidRPr="007A145D">
        <w:rPr>
          <w:rFonts w:ascii="Times New Roman" w:hAnsi="Times New Roman"/>
          <w:sz w:val="20"/>
        </w:rPr>
        <w:softHyphen/>
        <w:t>deklaration, att visa upp en kopia av denna vid en vägkontroll och att på begäran av Arbetsmiljöverket ge in ytterligare handlingar efter utstation</w:t>
      </w:r>
      <w:r w:rsidRPr="007A145D">
        <w:rPr>
          <w:rFonts w:ascii="Times New Roman" w:hAnsi="Times New Roman"/>
          <w:sz w:val="20"/>
        </w:rPr>
        <w:softHyphen/>
        <w:t xml:space="preserve">eringen bör tillämpas på arbete som påbörjats före ikraftträdandet. För arbete som en utstationerad arbetstagare har påbörjat före ikraftträdandet gäller därför utstationeringslagens ordinarie bestämmelser om anmälningsskyldighet, kontaktperson och skyldighet att tillhandahålla handlingar. </w:t>
      </w:r>
    </w:p>
    <w:p w14:paraId="49D9989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Undantaget om att en förare som utför vissa ytterligare aktiviteter i samband med en bilateral transport ändå inte ska anses som utstationerad ska enligt direktivet gälla under förutsättning att det fordon som används är utrustat med en smart färdskrivare, som bl.a. automatiskt ska registrera när ett fordon passerar en landsgräns. </w:t>
      </w:r>
      <w:bookmarkStart w:id="226" w:name="_Hlk86138822"/>
      <w:r w:rsidRPr="007A145D">
        <w:rPr>
          <w:rFonts w:ascii="Times New Roman" w:hAnsi="Times New Roman"/>
          <w:sz w:val="20"/>
        </w:rPr>
        <w:t xml:space="preserve">Enligt direktivet ska denna förutsättning börja gälla först vid den tidpunkt då det finns krav på att sådana färdskrivare ska monteras i nya fordon. </w:t>
      </w:r>
      <w:bookmarkEnd w:id="226"/>
      <w:r w:rsidRPr="007A145D">
        <w:rPr>
          <w:rFonts w:ascii="Times New Roman" w:hAnsi="Times New Roman"/>
          <w:sz w:val="20"/>
        </w:rPr>
        <w:t>Den 16 juli 2021 antogs kommissionens genom</w:t>
      </w:r>
      <w:r w:rsidRPr="007A145D">
        <w:rPr>
          <w:rFonts w:ascii="Times New Roman" w:hAnsi="Times New Roman"/>
          <w:sz w:val="20"/>
        </w:rPr>
        <w:softHyphen/>
        <w:t>förande</w:t>
      </w:r>
      <w:r w:rsidRPr="007A145D">
        <w:rPr>
          <w:rFonts w:ascii="Times New Roman" w:hAnsi="Times New Roman"/>
          <w:sz w:val="20"/>
        </w:rPr>
        <w:softHyphen/>
        <w:t>förordning (EU) 2021/1228 om ändring av genomförande</w:t>
      </w:r>
      <w:r w:rsidRPr="007A145D">
        <w:rPr>
          <w:rFonts w:ascii="Times New Roman" w:hAnsi="Times New Roman"/>
          <w:sz w:val="20"/>
        </w:rPr>
        <w:softHyphen/>
        <w:t xml:space="preserve">förordning (EU) 2016/799 vad gäller krav för konstruktion, provning, installation, drift och reparation av smarta färdskrivare och deras komponenter. </w:t>
      </w:r>
      <w:bookmarkStart w:id="227" w:name="_Hlk97901750"/>
      <w:r w:rsidRPr="007A145D">
        <w:rPr>
          <w:rFonts w:ascii="Times New Roman" w:hAnsi="Times New Roman"/>
          <w:sz w:val="20"/>
        </w:rPr>
        <w:t>Förordningen ska tillämpas från och med den 21 augusti 2023. Det innebär också att ett fordon som registreras för första gången i en medlemsstat från och med det datumet ska vara utrustad med en sådan färdskrivare</w:t>
      </w:r>
      <w:bookmarkEnd w:id="227"/>
      <w:r w:rsidRPr="007A145D">
        <w:rPr>
          <w:rFonts w:ascii="Times New Roman" w:hAnsi="Times New Roman"/>
          <w:sz w:val="20"/>
        </w:rPr>
        <w:t xml:space="preserve"> (se artikel 8.1 i färdskrivarförordningen). Förutsättningen att undantaget enbart gäller om fordonet är utrustat med en smart färdskrivare version 2 bör därför träda i kraft den 21 augusti 2023.  </w:t>
      </w:r>
    </w:p>
    <w:p w14:paraId="3BC041F5"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Övriga lagändringar</w:t>
      </w:r>
    </w:p>
    <w:p w14:paraId="59AF3110"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Ändringarna i trafiktillståndsförordningen ska tillämpas från och med den 21 februari 2022. I yrkestrafiklagen, lagen om trängselskatt och vägtrafik</w:t>
      </w:r>
      <w:r w:rsidRPr="007A145D">
        <w:rPr>
          <w:rFonts w:ascii="Times New Roman" w:hAnsi="Times New Roman"/>
          <w:sz w:val="20"/>
        </w:rPr>
        <w:softHyphen/>
        <w:t>datalagen finns bestämmelser som kompletterar eller hänvisar till trafiktillstånds</w:t>
      </w:r>
      <w:r w:rsidRPr="007A145D">
        <w:rPr>
          <w:rFonts w:ascii="Times New Roman" w:hAnsi="Times New Roman"/>
          <w:sz w:val="20"/>
        </w:rPr>
        <w:softHyphen/>
        <w:t xml:space="preserve">förordningen. Dessa lagändringar bör därför träda i kraft så snart som möjligt. Äldre bestämmelser i yrkestrafiklagen </w:t>
      </w:r>
      <w:bookmarkStart w:id="228" w:name="_Hlk89341383"/>
      <w:r w:rsidRPr="007A145D">
        <w:rPr>
          <w:rFonts w:ascii="Times New Roman" w:hAnsi="Times New Roman"/>
          <w:sz w:val="20"/>
        </w:rPr>
        <w:t xml:space="preserve">om krav på etablering, gott anseende och ekonomiska resurser </w:t>
      </w:r>
      <w:bookmarkEnd w:id="228"/>
      <w:r w:rsidRPr="007A145D">
        <w:rPr>
          <w:rFonts w:ascii="Times New Roman" w:hAnsi="Times New Roman"/>
          <w:sz w:val="20"/>
        </w:rPr>
        <w:t>bör tillämpas vid prövning i domstol av ett beslut som meddelats före ikraftträdandet. En övergångs</w:t>
      </w:r>
      <w:r w:rsidRPr="007A145D">
        <w:rPr>
          <w:rFonts w:ascii="Times New Roman" w:hAnsi="Times New Roman"/>
          <w:sz w:val="20"/>
        </w:rPr>
        <w:softHyphen/>
        <w:t xml:space="preserve">bestämmelse med den innebörden bör införas. </w:t>
      </w:r>
    </w:p>
    <w:p w14:paraId="30FA239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Möjligheten att förena ett tillstånd med villkor ska upphöra och bestämmelsen om ansvar för den som bryter mot sådana villkor upphävs. Några tillstånd med sådana villkor har inte beslutats av Transportstyrelsen. Någon övergångsbestämmelse i detta avseende behövs därför inte.</w:t>
      </w:r>
    </w:p>
    <w:p w14:paraId="0733CCC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Ändringarna i lagen om arbetstid vid visst vägtransportarbete och taxitrafiklagen samt ändringen i yrkestrafiklagen om bemyndigande för regeringen att meddela föreskrifter om sanktionsavgifter bör lämpligen träda i kraft samtidigt som de ovan nämnda lagändringarna. </w:t>
      </w:r>
    </w:p>
    <w:p w14:paraId="69435989" w14:textId="77777777" w:rsidR="007A145D" w:rsidRPr="007A145D" w:rsidRDefault="00AB59E6" w:rsidP="00A459F2">
      <w:pPr>
        <w:pStyle w:val="Rubrik1"/>
      </w:pPr>
      <w:bookmarkStart w:id="229" w:name="_Toc95126269"/>
      <w:bookmarkStart w:id="230" w:name="_Toc98160731"/>
      <w:r w:rsidRPr="007A145D">
        <w:lastRenderedPageBreak/>
        <w:t>Konsekvenser</w:t>
      </w:r>
      <w:bookmarkEnd w:id="229"/>
      <w:bookmarkEnd w:id="230"/>
    </w:p>
    <w:p w14:paraId="57CED0E8" w14:textId="77777777" w:rsidR="007A145D" w:rsidRPr="007A145D" w:rsidRDefault="00AB59E6" w:rsidP="00A459F2">
      <w:pPr>
        <w:pStyle w:val="Rubrik2"/>
        <w:spacing w:before="0"/>
      </w:pPr>
      <w:bookmarkStart w:id="231" w:name="_Toc58431906"/>
      <w:bookmarkStart w:id="232" w:name="_Toc66306920"/>
      <w:bookmarkStart w:id="233" w:name="_Toc66349725"/>
      <w:bookmarkStart w:id="234" w:name="_Toc76454385"/>
      <w:bookmarkStart w:id="235" w:name="_Toc77502988"/>
      <w:bookmarkStart w:id="236" w:name="_Toc95126270"/>
      <w:bookmarkStart w:id="237" w:name="_Toc98160732"/>
      <w:bookmarkStart w:id="238" w:name="_Toc58431920"/>
      <w:bookmarkStart w:id="239" w:name="_Toc66306939"/>
      <w:bookmarkStart w:id="240" w:name="_Toc66349744"/>
      <w:bookmarkStart w:id="241" w:name="_Toc76454404"/>
      <w:bookmarkStart w:id="242" w:name="_Toc77502997"/>
      <w:r w:rsidRPr="007A145D">
        <w:t>Vilka berörs av reglering</w:t>
      </w:r>
      <w:bookmarkEnd w:id="231"/>
      <w:bookmarkEnd w:id="232"/>
      <w:bookmarkEnd w:id="233"/>
      <w:bookmarkEnd w:id="234"/>
      <w:r w:rsidRPr="007A145D">
        <w:t>en</w:t>
      </w:r>
      <w:bookmarkEnd w:id="235"/>
      <w:bookmarkEnd w:id="236"/>
      <w:bookmarkEnd w:id="237"/>
    </w:p>
    <w:p w14:paraId="343142F4" w14:textId="77777777" w:rsidR="007A145D" w:rsidRPr="007A145D" w:rsidRDefault="00AB59E6" w:rsidP="00A459F2">
      <w:pPr>
        <w:pStyle w:val="Rubrik3"/>
        <w:spacing w:before="0"/>
      </w:pPr>
      <w:bookmarkStart w:id="243" w:name="_Toc66306921"/>
      <w:bookmarkStart w:id="244" w:name="_Toc66349726"/>
      <w:bookmarkStart w:id="245" w:name="_Toc76454386"/>
      <w:bookmarkStart w:id="246" w:name="_Toc77502989"/>
      <w:bookmarkStart w:id="247" w:name="_Toc95126271"/>
      <w:bookmarkStart w:id="248" w:name="_Toc98160733"/>
      <w:r w:rsidRPr="007A145D">
        <w:t>Godstransporter med svenskregistrerade och utlandsregistrerade fordon till, från och inom Sverige</w:t>
      </w:r>
      <w:bookmarkEnd w:id="243"/>
      <w:bookmarkEnd w:id="244"/>
      <w:bookmarkEnd w:id="245"/>
      <w:bookmarkEnd w:id="246"/>
      <w:bookmarkEnd w:id="247"/>
      <w:bookmarkEnd w:id="248"/>
    </w:p>
    <w:p w14:paraId="60E248FB"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Trafikanalys statistik för lastbilstrafik 2020 visar att det under 2020 utför</w:t>
      </w:r>
      <w:r w:rsidRPr="007A145D">
        <w:rPr>
          <w:rFonts w:ascii="Times New Roman" w:hAnsi="Times New Roman"/>
          <w:sz w:val="20"/>
        </w:rPr>
        <w:softHyphen/>
        <w:t>des 43 miljoner transporter med svenskregistrerade fordon över 3,5 ton. Av dessa transporter var 99 procent inrikestransporter. Av de körda kilo</w:t>
      </w:r>
      <w:r w:rsidRPr="007A145D">
        <w:rPr>
          <w:rFonts w:ascii="Times New Roman" w:hAnsi="Times New Roman"/>
          <w:sz w:val="20"/>
        </w:rPr>
        <w:softHyphen/>
        <w:t>metrarna avsåg</w:t>
      </w:r>
      <w:r w:rsidRPr="007A145D" w:rsidDel="002B636C">
        <w:rPr>
          <w:rFonts w:ascii="Times New Roman" w:hAnsi="Times New Roman"/>
          <w:sz w:val="20"/>
        </w:rPr>
        <w:t xml:space="preserve"> </w:t>
      </w:r>
      <w:r w:rsidRPr="007A145D">
        <w:rPr>
          <w:rFonts w:ascii="Times New Roman" w:hAnsi="Times New Roman"/>
          <w:sz w:val="20"/>
        </w:rPr>
        <w:t>73 procent yrkesmässig trafik med last, 16 procent yrkes</w:t>
      </w:r>
      <w:r w:rsidRPr="007A145D">
        <w:rPr>
          <w:rFonts w:ascii="Times New Roman" w:hAnsi="Times New Roman"/>
          <w:sz w:val="20"/>
        </w:rPr>
        <w:softHyphen/>
        <w:t>mässig trafik utan last, 9 procent firmabilstrafik med last och 2 procent firmabilstrafik utan last. Svenskregistrerade tunga fordon utförde 400 000 transporter helt eller delvis utanför Sverige. Av dessa transporter var 52 procent från Sverige till utlandet, 42 procent transporter till Sverige från utlandet, en procent inrikestrafik i ett annat land och fem procent tredjelandstrafik. Motsvarande statistik för lätta fordon finns inte.</w:t>
      </w:r>
    </w:p>
    <w:p w14:paraId="6416A3D1" w14:textId="5BBA451A"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49" w:name="_Hlk94686887"/>
      <w:r w:rsidRPr="007A145D">
        <w:rPr>
          <w:rFonts w:ascii="Times New Roman" w:hAnsi="Times New Roman"/>
          <w:sz w:val="20"/>
        </w:rPr>
        <w:t xml:space="preserve">Trafikanalys statistik för utländska lastbilstransporter i Sverige 2015–2016 visar att det under 2016 utfördes 2,5 miljoner transporter till, från eller inom Sverige av utländska fordon. </w:t>
      </w:r>
      <w:bookmarkEnd w:id="249"/>
      <w:r w:rsidRPr="007A145D">
        <w:rPr>
          <w:rFonts w:ascii="Times New Roman" w:hAnsi="Times New Roman"/>
          <w:sz w:val="20"/>
        </w:rPr>
        <w:t>Körningar med både start- och slutpunkt i Sverige var 820 945 transporter, varav nästan hälften utgjordes av körningar med last (dvs. inrikestransporter). Trafikanalys konstaterar att utländska lastbilar med last utförde 85 procent av transporterna från utlandet till Sverige och 79 procent av transporterna från Sverige till utlandet. Utländska lastbilar utförde omkring en procent av inrikes</w:t>
      </w:r>
      <w:r w:rsidRPr="007A145D">
        <w:rPr>
          <w:rFonts w:ascii="Times New Roman" w:hAnsi="Times New Roman"/>
          <w:sz w:val="20"/>
        </w:rPr>
        <w:softHyphen/>
        <w:t>transporterna. Av alla transporter till, från och inom Sverige utfördes fyra procent av utländska lastbilar</w:t>
      </w:r>
      <w:r w:rsidR="00AD09BE">
        <w:rPr>
          <w:rFonts w:ascii="Times New Roman" w:hAnsi="Times New Roman"/>
          <w:sz w:val="20"/>
        </w:rPr>
        <w:t>.</w:t>
      </w:r>
    </w:p>
    <w:p w14:paraId="5397729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Av Transportstyrelsens tillståndsmätning 2019 framgår att knappt 65 procent av fordonen var svenskregistrerade medan drygt 35 procent alltså var utländska fordon (se rapporten Kontroll av regelefter</w:t>
      </w:r>
      <w:r w:rsidRPr="007A145D">
        <w:rPr>
          <w:rFonts w:ascii="Times New Roman" w:hAnsi="Times New Roman"/>
          <w:sz w:val="20"/>
        </w:rPr>
        <w:softHyphen/>
        <w:t>levnaden inom yrkestrafik på väg avseende godstransporter samt mätning av sociala villkor bland lastbilsförare). Av de utländska fordonen var antalet fordon från Polen, Litauen och Bulgarien framträdande. Transportstyrelsens tillstånds</w:t>
      </w:r>
      <w:r w:rsidRPr="007A145D">
        <w:rPr>
          <w:rFonts w:ascii="Times New Roman" w:hAnsi="Times New Roman"/>
          <w:sz w:val="20"/>
        </w:rPr>
        <w:softHyphen/>
        <w:t>mätning visar att knappt 10 procent av de utländska ekipagen utförde cabotage</w:t>
      </w:r>
      <w:r w:rsidRPr="007A145D">
        <w:rPr>
          <w:rFonts w:ascii="Times New Roman" w:hAnsi="Times New Roman"/>
          <w:sz w:val="20"/>
        </w:rPr>
        <w:softHyphen/>
        <w:t>transporter och ungefär en procent utförde kombinerade transporter.</w:t>
      </w:r>
    </w:p>
    <w:p w14:paraId="74134F96" w14:textId="77777777" w:rsidR="007A145D" w:rsidRPr="007A145D" w:rsidRDefault="00AB59E6" w:rsidP="00A459F2">
      <w:pPr>
        <w:pStyle w:val="Rubrik3"/>
      </w:pPr>
      <w:bookmarkStart w:id="250" w:name="_Toc66306922"/>
      <w:bookmarkStart w:id="251" w:name="_Toc66349727"/>
      <w:bookmarkStart w:id="252" w:name="_Toc76454387"/>
      <w:bookmarkStart w:id="253" w:name="_Toc77502990"/>
      <w:bookmarkStart w:id="254" w:name="_Toc95126272"/>
      <w:bookmarkStart w:id="255" w:name="_Toc98160734"/>
      <w:r w:rsidRPr="007A145D">
        <w:t>Busstransporter</w:t>
      </w:r>
      <w:bookmarkEnd w:id="250"/>
      <w:bookmarkEnd w:id="251"/>
      <w:bookmarkEnd w:id="252"/>
      <w:bookmarkEnd w:id="253"/>
      <w:bookmarkEnd w:id="254"/>
      <w:bookmarkEnd w:id="255"/>
    </w:p>
    <w:p w14:paraId="23E113B2"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Statistiken från Trafikanalys över trafikarbete på svenska vägar och kör</w:t>
      </w:r>
      <w:r w:rsidRPr="007A145D">
        <w:rPr>
          <w:rFonts w:ascii="Times New Roman" w:hAnsi="Times New Roman"/>
          <w:sz w:val="20"/>
        </w:rPr>
        <w:softHyphen/>
        <w:t>sträckor för svenskregistrerade vägfordon 1999–2020 visar att under 2020 utfördes transportarbete om 900 miljoner fordonskilometer med buss. Antalet bussar i trafik var 18 357 och den genomsnittliga körsträckan per buss var 4 951 mil.</w:t>
      </w:r>
    </w:p>
    <w:p w14:paraId="0CBD643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Av Transportstyrelsens tillståndsmätning 2018 framgår att 65 procent av fordonen var svenskregistrerade, medan övriga 35 procent alltså var utländska fordon (se rapporten Kontroll av regel</w:t>
      </w:r>
      <w:r w:rsidRPr="007A145D">
        <w:rPr>
          <w:rFonts w:ascii="Times New Roman" w:hAnsi="Times New Roman"/>
          <w:sz w:val="20"/>
        </w:rPr>
        <w:softHyphen/>
        <w:t xml:space="preserve">efterlevnaden inom yrkestrafik på väg avseende buss och taxi). Av de utländska fordonen var </w:t>
      </w:r>
      <w:r w:rsidRPr="007A145D">
        <w:rPr>
          <w:rFonts w:ascii="Times New Roman" w:hAnsi="Times New Roman"/>
          <w:sz w:val="20"/>
        </w:rPr>
        <w:lastRenderedPageBreak/>
        <w:t>antalet fordon från Tyskland, Danmark, Polen och de baltiska länderna framträdande.</w:t>
      </w:r>
    </w:p>
    <w:p w14:paraId="58BA4F92" w14:textId="77777777" w:rsidR="007A145D" w:rsidRPr="007A145D" w:rsidRDefault="00AB59E6" w:rsidP="00A459F2">
      <w:pPr>
        <w:pStyle w:val="Rubrik3"/>
      </w:pPr>
      <w:bookmarkStart w:id="256" w:name="_Toc66306923"/>
      <w:bookmarkStart w:id="257" w:name="_Toc66349728"/>
      <w:bookmarkStart w:id="258" w:name="_Toc76454388"/>
      <w:bookmarkStart w:id="259" w:name="_Toc77502991"/>
      <w:bookmarkStart w:id="260" w:name="_Toc95126273"/>
      <w:bookmarkStart w:id="261" w:name="_Toc98160735"/>
      <w:r w:rsidRPr="007A145D">
        <w:t>Tillståndshavare i Sverige</w:t>
      </w:r>
      <w:bookmarkEnd w:id="256"/>
      <w:bookmarkEnd w:id="257"/>
      <w:bookmarkEnd w:id="258"/>
      <w:bookmarkEnd w:id="259"/>
      <w:bookmarkEnd w:id="260"/>
      <w:bookmarkEnd w:id="261"/>
    </w:p>
    <w:p w14:paraId="7E8B79B7"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I rapporten Transportmarknaden i siffror 2019, Översikt av utvecklingen på marknaderna för väg- och järnvägstransporter redogör Transport</w:t>
      </w:r>
      <w:r w:rsidRPr="007A145D">
        <w:rPr>
          <w:rFonts w:ascii="Times New Roman" w:hAnsi="Times New Roman"/>
          <w:sz w:val="20"/>
        </w:rPr>
        <w:softHyphen/>
        <w:t>styrelsen för en översiktlig utveckling på marknaderna för person- och godstransporter på väg- och järnvägsområdet. Analysen är från maj 2020 och tar inte hänsyn till utbrottet av covid-19. Av rapporten framgår att det i slutet av 2018 fanns 16 926 företag med tillstånd att bedriva yrkes</w:t>
      </w:r>
      <w:r w:rsidRPr="007A145D">
        <w:rPr>
          <w:rFonts w:ascii="Times New Roman" w:hAnsi="Times New Roman"/>
          <w:sz w:val="20"/>
        </w:rPr>
        <w:softHyphen/>
        <w:t>mässiga godstransporter på väg i Sverige (tunga och lätta fordon). Av åkeri</w:t>
      </w:r>
      <w:r w:rsidRPr="007A145D">
        <w:rPr>
          <w:rFonts w:ascii="Times New Roman" w:hAnsi="Times New Roman"/>
          <w:sz w:val="20"/>
        </w:rPr>
        <w:softHyphen/>
        <w:t xml:space="preserve">företagen bedrevs 62 procent som aktiebolag, och 35 procent var enskilda näringsidkare. Av företagen var 46 procent enmansföretag och 36 procent hade en till fyra anställda. Det var 0,5 procent av företagen som hade fler än 100 anställda. Det genomsnittliga antalet fordon som ett åkeri använde i sin verksamhet var 4,6 fordon per tillstånd (tunga och lätta fordon). </w:t>
      </w:r>
    </w:p>
    <w:p w14:paraId="47C94DF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Enligt uppgifter i Transportstyrelsens rapport Årsrapport för yrkestrafik, Analysforum 2018 ansökte 1 535 företag om tillstånd om att bedriva yrkesmässig trafik för godstransporter under 2018. Transportstyrelsen utfärdade 1 027 tillstånd. Under 2018 olämplighetsförklarades 46 trafik</w:t>
      </w:r>
      <w:r w:rsidRPr="007A145D">
        <w:rPr>
          <w:rFonts w:ascii="Times New Roman" w:hAnsi="Times New Roman"/>
          <w:sz w:val="20"/>
        </w:rPr>
        <w:softHyphen/>
        <w:t xml:space="preserve">ansvariga. </w:t>
      </w:r>
    </w:p>
    <w:p w14:paraId="10C14A4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Enligt Transportstyrelsens rapport Transportmarknaden i siffror 2019 var 901 bussföretag verksamma i bussbranschen i Sverige under 2018. Av dem bedrev 272 linjetrafik och 629 charter- och fjärrtrafik. Andelen bussföretag som bedrevs som aktiebolag var 57 procent och andelen som bedrevs av enskilda näringsidkare var 39 procent. Av företagen var närmare hälften enmansföretag och 22 procent hade en till fyra anställda. Tre procent av företagen hade fler än 100 anställda. Det genomsnittliga antalet fordon som ett bussföretag använde i verksamheten var 17,2 fordon per tillstånd. </w:t>
      </w:r>
    </w:p>
    <w:p w14:paraId="624AA90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Enligt uppgifter i Transportstyrelsens rapport Årsrapport för yrkestrafik, Analysforum 2018 ansökte 33 företag om tillstånd om att bedriva yrkes</w:t>
      </w:r>
      <w:r w:rsidRPr="007A145D">
        <w:rPr>
          <w:rFonts w:ascii="Times New Roman" w:hAnsi="Times New Roman"/>
          <w:sz w:val="20"/>
        </w:rPr>
        <w:softHyphen/>
        <w:t>mässig trafik för persontransporter under 2018. Transportstyrelsen utfärd</w:t>
      </w:r>
      <w:r w:rsidRPr="007A145D">
        <w:rPr>
          <w:rFonts w:ascii="Times New Roman" w:hAnsi="Times New Roman"/>
          <w:sz w:val="20"/>
        </w:rPr>
        <w:softHyphen/>
        <w:t>ade 19 tillstånd. Under 2018 olämplighetsförklarades 2 trafik</w:t>
      </w:r>
      <w:r w:rsidRPr="007A145D">
        <w:rPr>
          <w:rFonts w:ascii="Times New Roman" w:hAnsi="Times New Roman"/>
          <w:sz w:val="20"/>
        </w:rPr>
        <w:softHyphen/>
        <w:t>ansvariga.</w:t>
      </w:r>
    </w:p>
    <w:p w14:paraId="654376B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Både när det gäller gods- och persontransporter präglas marknaden av mikroföretag och små företag samtidigt som en förskjutning och en koncentra</w:t>
      </w:r>
      <w:r w:rsidRPr="007A145D">
        <w:rPr>
          <w:rFonts w:ascii="Times New Roman" w:hAnsi="Times New Roman"/>
          <w:sz w:val="20"/>
        </w:rPr>
        <w:softHyphen/>
        <w:t>tion mot allt större företagsenheter har skett på marknaden de senaste åren (Årsrapport för yrkestrafik, Analysform 2018).</w:t>
      </w:r>
    </w:p>
    <w:p w14:paraId="682D3585" w14:textId="77777777" w:rsidR="007A145D" w:rsidRPr="007A145D" w:rsidRDefault="00AB59E6" w:rsidP="00A459F2">
      <w:pPr>
        <w:pStyle w:val="Rubrik3"/>
      </w:pPr>
      <w:bookmarkStart w:id="262" w:name="_Toc66306924"/>
      <w:bookmarkStart w:id="263" w:name="_Toc66349729"/>
      <w:bookmarkStart w:id="264" w:name="_Toc76454389"/>
      <w:bookmarkStart w:id="265" w:name="_Toc77502992"/>
      <w:bookmarkStart w:id="266" w:name="_Toc95126274"/>
      <w:bookmarkStart w:id="267" w:name="_Toc98160736"/>
      <w:r w:rsidRPr="007A145D">
        <w:t>Övriga berörda</w:t>
      </w:r>
      <w:bookmarkEnd w:id="262"/>
      <w:bookmarkEnd w:id="263"/>
      <w:bookmarkEnd w:id="264"/>
      <w:bookmarkEnd w:id="265"/>
      <w:bookmarkEnd w:id="266"/>
      <w:bookmarkEnd w:id="267"/>
    </w:p>
    <w:p w14:paraId="296B2BA0"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Förslagen om utstation</w:t>
      </w:r>
      <w:r w:rsidRPr="007A145D">
        <w:rPr>
          <w:rFonts w:ascii="Times New Roman" w:hAnsi="Times New Roman"/>
          <w:sz w:val="20"/>
        </w:rPr>
        <w:softHyphen/>
        <w:t>eringsbestämmelser för vägtransportsektorn påverkar utlands</w:t>
      </w:r>
      <w:r w:rsidRPr="007A145D">
        <w:rPr>
          <w:rFonts w:ascii="Times New Roman" w:hAnsi="Times New Roman"/>
          <w:sz w:val="20"/>
        </w:rPr>
        <w:softHyphen/>
        <w:t>etablerade transportföretag och utländska arbetsgivare. Förslagen berör också transportköpare och transportförmedlare. Dessutom påverkas arbetsmarknadens parter när de fullgör sin roll i den svenska arbetsmarknadsmodellen. Även förare som utför gods- eller person</w:t>
      </w:r>
      <w:r w:rsidRPr="007A145D">
        <w:rPr>
          <w:rFonts w:ascii="Times New Roman" w:hAnsi="Times New Roman"/>
          <w:sz w:val="20"/>
        </w:rPr>
        <w:softHyphen/>
        <w:t>transporter på väg berörs av förslagen.</w:t>
      </w:r>
    </w:p>
    <w:p w14:paraId="0F7559B7" w14:textId="77777777" w:rsidR="007A145D" w:rsidRPr="007A145D" w:rsidRDefault="00AB59E6" w:rsidP="00A459F2">
      <w:pPr>
        <w:pStyle w:val="Rubrik3"/>
      </w:pPr>
      <w:bookmarkStart w:id="268" w:name="_Toc66306925"/>
      <w:bookmarkStart w:id="269" w:name="_Toc66349730"/>
      <w:bookmarkStart w:id="270" w:name="_Toc76454390"/>
      <w:bookmarkStart w:id="271" w:name="_Toc77502993"/>
      <w:bookmarkStart w:id="272" w:name="_Toc95126275"/>
      <w:bookmarkStart w:id="273" w:name="_Toc98160737"/>
      <w:r w:rsidRPr="007A145D">
        <w:lastRenderedPageBreak/>
        <w:t>Berörda myndigheter</w:t>
      </w:r>
      <w:bookmarkEnd w:id="268"/>
      <w:bookmarkEnd w:id="269"/>
      <w:bookmarkEnd w:id="270"/>
      <w:bookmarkEnd w:id="271"/>
      <w:bookmarkEnd w:id="272"/>
      <w:bookmarkEnd w:id="273"/>
    </w:p>
    <w:p w14:paraId="23FF8AF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Av myndigheterna är det framför allt</w:t>
      </w:r>
      <w:r w:rsidRPr="007A145D" w:rsidDel="00D2149A">
        <w:rPr>
          <w:rFonts w:ascii="Times New Roman" w:hAnsi="Times New Roman"/>
          <w:sz w:val="20"/>
        </w:rPr>
        <w:t xml:space="preserve"> </w:t>
      </w:r>
      <w:r w:rsidRPr="007A145D">
        <w:rPr>
          <w:rFonts w:ascii="Times New Roman" w:hAnsi="Times New Roman"/>
          <w:sz w:val="20"/>
        </w:rPr>
        <w:t>Transport</w:t>
      </w:r>
      <w:r w:rsidRPr="007A145D">
        <w:rPr>
          <w:rFonts w:ascii="Times New Roman" w:hAnsi="Times New Roman"/>
          <w:sz w:val="20"/>
        </w:rPr>
        <w:softHyphen/>
        <w:t>styrelsen och Arbetsmiljö</w:t>
      </w:r>
      <w:r w:rsidRPr="007A145D">
        <w:rPr>
          <w:rFonts w:ascii="Times New Roman" w:hAnsi="Times New Roman"/>
          <w:sz w:val="20"/>
        </w:rPr>
        <w:softHyphen/>
        <w:t>verket som påverkas, men även Trafikverket, Åklagarmyndigheten, de allmänna domstolarna och de allmänna förvaltningsdomstolarna berörs. Beroende på hur ansvaret vid vägkontroller fördelas påverkas även Polis</w:t>
      </w:r>
      <w:r w:rsidRPr="007A145D">
        <w:rPr>
          <w:rFonts w:ascii="Times New Roman" w:hAnsi="Times New Roman"/>
          <w:sz w:val="20"/>
        </w:rPr>
        <w:softHyphen/>
        <w:t>myndigheten och Tullverket då det tillkommer moment vid vägkontroller.</w:t>
      </w:r>
    </w:p>
    <w:p w14:paraId="1D83C6A8" w14:textId="77777777" w:rsidR="007A145D" w:rsidRPr="007A145D" w:rsidRDefault="00AB59E6" w:rsidP="00A459F2">
      <w:pPr>
        <w:pStyle w:val="Rubrik2"/>
      </w:pPr>
      <w:bookmarkStart w:id="274" w:name="_Toc58431907"/>
      <w:bookmarkStart w:id="275" w:name="_Toc66306926"/>
      <w:bookmarkStart w:id="276" w:name="_Toc66349731"/>
      <w:bookmarkStart w:id="277" w:name="_Toc76454391"/>
      <w:bookmarkStart w:id="278" w:name="_Toc77502994"/>
      <w:bookmarkStart w:id="279" w:name="_Toc95126276"/>
      <w:bookmarkStart w:id="280" w:name="_Toc98160738"/>
      <w:r w:rsidRPr="007A145D">
        <w:t>Konsekvenser för företag</w:t>
      </w:r>
      <w:bookmarkEnd w:id="274"/>
      <w:bookmarkEnd w:id="275"/>
      <w:bookmarkEnd w:id="276"/>
      <w:bookmarkEnd w:id="277"/>
      <w:bookmarkEnd w:id="278"/>
      <w:bookmarkEnd w:id="279"/>
      <w:bookmarkEnd w:id="280"/>
    </w:p>
    <w:p w14:paraId="6368DE17"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bedömning:</w:t>
      </w:r>
      <w:r w:rsidRPr="007A145D">
        <w:rPr>
          <w:rFonts w:ascii="Times New Roman" w:hAnsi="Times New Roman"/>
          <w:sz w:val="20"/>
        </w:rPr>
        <w:t xml:space="preserve"> Förslagen förväntas bidra till tydligare regler för alla berörda intressenter. Förslagen leder till en rättvisare konkurrens, vilket förbättrar svenska transportföretags konkurrens</w:t>
      </w:r>
      <w:r w:rsidRPr="007A145D">
        <w:rPr>
          <w:rFonts w:ascii="Times New Roman" w:hAnsi="Times New Roman"/>
          <w:sz w:val="20"/>
        </w:rPr>
        <w:softHyphen/>
        <w:t>förhållanden.</w:t>
      </w:r>
    </w:p>
    <w:p w14:paraId="491D0800"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sidRPr="007A145D">
        <w:rPr>
          <w:rFonts w:ascii="Times New Roman" w:hAnsi="Times New Roman"/>
          <w:sz w:val="20"/>
        </w:rPr>
        <w:t>Förslagen kan leda till att transportköparnas kostnader ökar vid enskilda transporter.</w:t>
      </w:r>
    </w:p>
    <w:p w14:paraId="79C8B43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81" w:name="_Hlk89613935"/>
      <w:r w:rsidRPr="007A145D">
        <w:rPr>
          <w:rFonts w:ascii="Times New Roman" w:hAnsi="Times New Roman"/>
          <w:b/>
          <w:bCs/>
          <w:sz w:val="20"/>
        </w:rPr>
        <w:t>Promemorians bedömning</w:t>
      </w:r>
      <w:r w:rsidRPr="007A145D">
        <w:rPr>
          <w:rFonts w:ascii="Times New Roman" w:hAnsi="Times New Roman"/>
          <w:sz w:val="20"/>
        </w:rPr>
        <w:t xml:space="preserve"> överensstämmer med regeringens.</w:t>
      </w:r>
    </w:p>
    <w:p w14:paraId="23B5FE5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Remissinstanserna:</w:t>
      </w:r>
      <w:r w:rsidRPr="007A145D">
        <w:rPr>
          <w:rFonts w:ascii="Times New Roman" w:hAnsi="Times New Roman"/>
          <w:sz w:val="20"/>
        </w:rPr>
        <w:t xml:space="preserve"> </w:t>
      </w:r>
      <w:r w:rsidRPr="007A145D">
        <w:rPr>
          <w:rFonts w:ascii="Times New Roman" w:hAnsi="Times New Roman"/>
          <w:i/>
          <w:iCs/>
          <w:sz w:val="20"/>
        </w:rPr>
        <w:t>Näringslivets Transportråd</w:t>
      </w:r>
      <w:r w:rsidRPr="007A145D">
        <w:rPr>
          <w:rFonts w:ascii="Times New Roman" w:hAnsi="Times New Roman"/>
          <w:sz w:val="20"/>
        </w:rPr>
        <w:t xml:space="preserve"> lyfter att förslagets konsekvenser för transportköpande svenska företag inom industrin och handeln är bristfällig och bedömer att det finns en risk att de ekonomiska konsekvenserna för berörda företag kan bli betydande. </w:t>
      </w:r>
      <w:r w:rsidRPr="007A145D">
        <w:rPr>
          <w:rFonts w:ascii="Times New Roman" w:hAnsi="Times New Roman"/>
          <w:i/>
          <w:iCs/>
          <w:sz w:val="20"/>
        </w:rPr>
        <w:t>Regelrådet</w:t>
      </w:r>
      <w:r w:rsidRPr="007A145D">
        <w:rPr>
          <w:rFonts w:ascii="Times New Roman" w:hAnsi="Times New Roman"/>
          <w:sz w:val="20"/>
        </w:rPr>
        <w:t xml:space="preserve"> finner att konsekvensutredningen uppfyller kraven i förordningen (2007:1244) om konsekvensutredningar vid regelgivning. Regelrådet framför att det hade varit motiverat att ange en närmare beskrivning av transportköparnas ansvar för undersökningen av transportföretag vid en beställning av en inrikes</w:t>
      </w:r>
      <w:r w:rsidRPr="007A145D">
        <w:rPr>
          <w:rFonts w:ascii="Times New Roman" w:hAnsi="Times New Roman"/>
          <w:sz w:val="20"/>
        </w:rPr>
        <w:softHyphen/>
        <w:t xml:space="preserve">transport. </w:t>
      </w:r>
    </w:p>
    <w:p w14:paraId="17EA319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Utredningens bedömning </w:t>
      </w:r>
      <w:r w:rsidRPr="007A145D">
        <w:rPr>
          <w:rFonts w:ascii="Times New Roman" w:hAnsi="Times New Roman"/>
          <w:sz w:val="20"/>
        </w:rPr>
        <w:t>överensstämmer med regeringens.</w:t>
      </w:r>
    </w:p>
    <w:p w14:paraId="0E7CF7E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r w:rsidRPr="007A145D">
        <w:rPr>
          <w:rFonts w:ascii="Times New Roman" w:hAnsi="Times New Roman"/>
          <w:b/>
          <w:bCs/>
          <w:sz w:val="20"/>
        </w:rPr>
        <w:t xml:space="preserve">Remissinstanserna: </w:t>
      </w:r>
      <w:r w:rsidRPr="007A145D">
        <w:rPr>
          <w:rFonts w:ascii="Times New Roman" w:hAnsi="Times New Roman"/>
          <w:i/>
          <w:iCs/>
          <w:sz w:val="20"/>
        </w:rPr>
        <w:t>Regelrådet</w:t>
      </w:r>
      <w:r w:rsidRPr="007A145D">
        <w:rPr>
          <w:rFonts w:ascii="Times New Roman" w:hAnsi="Times New Roman"/>
          <w:sz w:val="20"/>
        </w:rPr>
        <w:t xml:space="preserve"> finner att konsekvensutredningen inte uppfyller kraven i förordningen om konsekvensutredningar vid regel</w:t>
      </w:r>
      <w:r w:rsidRPr="007A145D">
        <w:rPr>
          <w:rFonts w:ascii="Times New Roman" w:hAnsi="Times New Roman"/>
          <w:sz w:val="20"/>
        </w:rPr>
        <w:softHyphen/>
        <w:t>givning.</w:t>
      </w:r>
      <w:r w:rsidRPr="007A145D">
        <w:rPr>
          <w:rFonts w:ascii="Times New Roman" w:hAnsi="Times New Roman"/>
          <w:i/>
          <w:iCs/>
          <w:sz w:val="20"/>
        </w:rPr>
        <w:t xml:space="preserve"> </w:t>
      </w:r>
      <w:r w:rsidRPr="007A145D">
        <w:rPr>
          <w:rFonts w:ascii="Times New Roman" w:hAnsi="Times New Roman"/>
          <w:sz w:val="20"/>
        </w:rPr>
        <w:t>Regelrådet anser att det saknas en tydlig beskrivning av hur mycket som tillsynsavgifterna kan öka till följd av sanktionsväxlingarna vid överträdelser av krav på att medföra och uppvisa tillstånd och dokument samt krav på att anmäla trafikansvariga och andra personer som ska prövas i fråga om tillstånd att bedriva yrkesmässig trafik eller taxitrafik. Detta menar Regelrådet är ett principiellt viktigt problem, eftersom tillsynsavgifterna kommer att påföras även företag som följer reglerna.</w:t>
      </w:r>
    </w:p>
    <w:bookmarkEnd w:id="281"/>
    <w:p w14:paraId="6B3EF311"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t>Skälen för regeringens bedömning</w:t>
      </w:r>
    </w:p>
    <w:p w14:paraId="68FFBC13"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Förutsättningarna för att bedriva yrkesmässig trafik</w:t>
      </w:r>
    </w:p>
    <w:p w14:paraId="35DF0A22" w14:textId="59EE1D7A"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Transportföretagens konkurrensförhållanden påverkas i första hand av de ändrade bestämmelserna i EU:s trafiktillståndsförordning. Det gäller bl.a. kravet på att ett fordon ska återvända till etablerings</w:t>
      </w:r>
      <w:r w:rsidRPr="007A145D">
        <w:rPr>
          <w:rFonts w:ascii="Times New Roman" w:hAnsi="Times New Roman"/>
          <w:sz w:val="20"/>
        </w:rPr>
        <w:softHyphen/>
        <w:t>medlems</w:t>
      </w:r>
      <w:r w:rsidRPr="007A145D">
        <w:rPr>
          <w:rFonts w:ascii="Times New Roman" w:hAnsi="Times New Roman"/>
          <w:sz w:val="20"/>
        </w:rPr>
        <w:softHyphen/>
        <w:t xml:space="preserve">staten minst var åttonde vecka. I denna </w:t>
      </w:r>
      <w:r>
        <w:rPr>
          <w:rFonts w:ascii="Times New Roman" w:hAnsi="Times New Roman"/>
          <w:sz w:val="20"/>
        </w:rPr>
        <w:t>proposition</w:t>
      </w:r>
      <w:r w:rsidRPr="007A145D">
        <w:rPr>
          <w:rFonts w:ascii="Times New Roman" w:hAnsi="Times New Roman"/>
          <w:sz w:val="20"/>
        </w:rPr>
        <w:t xml:space="preserve"> föreslås att det även i fortsättningen ska gälla ett tillståndskrav vid transporter med lätta fordon och att kraven på ekonomiska resurser ska vara desamma oavsett om tunga eller lätta fordon används av företaget. Detta torde inte leda till att konkurrens</w:t>
      </w:r>
      <w:r w:rsidR="002A7015">
        <w:rPr>
          <w:rFonts w:ascii="Times New Roman" w:hAnsi="Times New Roman"/>
          <w:sz w:val="20"/>
        </w:rPr>
        <w:softHyphen/>
      </w:r>
      <w:r w:rsidRPr="007A145D">
        <w:rPr>
          <w:rFonts w:ascii="Times New Roman" w:hAnsi="Times New Roman"/>
          <w:sz w:val="20"/>
        </w:rPr>
        <w:t xml:space="preserve">förhållanden förändras eftersom det sedan tidigare har gällt i Sverige. De </w:t>
      </w:r>
      <w:r w:rsidRPr="007A145D">
        <w:rPr>
          <w:rFonts w:ascii="Times New Roman" w:hAnsi="Times New Roman"/>
          <w:sz w:val="20"/>
        </w:rPr>
        <w:lastRenderedPageBreak/>
        <w:t>transporter med lätta fordon som utförs av utlandsetablerade fordon till, från eller inom Sverige kommer till skillnad mot i dag även att omfattas av tillståndskrav, vilket talar för att konkurrensförhållandena kommer att bli mer jämlika.</w:t>
      </w:r>
    </w:p>
    <w:p w14:paraId="48947D0A" w14:textId="3AFB7C33"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De andra förslagen i </w:t>
      </w:r>
      <w:r>
        <w:rPr>
          <w:rFonts w:ascii="Times New Roman" w:hAnsi="Times New Roman"/>
          <w:sz w:val="20"/>
        </w:rPr>
        <w:t>propositionen</w:t>
      </w:r>
      <w:r w:rsidRPr="007A145D" w:rsidDel="006924E3">
        <w:rPr>
          <w:rFonts w:ascii="Times New Roman" w:hAnsi="Times New Roman"/>
          <w:sz w:val="20"/>
        </w:rPr>
        <w:t xml:space="preserve"> </w:t>
      </w:r>
      <w:r w:rsidRPr="007A145D">
        <w:rPr>
          <w:rFonts w:ascii="Times New Roman" w:hAnsi="Times New Roman"/>
          <w:sz w:val="20"/>
        </w:rPr>
        <w:t>kommer i stort inte att leda till nya konsekvenser för företagen eller påverka konkurrens</w:t>
      </w:r>
      <w:r w:rsidRPr="007A145D">
        <w:rPr>
          <w:rFonts w:ascii="Times New Roman" w:hAnsi="Times New Roman"/>
          <w:sz w:val="20"/>
        </w:rPr>
        <w:softHyphen/>
        <w:t>förhållandena med utlandsetablerade transportföretag. Det är i första hand ändringarna i trafiktillståndsförordningen som kommer att leda till en mer rättvis konkurrens bl.a. genom</w:t>
      </w:r>
      <w:r w:rsidRPr="007A145D" w:rsidDel="006924E3">
        <w:rPr>
          <w:rFonts w:ascii="Times New Roman" w:hAnsi="Times New Roman"/>
          <w:sz w:val="20"/>
        </w:rPr>
        <w:t xml:space="preserve"> </w:t>
      </w:r>
      <w:r w:rsidRPr="007A145D">
        <w:rPr>
          <w:rFonts w:ascii="Times New Roman" w:hAnsi="Times New Roman"/>
          <w:sz w:val="20"/>
        </w:rPr>
        <w:t xml:space="preserve">ett skärpt etableringskrav. </w:t>
      </w:r>
    </w:p>
    <w:p w14:paraId="038DB57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282" w:name="_Hlk66369352"/>
      <w:r w:rsidRPr="007A145D">
        <w:rPr>
          <w:rFonts w:ascii="Times New Roman" w:hAnsi="Times New Roman"/>
          <w:sz w:val="20"/>
        </w:rPr>
        <w:t xml:space="preserve">Den trafikansvarige kommer vid en olämplighetsförklaring att anses olämplig att bedriva yrkesmässig trafik tills ett godkänt examensprov avlagts. Förslaget innebär </w:t>
      </w:r>
      <w:bookmarkEnd w:id="282"/>
      <w:r w:rsidRPr="007A145D">
        <w:rPr>
          <w:rFonts w:ascii="Times New Roman" w:hAnsi="Times New Roman"/>
          <w:sz w:val="20"/>
        </w:rPr>
        <w:t>ökade kostnader för den trafikansvarige. Att avlägga ett prov i yrkeskunnande hos Trafikverket kostar i dagsläget 640 kronor före kl. 18.00 på vardagar och annars 830 kronor. Under 2018 olämplighetsförklarades 48 trafikansvariga.</w:t>
      </w:r>
    </w:p>
    <w:p w14:paraId="6E76442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 föreslagna sanktionsväxlingarna innebär inte några utökade skyldigheter för företag i stort. Endast de företag som inte följer reglerna kommer att beröras. Den enda möjliga kostnadsökningen är att företagen kan få betala en högre tillsynsavgift, eftersom sanktionsväxlingen leder till nya arbetsuppgifter hos den myndighet som får i uppdrag att besluta om påförande av sanktionsavgift. Tillsynsavgiften kan öka med ungefär 5 procent.</w:t>
      </w:r>
    </w:p>
    <w:p w14:paraId="4A2099E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Vidare ökar förutsättningarna för att svenska och utländska företag ska kunna konkurrera på lika villkor. Utländska företag undgår i många fall lagföring när rättsväsendet i dag inte prioriterar utredning av brott med låga straffvärden.</w:t>
      </w:r>
    </w:p>
    <w:p w14:paraId="5FBD0CC1"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bookmarkStart w:id="283" w:name="_Toc58431912"/>
      <w:bookmarkStart w:id="284" w:name="_Toc66306931"/>
      <w:bookmarkStart w:id="285" w:name="_Toc66349736"/>
      <w:bookmarkStart w:id="286" w:name="_Toc76454396"/>
      <w:r w:rsidRPr="007A145D">
        <w:rPr>
          <w:rFonts w:ascii="Times New Roman" w:eastAsiaTheme="minorHAnsi" w:hAnsi="Times New Roman" w:cstheme="minorBidi"/>
          <w:i/>
          <w:sz w:val="20"/>
          <w:szCs w:val="22"/>
        </w:rPr>
        <w:t>Utstationering inom vägtransportsektorn</w:t>
      </w:r>
      <w:bookmarkEnd w:id="283"/>
      <w:bookmarkEnd w:id="284"/>
      <w:bookmarkEnd w:id="285"/>
      <w:bookmarkEnd w:id="286"/>
    </w:p>
    <w:p w14:paraId="729F402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De nya och ändrade regler som föreslås kommer inte i sig att leda till några större förändringar i fråga om när en förare inom vägtransportsektorn ska anses vara utstationerad och vilka skyldigheter som gäller för arbetsgivare som utstationerar förare till Sverige. </w:t>
      </w:r>
    </w:p>
    <w:p w14:paraId="626CCB3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De förändringar som föreslås avser i första hand vissa lättnader och undantag. Den tydligaste lättnaden är att en arbetsgivare inte längre kommer att behöva ha en kontaktperson på plats i Sverige när transporten utförs enligt tjänsteavtalsfallet. I fråga om undantag så kommer förare som utför bilaterala transporter eller transittransporter enligt tjänsteavtalsfallet inte längre att kunna anses vara utstationerade i Sverige. </w:t>
      </w:r>
    </w:p>
    <w:p w14:paraId="02BC0B7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Den största förändringen är dock att ett antal olika aspekter av utstatio</w:t>
      </w:r>
      <w:r w:rsidRPr="007A145D">
        <w:rPr>
          <w:rFonts w:ascii="Times New Roman" w:hAnsi="Times New Roman"/>
          <w:sz w:val="20"/>
        </w:rPr>
        <w:softHyphen/>
        <w:t>nering inom vägtransportsektorn kommer att tydlig</w:t>
      </w:r>
      <w:r w:rsidRPr="007A145D">
        <w:rPr>
          <w:rFonts w:ascii="Times New Roman" w:hAnsi="Times New Roman"/>
          <w:sz w:val="20"/>
        </w:rPr>
        <w:softHyphen/>
        <w:t>göras. Sannolikt har många berörda arbetsgivare inte uppfattat att utstatio</w:t>
      </w:r>
      <w:r w:rsidRPr="007A145D">
        <w:rPr>
          <w:rFonts w:ascii="Times New Roman" w:hAnsi="Times New Roman"/>
          <w:sz w:val="20"/>
        </w:rPr>
        <w:softHyphen/>
        <w:t>neringslagen har varit tillämplig på deras verksam</w:t>
      </w:r>
      <w:r w:rsidRPr="007A145D">
        <w:rPr>
          <w:rFonts w:ascii="Times New Roman" w:hAnsi="Times New Roman"/>
          <w:sz w:val="20"/>
        </w:rPr>
        <w:softHyphen/>
        <w:t>heter. Antalet anmälningar om utstationering till Arbetsmiljö</w:t>
      </w:r>
      <w:r w:rsidRPr="007A145D">
        <w:rPr>
          <w:rFonts w:ascii="Times New Roman" w:hAnsi="Times New Roman"/>
          <w:sz w:val="20"/>
        </w:rPr>
        <w:softHyphen/>
        <w:t>verket tyder på det. De senaste åren har antalet anmälningar inom området ”Landtransport; rörsystem” varit 200–300 stycken. Enligt statistik från Trafikanalys utförs årligen närmare 2,5 miljoner vägtrans</w:t>
      </w:r>
      <w:r w:rsidRPr="007A145D">
        <w:rPr>
          <w:rFonts w:ascii="Times New Roman" w:hAnsi="Times New Roman"/>
          <w:sz w:val="20"/>
        </w:rPr>
        <w:softHyphen/>
        <w:t>porter till, från och inom Sverige av utlands</w:t>
      </w:r>
      <w:r w:rsidRPr="007A145D">
        <w:rPr>
          <w:rFonts w:ascii="Times New Roman" w:hAnsi="Times New Roman"/>
          <w:sz w:val="20"/>
        </w:rPr>
        <w:softHyphen/>
        <w:t xml:space="preserve">registrerade fordon. Även om inte alla dessa transporter utförs av förare som är att betrakta som utstationerade, är det uppenbart att antalet anmälda fall av utstationering är betydligt lägre än det faktiska antalet. </w:t>
      </w:r>
    </w:p>
    <w:p w14:paraId="0310A6F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lastRenderedPageBreak/>
        <w:t xml:space="preserve">Detta gör det troligt att många berörda arbetsgivare kommer att uppleva att de svenska reglerna om utstationering inom vägtransportsektorn snarare skärps än motsatsen. </w:t>
      </w:r>
    </w:p>
    <w:p w14:paraId="30E1A68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För arbetsgivare som hittills avlönat sina anställda förare i enlighet med etableringslandets lönenivå kommer i många fall lönekostnaderna öka betydligt om förarna i stället får lön i enlighet med svenska kollektivavtal. Enligt Eurostat utgör Bulgarien, Lettland, Ungern och Rumänien den grupp länder inom EU som har lägst minimilöner. I samtliga fall är minimilönen mindre än 500 euro per månad, dvs. motsvarande mellan 5 000 och 6 000 kronor per månad. Enligt Trafikanalys statistik stod fordon från dessa länder för drygt 300 000 transporter till eller från Sverige, inklusive cabotage 2016. Detta motsvarar cirka 17 procent av alla sådana transporter. I gruppen medlemsstater med minimilöner mellan 500 och 1 000 euro ingår Kroatien, Tjeckien, Slovakien, Polen, Estland, Litauen, Portugal, Grekland och Slovenien. Fordon registrerade i dessa länder står för drygt 800 000 eller 45 procent av de nämnda transporterna. Det innebär att omkring 62 procent av alla transporter till och från Sverige med utlandsregistrerade fordon, inklusive cabotage, utförs av fordon registrerade i medlemsstater med en minimilön som understiger 1 000 euro, eller mellan 10 000 och 12 000 kronor per månad. Det går givetvis inte att dra några säkra slutsatser gällande faktisk lönenivå för de berörda förarna, men dessa uppgifter ger åtminstone en bild av löneläget i dessa länder.</w:t>
      </w:r>
    </w:p>
    <w:p w14:paraId="5BBD4E6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I Svenska Transportarbetareförbundets kollektivavtal för förare som är utstationerade till Sverige är ingångslönen 26 840 kronor per månad. Även om dessa data är förknippade med visst bortfall och om jämförbarheten länder emellan är låg, är det uppenbart att en anpassning till svenska löner kommer att innebära avsevärt högre lönekostnader för många arbetsgivare. </w:t>
      </w:r>
    </w:p>
    <w:p w14:paraId="087538F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Förslaget förväntas medföra att det blir svårare för oseriösa transport</w:t>
      </w:r>
      <w:r w:rsidRPr="007A145D">
        <w:rPr>
          <w:rFonts w:ascii="Times New Roman" w:hAnsi="Times New Roman"/>
          <w:sz w:val="20"/>
        </w:rPr>
        <w:softHyphen/>
        <w:t>företag att kringgå reglerna. Förslaget stärker svenska transportföretags konkurrens</w:t>
      </w:r>
      <w:r w:rsidRPr="007A145D">
        <w:rPr>
          <w:rFonts w:ascii="Times New Roman" w:hAnsi="Times New Roman"/>
          <w:sz w:val="20"/>
        </w:rPr>
        <w:softHyphen/>
        <w:t>kraft, eftersom tillämpningen av utstationeringsreglerna förtyd</w:t>
      </w:r>
      <w:r w:rsidRPr="007A145D">
        <w:rPr>
          <w:rFonts w:ascii="Times New Roman" w:hAnsi="Times New Roman"/>
          <w:sz w:val="20"/>
        </w:rPr>
        <w:softHyphen/>
        <w:t>ligas. En följd är även att kostnaderna för köpare av vägtransport</w:t>
      </w:r>
      <w:r w:rsidRPr="007A145D">
        <w:rPr>
          <w:rFonts w:ascii="Times New Roman" w:hAnsi="Times New Roman"/>
          <w:sz w:val="20"/>
        </w:rPr>
        <w:softHyphen/>
        <w:t xml:space="preserve">tjänster kan öka, vilket kan påverka deras konkurrenskraft negativt. </w:t>
      </w:r>
    </w:p>
    <w:p w14:paraId="1417C92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Det finns inte skäl eller möjlighet att anpassa reglerna för små och medelstora företag och det kan erinras om att förslagen i direktivet syftar till att värna just sådana företag.</w:t>
      </w:r>
    </w:p>
    <w:p w14:paraId="6F8DB4F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När det gäller </w:t>
      </w:r>
      <w:r w:rsidRPr="007A145D">
        <w:rPr>
          <w:rFonts w:ascii="Times New Roman" w:hAnsi="Times New Roman"/>
          <w:i/>
          <w:sz w:val="20"/>
        </w:rPr>
        <w:t>Näringslivets Transportråds</w:t>
      </w:r>
      <w:r w:rsidRPr="007A145D">
        <w:rPr>
          <w:rFonts w:ascii="Times New Roman" w:hAnsi="Times New Roman"/>
          <w:sz w:val="20"/>
        </w:rPr>
        <w:t xml:space="preserve"> synpunkt och särskilt </w:t>
      </w:r>
      <w:r w:rsidRPr="007A145D">
        <w:rPr>
          <w:rFonts w:ascii="Times New Roman" w:hAnsi="Times New Roman"/>
          <w:i/>
          <w:sz w:val="20"/>
        </w:rPr>
        <w:t>Regelrådets</w:t>
      </w:r>
      <w:r w:rsidRPr="007A145D">
        <w:rPr>
          <w:rFonts w:ascii="Times New Roman" w:hAnsi="Times New Roman"/>
          <w:sz w:val="20"/>
        </w:rPr>
        <w:t xml:space="preserve"> påpekande om transportköparens undersökningsplikt kopplat till beställaransvaret kan det framhållas att en transportköpare redan i dag i egenskap av tjänstemottagare har en skyldighet att underrätta Arbets</w:t>
      </w:r>
      <w:r w:rsidRPr="007A145D">
        <w:rPr>
          <w:rFonts w:ascii="Times New Roman" w:hAnsi="Times New Roman"/>
          <w:sz w:val="20"/>
        </w:rPr>
        <w:softHyphen/>
        <w:t>miljöverket om den utstationerande arbetsgivaren inte visar att anmäl</w:t>
      </w:r>
      <w:r w:rsidRPr="007A145D">
        <w:rPr>
          <w:rFonts w:ascii="Times New Roman" w:hAnsi="Times New Roman"/>
          <w:sz w:val="20"/>
        </w:rPr>
        <w:softHyphen/>
        <w:t>ningsskyldigheten har fullgjorts. Med anledning av det torde beställar</w:t>
      </w:r>
      <w:r w:rsidRPr="007A145D">
        <w:rPr>
          <w:rFonts w:ascii="Times New Roman" w:hAnsi="Times New Roman"/>
          <w:sz w:val="20"/>
        </w:rPr>
        <w:softHyphen/>
        <w:t>ansvaret inte leda till några nya kostnader eller konsekvenser för transportköparna. Det är dock sannolikt att även många berörda transportköpare inte uppfattat att utstationeringslagen varit tillämplig vid vägtransporter och mot den bakgrunden kommer beställaransvaret att innebära krav på nya rutiner hos transportköparna.</w:t>
      </w:r>
    </w:p>
    <w:p w14:paraId="2A63431D"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lastRenderedPageBreak/>
        <w:t>Registrering av vägarbetstid</w:t>
      </w:r>
    </w:p>
    <w:p w14:paraId="3D1286F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Förslaget om ett bemyndigande att föreskriva om närmare regler om hur ett register om arbetstid ska föras av arbetsgivare och egenföretagare får inte någon konsekvens för transportföretagen. </w:t>
      </w:r>
    </w:p>
    <w:p w14:paraId="0AD0FDB0" w14:textId="77777777" w:rsidR="007A145D" w:rsidRPr="007A145D" w:rsidRDefault="00AB59E6" w:rsidP="00A459F2">
      <w:pPr>
        <w:pStyle w:val="Rubrik2"/>
      </w:pPr>
      <w:bookmarkStart w:id="287" w:name="_Toc58431913"/>
      <w:bookmarkStart w:id="288" w:name="_Toc66306932"/>
      <w:bookmarkStart w:id="289" w:name="_Toc66349737"/>
      <w:bookmarkStart w:id="290" w:name="_Toc76454397"/>
      <w:bookmarkStart w:id="291" w:name="_Toc77502995"/>
      <w:bookmarkStart w:id="292" w:name="_Toc95126277"/>
      <w:bookmarkStart w:id="293" w:name="_Toc98160739"/>
      <w:r w:rsidRPr="007A145D">
        <w:t>Konsekvenser för förare</w:t>
      </w:r>
      <w:bookmarkEnd w:id="287"/>
      <w:bookmarkEnd w:id="288"/>
      <w:bookmarkEnd w:id="289"/>
      <w:bookmarkEnd w:id="290"/>
      <w:bookmarkEnd w:id="291"/>
      <w:bookmarkEnd w:id="292"/>
      <w:bookmarkEnd w:id="293"/>
    </w:p>
    <w:p w14:paraId="0EA10CC0"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bedömning:</w:t>
      </w:r>
      <w:r w:rsidRPr="007A145D">
        <w:rPr>
          <w:rFonts w:ascii="Times New Roman" w:hAnsi="Times New Roman"/>
          <w:sz w:val="20"/>
        </w:rPr>
        <w:t xml:space="preserve"> Förslagen bidrar till högre lönenivåer och bättre sociala villkor.</w:t>
      </w:r>
    </w:p>
    <w:p w14:paraId="5372E3F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Promemorians bedömning</w:t>
      </w:r>
      <w:r w:rsidRPr="007A145D">
        <w:rPr>
          <w:rFonts w:ascii="Times New Roman" w:hAnsi="Times New Roman"/>
          <w:sz w:val="20"/>
        </w:rPr>
        <w:t xml:space="preserve"> överensstämmer med regeringens. </w:t>
      </w:r>
    </w:p>
    <w:p w14:paraId="79A12A4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Remissinstanserna:</w:t>
      </w:r>
      <w:r w:rsidRPr="007A145D">
        <w:rPr>
          <w:rFonts w:ascii="Times New Roman" w:hAnsi="Times New Roman"/>
          <w:sz w:val="20"/>
        </w:rPr>
        <w:t xml:space="preserve"> Ingen remissinstans yttrar sig särskilt i frågan.</w:t>
      </w:r>
      <w:r w:rsidRPr="007A145D" w:rsidDel="00AC17C3">
        <w:rPr>
          <w:rFonts w:ascii="Times New Roman" w:hAnsi="Times New Roman"/>
          <w:sz w:val="20"/>
        </w:rPr>
        <w:t xml:space="preserve"> </w:t>
      </w:r>
    </w:p>
    <w:p w14:paraId="36DF45E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Utredningen</w:t>
      </w:r>
      <w:r w:rsidRPr="007A145D">
        <w:rPr>
          <w:rFonts w:ascii="Times New Roman" w:hAnsi="Times New Roman"/>
          <w:sz w:val="20"/>
        </w:rPr>
        <w:t xml:space="preserve"> behandlar inte frågan särskilt.</w:t>
      </w:r>
    </w:p>
    <w:p w14:paraId="2E886DD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r w:rsidRPr="007A145D">
        <w:rPr>
          <w:rFonts w:ascii="Times New Roman" w:hAnsi="Times New Roman"/>
          <w:b/>
          <w:bCs/>
          <w:sz w:val="20"/>
        </w:rPr>
        <w:t xml:space="preserve">Remissinstanserna: </w:t>
      </w:r>
      <w:r w:rsidRPr="007A145D">
        <w:rPr>
          <w:rFonts w:ascii="Times New Roman" w:hAnsi="Times New Roman"/>
          <w:sz w:val="20"/>
        </w:rPr>
        <w:t>Ingen remissinstans yttrar sig särskilt i frågan.</w:t>
      </w:r>
    </w:p>
    <w:p w14:paraId="42EA347C"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t>Skälen för regeringens bedömning</w:t>
      </w:r>
    </w:p>
    <w:p w14:paraId="2DEC440D"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Förutsättningarna för att bedriva yrkesmässig trafik</w:t>
      </w:r>
    </w:p>
    <w:p w14:paraId="5BFB79BE" w14:textId="5FFCC580"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294" w:name="_Toc58431915"/>
      <w:r w:rsidRPr="007A145D">
        <w:rPr>
          <w:rFonts w:ascii="Times New Roman" w:hAnsi="Times New Roman"/>
          <w:sz w:val="20"/>
        </w:rPr>
        <w:t xml:space="preserve">Förbättrade sociala villkor för förare förväntas följa av ändringarna i trafiktillståndsförordningen t.ex. genom ett skärpt etableringskrav och att överträdelser av utstationeringsreglerna ska beaktas när kravet på gott anseende prövas. </w:t>
      </w:r>
      <w:r>
        <w:rPr>
          <w:rFonts w:ascii="Times New Roman" w:hAnsi="Times New Roman"/>
          <w:sz w:val="20"/>
        </w:rPr>
        <w:t>D</w:t>
      </w:r>
      <w:r w:rsidRPr="007A145D">
        <w:rPr>
          <w:rFonts w:ascii="Times New Roman" w:hAnsi="Times New Roman"/>
          <w:sz w:val="20"/>
        </w:rPr>
        <w:t xml:space="preserve">et </w:t>
      </w:r>
      <w:r>
        <w:rPr>
          <w:rFonts w:ascii="Times New Roman" w:hAnsi="Times New Roman"/>
          <w:sz w:val="20"/>
        </w:rPr>
        <w:t xml:space="preserve">kommer </w:t>
      </w:r>
      <w:r w:rsidRPr="007A145D">
        <w:rPr>
          <w:rFonts w:ascii="Times New Roman" w:hAnsi="Times New Roman"/>
          <w:sz w:val="20"/>
        </w:rPr>
        <w:t>även fortsättningsvis att krävas tillstånd att bedriva yrkesmässig trafik med lätta fordon. Förarna gynnas av att tillståndskravet finns kvar, eftersom reglerna syftar till att oseriösa företag inte ska tillåtas bedriva en transportverksamhet.</w:t>
      </w:r>
    </w:p>
    <w:p w14:paraId="597A51C0"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bookmarkStart w:id="295" w:name="_Toc58431918"/>
      <w:bookmarkStart w:id="296" w:name="_Toc66306937"/>
      <w:bookmarkStart w:id="297" w:name="_Toc66349742"/>
      <w:bookmarkStart w:id="298" w:name="_Toc76454402"/>
      <w:bookmarkEnd w:id="294"/>
      <w:r w:rsidRPr="007A145D">
        <w:rPr>
          <w:rFonts w:ascii="Times New Roman" w:eastAsiaTheme="minorHAnsi" w:hAnsi="Times New Roman" w:cstheme="minorBidi"/>
          <w:i/>
          <w:sz w:val="20"/>
          <w:szCs w:val="22"/>
        </w:rPr>
        <w:t>Utstationering inom vägtransportsektorn</w:t>
      </w:r>
      <w:bookmarkEnd w:id="295"/>
      <w:bookmarkEnd w:id="296"/>
      <w:bookmarkEnd w:id="297"/>
      <w:bookmarkEnd w:id="298"/>
    </w:p>
    <w:p w14:paraId="449F29E3"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Det kan antas att de nya reglerna kommer att innebära högre lön för förare från länder med lägre löneläge än det som gäller i Sverige. Mer än 60 procent av alla godstransporter med utlandsregistrerade tunga lastbilar till och från Sverige, inklusive cabotage, utförs av företag med hemvist i medlemsstater med en minimilön på 1 000 euro eller lägre. För förare från dessa länder bör förslagen med tiden kunna leda till betydande löneökningar när de är utstationerade till Sverige.</w:t>
      </w:r>
    </w:p>
    <w:p w14:paraId="2916BBF6"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Registrering av vägarbetstid</w:t>
      </w:r>
    </w:p>
    <w:p w14:paraId="6835A5A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Förslaget om ett bemyndigande att föreskriva om närmare regler om hur ett register om arbetstid ska föras av arbetsgivare och egenföretagare får inte någon konsekvens för förarna. </w:t>
      </w:r>
    </w:p>
    <w:p w14:paraId="6D21F1D4" w14:textId="77777777" w:rsidR="007A145D" w:rsidRPr="007A145D" w:rsidRDefault="00AB59E6" w:rsidP="00A459F2">
      <w:pPr>
        <w:pStyle w:val="Rubrik2"/>
      </w:pPr>
      <w:bookmarkStart w:id="299" w:name="_Toc95126278"/>
      <w:bookmarkStart w:id="300" w:name="_Toc98160740"/>
      <w:r w:rsidRPr="007A145D">
        <w:t>Konsekvenser för myndigheter</w:t>
      </w:r>
      <w:bookmarkEnd w:id="299"/>
      <w:bookmarkEnd w:id="300"/>
    </w:p>
    <w:p w14:paraId="4A474841"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 xml:space="preserve">Regeringens bedömning: </w:t>
      </w:r>
      <w:r w:rsidRPr="007A145D">
        <w:rPr>
          <w:rFonts w:ascii="Times New Roman" w:hAnsi="Times New Roman"/>
          <w:bCs/>
          <w:sz w:val="20"/>
        </w:rPr>
        <w:t>Om utstationeringsdeklarationer regel</w:t>
      </w:r>
      <w:r w:rsidRPr="007A145D">
        <w:rPr>
          <w:rFonts w:ascii="Times New Roman" w:hAnsi="Times New Roman"/>
          <w:bCs/>
          <w:sz w:val="20"/>
        </w:rPr>
        <w:softHyphen/>
        <w:t xml:space="preserve">mässigt kontrolleras i samband med vägkontroller, kommer det att innebära en utökad resursåtgång hos berörda myndigheter. </w:t>
      </w:r>
      <w:r w:rsidRPr="007A145D">
        <w:rPr>
          <w:rFonts w:ascii="Times New Roman" w:hAnsi="Times New Roman"/>
          <w:sz w:val="20"/>
        </w:rPr>
        <w:t xml:space="preserve">Även i övrigt kommer nya uppgifter att kräva viss utökad resursåtgång hos berörda myndigheter. Tillkommande kostnader för de uppgifter som ska utföras kan hanteras inom respektive myndighets befintliga anslag. </w:t>
      </w:r>
    </w:p>
    <w:p w14:paraId="2BABB15E"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4C02F1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Promemorians bedömning</w:t>
      </w:r>
      <w:r w:rsidRPr="007A145D">
        <w:rPr>
          <w:rFonts w:ascii="Times New Roman" w:hAnsi="Times New Roman"/>
          <w:sz w:val="20"/>
        </w:rPr>
        <w:t xml:space="preserve"> överensstämmer med regeringens. </w:t>
      </w:r>
    </w:p>
    <w:p w14:paraId="0BDCBF8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r w:rsidRPr="007A145D">
        <w:rPr>
          <w:rFonts w:ascii="Times New Roman" w:hAnsi="Times New Roman"/>
          <w:b/>
          <w:bCs/>
          <w:sz w:val="20"/>
        </w:rPr>
        <w:t>Remissinstanserna:</w:t>
      </w:r>
      <w:r w:rsidRPr="007A145D">
        <w:rPr>
          <w:rFonts w:ascii="Times New Roman" w:hAnsi="Times New Roman"/>
          <w:sz w:val="20"/>
        </w:rPr>
        <w:t xml:space="preserve"> </w:t>
      </w:r>
      <w:r w:rsidRPr="007A145D">
        <w:rPr>
          <w:rFonts w:ascii="Times New Roman" w:hAnsi="Times New Roman"/>
          <w:i/>
          <w:sz w:val="20"/>
        </w:rPr>
        <w:t>Arbetsmiljöverket</w:t>
      </w:r>
      <w:r w:rsidRPr="007A145D">
        <w:rPr>
          <w:rFonts w:ascii="Times New Roman" w:hAnsi="Times New Roman"/>
          <w:sz w:val="20"/>
        </w:rPr>
        <w:t xml:space="preserve"> framhåller bl.a. att system</w:t>
      </w:r>
      <w:r w:rsidRPr="007A145D">
        <w:rPr>
          <w:rFonts w:ascii="Times New Roman" w:hAnsi="Times New Roman"/>
          <w:sz w:val="20"/>
        </w:rPr>
        <w:softHyphen/>
        <w:t xml:space="preserve">anpassningar ofta blir mer omfattande än vad som kan förutses och att det kan krävas resurser för att få in utstationeringsdeklarationerna i det befintliga systemet för anmälan om utstationering. Myndigheten har sammantaget svårt att se att de nya uppgifterna kan hanteras inom dess befintliga anslagsramar </w:t>
      </w:r>
      <w:r w:rsidRPr="007A145D">
        <w:rPr>
          <w:rFonts w:ascii="Times New Roman" w:eastAsiaTheme="minorHAnsi" w:hAnsi="Times New Roman"/>
          <w:sz w:val="20"/>
        </w:rPr>
        <w:t>men kan i dagsläget inte uppskatta resursåtgången</w:t>
      </w:r>
      <w:r w:rsidRPr="007A145D">
        <w:rPr>
          <w:rFonts w:ascii="Times New Roman" w:hAnsi="Times New Roman"/>
          <w:sz w:val="20"/>
        </w:rPr>
        <w:t xml:space="preserve">. </w:t>
      </w:r>
      <w:r w:rsidRPr="007A145D">
        <w:rPr>
          <w:rFonts w:ascii="Times New Roman" w:hAnsi="Times New Roman"/>
          <w:i/>
          <w:iCs/>
          <w:sz w:val="20"/>
        </w:rPr>
        <w:t>Kammarrätten i Sundsvall</w:t>
      </w:r>
      <w:r w:rsidRPr="007A145D">
        <w:rPr>
          <w:rFonts w:ascii="Times New Roman" w:hAnsi="Times New Roman"/>
          <w:sz w:val="20"/>
        </w:rPr>
        <w:t xml:space="preserve"> framför att för det fall sanktionsavgiften vid underlåtenhet att uppvisa en utstationeringsdeklaration enbart kommer att överklagas till Förvaltningsrätten i Falun, kan det öka måltillströmningen för såväl Förvaltningsrätten i Falun som Kammarrätten i Sundsvall. </w:t>
      </w:r>
      <w:r w:rsidRPr="007A145D">
        <w:rPr>
          <w:rFonts w:ascii="Times New Roman" w:hAnsi="Times New Roman"/>
          <w:i/>
          <w:iCs/>
          <w:sz w:val="20"/>
        </w:rPr>
        <w:t>Polismyndigheten</w:t>
      </w:r>
      <w:r w:rsidRPr="007A145D">
        <w:rPr>
          <w:rFonts w:ascii="Times New Roman" w:hAnsi="Times New Roman"/>
          <w:sz w:val="20"/>
        </w:rPr>
        <w:t xml:space="preserve"> anser att enbart det att kontrollera om en utstatio</w:t>
      </w:r>
      <w:r w:rsidRPr="007A145D">
        <w:rPr>
          <w:rFonts w:ascii="Times New Roman" w:hAnsi="Times New Roman"/>
          <w:sz w:val="20"/>
        </w:rPr>
        <w:softHyphen/>
        <w:t xml:space="preserve">neringsdeklaration finns bör fördröja den aktuella vägkontrollen endast marginellt. Om en utstationeringsdeklaration saknas och en bedömning då behöver göras av om utstationering föreligger, kan däremot den enskilda kontrollen fördröjas med flera timmar och påverka antalet kontroller som kan genomföras under ett arbetspass negativt. Detta kan leda till en negativ påverkan på antalet kontroller i sin helhet. </w:t>
      </w:r>
      <w:r w:rsidRPr="007A145D">
        <w:rPr>
          <w:rFonts w:ascii="Times New Roman" w:hAnsi="Times New Roman"/>
          <w:i/>
          <w:sz w:val="20"/>
        </w:rPr>
        <w:t>Transportstyrelsen</w:t>
      </w:r>
      <w:r w:rsidRPr="007A145D">
        <w:rPr>
          <w:rFonts w:ascii="Times New Roman" w:hAnsi="Times New Roman"/>
          <w:sz w:val="20"/>
        </w:rPr>
        <w:t xml:space="preserve"> delar kostnads</w:t>
      </w:r>
      <w:r w:rsidRPr="007A145D">
        <w:rPr>
          <w:rFonts w:ascii="Times New Roman" w:hAnsi="Times New Roman"/>
          <w:sz w:val="20"/>
        </w:rPr>
        <w:softHyphen/>
        <w:t>bedömningarna i promemorian, förutom när det gäller resurs</w:t>
      </w:r>
      <w:r w:rsidRPr="007A145D">
        <w:rPr>
          <w:rFonts w:ascii="Times New Roman" w:hAnsi="Times New Roman"/>
          <w:sz w:val="20"/>
        </w:rPr>
        <w:softHyphen/>
        <w:t xml:space="preserve">åtgången kopplat till utstationeringsärenden. I det senare fallet har myndigheten givet rådande oklarheter svårt att bedöma den faktiska resursåtgången. Dock menar den att 3–4 miljoner kronor i årlig kostnad för att handlägga sanktionsavgiftsärendena är en mer rimlig bedömning än promemorians bedömning om 1 miljon kronor per år. </w:t>
      </w:r>
    </w:p>
    <w:p w14:paraId="2EABB2D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Utredningens bedömning</w:t>
      </w:r>
      <w:r w:rsidRPr="007A145D">
        <w:rPr>
          <w:rFonts w:ascii="Times New Roman" w:hAnsi="Times New Roman"/>
          <w:sz w:val="20"/>
        </w:rPr>
        <w:t xml:space="preserve"> överensstämmer med regeringens.</w:t>
      </w:r>
    </w:p>
    <w:p w14:paraId="0BF7FEE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r w:rsidRPr="007A145D">
        <w:rPr>
          <w:rFonts w:ascii="Times New Roman" w:hAnsi="Times New Roman"/>
          <w:b/>
          <w:bCs/>
          <w:sz w:val="20"/>
        </w:rPr>
        <w:t xml:space="preserve">Remissinstanserna: </w:t>
      </w:r>
      <w:r w:rsidRPr="007A145D">
        <w:rPr>
          <w:rFonts w:ascii="Times New Roman" w:hAnsi="Times New Roman"/>
          <w:sz w:val="20"/>
        </w:rPr>
        <w:t>Ingen remissinstans yttrar sig särskilt i frågan.</w:t>
      </w:r>
    </w:p>
    <w:p w14:paraId="43FAAAE0"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t>Skälen för regeringens bedömning</w:t>
      </w:r>
    </w:p>
    <w:p w14:paraId="027A2DBE"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Förutsättningarna för att bedriva yrkesmässig trafik</w:t>
      </w:r>
      <w:bookmarkEnd w:id="238"/>
      <w:bookmarkEnd w:id="239"/>
      <w:bookmarkEnd w:id="240"/>
      <w:bookmarkEnd w:id="241"/>
      <w:bookmarkEnd w:id="242"/>
    </w:p>
    <w:p w14:paraId="243987C0"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Transportstyrelsen kommer att få vissa tillkommande kostnader, bl.a. eftersom en trafikansvarig ska anses olämplig att bedriva yrkesmässig trafik tills han eller hon avlagt ett prov i yrkeskunnande, vilket leder till att vissa ändringar behöver göras i vägtrafikregistret.</w:t>
      </w:r>
    </w:p>
    <w:p w14:paraId="4E198D4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Transportstyrelsen kommer att behöva uppdatera bl.a. vägledningar och mallar och se över sin praxis. Myndigheten</w:t>
      </w:r>
      <w:r w:rsidRPr="007A145D" w:rsidDel="00D23259">
        <w:rPr>
          <w:rFonts w:ascii="Times New Roman" w:hAnsi="Times New Roman"/>
          <w:sz w:val="20"/>
        </w:rPr>
        <w:t xml:space="preserve"> </w:t>
      </w:r>
      <w:r w:rsidRPr="007A145D">
        <w:rPr>
          <w:rFonts w:ascii="Times New Roman" w:hAnsi="Times New Roman"/>
          <w:sz w:val="20"/>
        </w:rPr>
        <w:t>kommer också att behöva utbilda medarbetarna om de nya bestämmelserna. Transportstyrelsen kommer även att behöva se över och ändra i föreskrifter på yrkestrafik</w:t>
      </w:r>
      <w:r w:rsidRPr="007A145D">
        <w:rPr>
          <w:rFonts w:ascii="Times New Roman" w:hAnsi="Times New Roman"/>
          <w:sz w:val="20"/>
        </w:rPr>
        <w:softHyphen/>
        <w:t xml:space="preserve">området. </w:t>
      </w:r>
    </w:p>
    <w:p w14:paraId="454E5E1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Riksdagen har beslutat om att anslag 1:12 Transportstyrelsen ska öka med hänvisning till de tillkommande arbetsuppgifterna och system</w:t>
      </w:r>
      <w:r w:rsidRPr="007A145D">
        <w:rPr>
          <w:rFonts w:ascii="Times New Roman" w:hAnsi="Times New Roman"/>
          <w:sz w:val="20"/>
        </w:rPr>
        <w:softHyphen/>
        <w:t>ut</w:t>
      </w:r>
      <w:r w:rsidRPr="007A145D">
        <w:rPr>
          <w:rFonts w:ascii="Times New Roman" w:hAnsi="Times New Roman"/>
          <w:sz w:val="20"/>
        </w:rPr>
        <w:softHyphen/>
        <w:t>veck</w:t>
      </w:r>
      <w:r w:rsidRPr="007A145D">
        <w:rPr>
          <w:rFonts w:ascii="Times New Roman" w:hAnsi="Times New Roman"/>
          <w:sz w:val="20"/>
        </w:rPr>
        <w:softHyphen/>
        <w:t>lingskostnaderna inom yrkestrafikområdet som mobilitetspaketet leder till för Transportstyrelsen</w:t>
      </w:r>
      <w:r w:rsidRPr="007A145D" w:rsidDel="005C0B28">
        <w:rPr>
          <w:rFonts w:ascii="Times New Roman" w:hAnsi="Times New Roman"/>
          <w:sz w:val="20"/>
        </w:rPr>
        <w:t xml:space="preserve"> </w:t>
      </w:r>
      <w:r w:rsidRPr="007A145D">
        <w:rPr>
          <w:rFonts w:ascii="Times New Roman" w:hAnsi="Times New Roman"/>
          <w:sz w:val="20"/>
        </w:rPr>
        <w:t>(prop. 2021/22:1 utg.omr. 22, bet. 2021/22:TU1, rskr. 2021/22:98).</w:t>
      </w:r>
    </w:p>
    <w:p w14:paraId="6A7CB57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Trafikverket kan behöva se över och ändra i sina it-system så att en olämplighetsförklarad trafikansvarig kan boka och avlägga provet i yrkes</w:t>
      </w:r>
      <w:r w:rsidRPr="007A145D">
        <w:rPr>
          <w:rFonts w:ascii="Times New Roman" w:hAnsi="Times New Roman"/>
          <w:sz w:val="20"/>
        </w:rPr>
        <w:softHyphen/>
        <w:t>kunnande. De tillkommande arbetsuppgifterna är inte mer omfattande än att de ryms inom befintliga anslag för myndigheten.</w:t>
      </w:r>
    </w:p>
    <w:p w14:paraId="4D4B05B3" w14:textId="77777777" w:rsidR="007A145D" w:rsidRPr="007A145D" w:rsidDel="00C23894"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 myndigheter som regeringen bestämmer kommer att ges i uppgift att kontrollera och besluta om sanktionsavgifter som berörs av sanktions</w:t>
      </w:r>
      <w:r w:rsidRPr="007A145D">
        <w:rPr>
          <w:rFonts w:ascii="Times New Roman" w:hAnsi="Times New Roman"/>
          <w:sz w:val="20"/>
        </w:rPr>
        <w:softHyphen/>
      </w:r>
      <w:r w:rsidRPr="007A145D">
        <w:rPr>
          <w:rFonts w:ascii="Times New Roman" w:hAnsi="Times New Roman"/>
          <w:sz w:val="20"/>
        </w:rPr>
        <w:lastRenderedPageBreak/>
        <w:t xml:space="preserve">växlingen. Genomförande av sanktionsväxlingarna kan inledningsvis komma att innebära en något ökad resursåtgång i form av exempelvis systemutveckling, utbildningsinsatser samt framtagande av handböcker och vägledningar. </w:t>
      </w:r>
    </w:p>
    <w:p w14:paraId="522691F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Kostnaden för den myndighet som kommer att besluta om sanktions</w:t>
      </w:r>
      <w:r w:rsidRPr="007A145D">
        <w:rPr>
          <w:rFonts w:ascii="Times New Roman" w:hAnsi="Times New Roman"/>
          <w:sz w:val="20"/>
        </w:rPr>
        <w:softHyphen/>
        <w:t xml:space="preserve">avgift bedöms uppgå till två miljoner kronor per år.  </w:t>
      </w:r>
    </w:p>
    <w:p w14:paraId="2CB9DCA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Sammantaget bedöms att de tillkommande uppgifterna som rör beslut om sanktionsavgifter kan hanteras inom de befintliga anslagsramarna för de myndigheter som regeringen bestämmer ska kontrollera och besluta om sanktionsavgifterna. </w:t>
      </w:r>
    </w:p>
    <w:p w14:paraId="715320E0"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bookmarkStart w:id="301" w:name="_Toc58431924"/>
      <w:bookmarkStart w:id="302" w:name="_Toc66306943"/>
      <w:bookmarkStart w:id="303" w:name="_Toc66349748"/>
      <w:bookmarkStart w:id="304" w:name="_Toc76454408"/>
      <w:bookmarkStart w:id="305" w:name="_Toc77503001"/>
      <w:r w:rsidRPr="007A145D">
        <w:rPr>
          <w:rFonts w:ascii="Times New Roman" w:eastAsiaTheme="minorHAnsi" w:hAnsi="Times New Roman" w:cstheme="minorBidi"/>
          <w:i/>
          <w:sz w:val="20"/>
          <w:szCs w:val="22"/>
        </w:rPr>
        <w:t>Utstationering inom vägtransportsektorn</w:t>
      </w:r>
      <w:bookmarkEnd w:id="301"/>
      <w:bookmarkEnd w:id="302"/>
      <w:bookmarkEnd w:id="303"/>
      <w:bookmarkEnd w:id="304"/>
      <w:bookmarkEnd w:id="305"/>
    </w:p>
    <w:p w14:paraId="1D211748"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Förslagen om utstationering innebär inte i sig några större förändringar i fråga om när en förare inom vägtransportsektorn ska anses vara utstationerad och vilka insatser berörda myndigheter behöver utföra. Det förslagen faktiskt innebär är att vissa undantag från utstationering införs och att vissa administrativa lättnader införs för arbetsgivarna. Samtidigt kommer förslagen att innebära att bestämmelserna för utstationering inom vägtransportsektorn tydliggörs på ett sätt som möjliggör och underlättar effektivare kontroller jämfört med vad som gäller i dag.</w:t>
      </w:r>
    </w:p>
    <w:p w14:paraId="1986D9D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I sammanhanget bör det påminnas om att en viktig förändring i de svenska utstationeringsreglerna skedde den 30 juli 2020. Sedan dess måste alla utstationeringar till Sverige anmälas till Arbetsmiljöverket. Tidigare behövde utstationeringar som pågick i högst fem dagar inte anmälas. Eftersom många utländska vägtransportföretag verkar i Sverige under kortare perioder än fem dagar har antalet utstationeringar med anmälnings</w:t>
      </w:r>
      <w:r w:rsidRPr="007A145D">
        <w:rPr>
          <w:rFonts w:ascii="Times New Roman" w:hAnsi="Times New Roman"/>
          <w:sz w:val="20"/>
        </w:rPr>
        <w:softHyphen/>
        <w:t>plikt troligtvis ökat i en betydande utsträckning i och med förändringen. Eftersom samtliga utstationeringar nu ska anmälas har dessutom förut</w:t>
      </w:r>
      <w:r w:rsidRPr="007A145D">
        <w:rPr>
          <w:rFonts w:ascii="Times New Roman" w:hAnsi="Times New Roman"/>
          <w:sz w:val="20"/>
        </w:rPr>
        <w:softHyphen/>
        <w:t>sättningarna för berörda myndigheter att kontrollera att en anmälan om utstationering gjorts underlättats betydligt. Utgångspunkten för bedöm</w:t>
      </w:r>
      <w:r w:rsidRPr="007A145D">
        <w:rPr>
          <w:rFonts w:ascii="Times New Roman" w:hAnsi="Times New Roman"/>
          <w:sz w:val="20"/>
        </w:rPr>
        <w:softHyphen/>
        <w:t xml:space="preserve">ningen av konsekvenser för berörda myndigheter är trots detta att det till stor del handlar om ny verksamhet. </w:t>
      </w:r>
    </w:p>
    <w:p w14:paraId="655F8E7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 myndigheter som regeringen kommer att ge i uppdrag att kontrollera utstationeringsdeklarationer kommer att få ökade arbetsuppgifter. Detta kan medföra ökade kostnader för kontrollverksamheten, inklusive utveck</w:t>
      </w:r>
      <w:r w:rsidRPr="007A145D">
        <w:rPr>
          <w:rFonts w:ascii="Times New Roman" w:hAnsi="Times New Roman"/>
          <w:sz w:val="20"/>
        </w:rPr>
        <w:softHyphen/>
        <w:t>ling av kontrollsystem, och för kompetensutveckling. De uppgifter som påverkar myndigheterna i störst utsträckning anknyter till kravet att berörda arbetsgivare ska lämna in utstationerings</w:t>
      </w:r>
      <w:r w:rsidRPr="007A145D">
        <w:rPr>
          <w:rFonts w:ascii="Times New Roman" w:hAnsi="Times New Roman"/>
          <w:sz w:val="20"/>
        </w:rPr>
        <w:softHyphen/>
        <w:t>deklarationer. En utgångspunkt för bedömningarna nedan är att de nya bestämmelserna om skyldighet att lämna in en utstationerings</w:t>
      </w:r>
      <w:r w:rsidRPr="007A145D">
        <w:rPr>
          <w:rFonts w:ascii="Times New Roman" w:hAnsi="Times New Roman"/>
          <w:sz w:val="20"/>
        </w:rPr>
        <w:softHyphen/>
        <w:t>deklaration kontrolleras och utreds vid och efter alla vägkontroller av transporter där utstationering enligt förslaget om en särskild bestämmelse om utstationering vid inrikes</w:t>
      </w:r>
      <w:r w:rsidRPr="007A145D">
        <w:rPr>
          <w:rFonts w:ascii="Times New Roman" w:hAnsi="Times New Roman"/>
          <w:sz w:val="20"/>
        </w:rPr>
        <w:softHyphen/>
        <w:t>transporter ska anses föreligga.</w:t>
      </w:r>
    </w:p>
    <w:p w14:paraId="1DE8DC5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Promemorians bedömningar utgår ifrån att omkring 900 av de trans</w:t>
      </w:r>
      <w:r w:rsidRPr="007A145D">
        <w:rPr>
          <w:rFonts w:ascii="Times New Roman" w:hAnsi="Times New Roman"/>
          <w:sz w:val="20"/>
        </w:rPr>
        <w:softHyphen/>
        <w:t xml:space="preserve">porter som Polismyndigheten kontrollerar varje år kommer att vara transporter där utstationering enligt den särskilda bestämmelsen om inrikestransporter ska anses föreligga och att cirka 300 överträdelser kommer att upptäckas bland dessa transporter. Regeringen delar </w:t>
      </w:r>
      <w:r w:rsidRPr="007A145D">
        <w:rPr>
          <w:rFonts w:ascii="Times New Roman" w:hAnsi="Times New Roman"/>
          <w:i/>
          <w:sz w:val="20"/>
        </w:rPr>
        <w:t>Polis</w:t>
      </w:r>
      <w:r w:rsidRPr="007A145D">
        <w:rPr>
          <w:rFonts w:ascii="Times New Roman" w:hAnsi="Times New Roman"/>
          <w:i/>
          <w:sz w:val="20"/>
        </w:rPr>
        <w:softHyphen/>
        <w:t>myndighetens</w:t>
      </w:r>
      <w:r w:rsidRPr="007A145D">
        <w:rPr>
          <w:rFonts w:ascii="Times New Roman" w:hAnsi="Times New Roman"/>
          <w:sz w:val="20"/>
        </w:rPr>
        <w:t xml:space="preserve"> uppfattning att andelen upptäckta överträdelser kommer att ha stor påverkan på resursåtgången vid enskilda kontroller och antalet </w:t>
      </w:r>
      <w:r w:rsidRPr="007A145D">
        <w:rPr>
          <w:rFonts w:ascii="Times New Roman" w:hAnsi="Times New Roman"/>
          <w:sz w:val="20"/>
        </w:rPr>
        <w:lastRenderedPageBreak/>
        <w:t>kontroller som kan genomföras under ett arbetspass. En stor andel överträdelser kommer att kräva större resurser. Även promemorian är tydlig med att dess bedömningar bygger på en serie antaganden om t.ex. sammanlagda kontrollvolymer, andel inrikes</w:t>
      </w:r>
      <w:r w:rsidRPr="007A145D">
        <w:rPr>
          <w:rFonts w:ascii="Times New Roman" w:hAnsi="Times New Roman"/>
          <w:sz w:val="20"/>
        </w:rPr>
        <w:softHyphen/>
        <w:t>transporter och andel över</w:t>
      </w:r>
      <w:r w:rsidRPr="007A145D">
        <w:rPr>
          <w:rFonts w:ascii="Times New Roman" w:hAnsi="Times New Roman"/>
          <w:sz w:val="20"/>
        </w:rPr>
        <w:softHyphen/>
        <w:t>trädelser samt att antagandena är förknippade med osäkerheter. Det är även viktigt att de ytterligare bestämmelser som tas fram i form av föreskrifter när det gäller uppvisande av en kopia av utstationerings</w:t>
      </w:r>
      <w:r w:rsidRPr="007A145D">
        <w:rPr>
          <w:rFonts w:ascii="Times New Roman" w:hAnsi="Times New Roman"/>
          <w:sz w:val="20"/>
        </w:rPr>
        <w:softHyphen/>
        <w:t>deklarationen vid en väg</w:t>
      </w:r>
      <w:r w:rsidRPr="007A145D">
        <w:rPr>
          <w:rFonts w:ascii="Times New Roman" w:hAnsi="Times New Roman"/>
          <w:sz w:val="20"/>
        </w:rPr>
        <w:softHyphen/>
        <w:t xml:space="preserve">kontroll blir ändamålsenliga för att effektivisera resursåtgången hos kontrollerande myndigheter vid en vägkontroll och att dessa tas fram i samverkan med kontrollerande myndigheter. </w:t>
      </w:r>
    </w:p>
    <w:p w14:paraId="09590A0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Mot den bakgrunden redogör promemorian även med exempel för hur alternativa antaganden skulle kunna påverka resurs</w:t>
      </w:r>
      <w:r w:rsidRPr="007A145D">
        <w:rPr>
          <w:rFonts w:ascii="Times New Roman" w:hAnsi="Times New Roman"/>
          <w:sz w:val="20"/>
        </w:rPr>
        <w:softHyphen/>
        <w:t>åtgången. Regeringens sammantagna bedömning är i linje både med vad promemorian och Transportstyrelsen m.fl. anför. En utökad resursåtgång kommer att krävas men</w:t>
      </w:r>
      <w:r w:rsidRPr="007A145D" w:rsidDel="001A1054">
        <w:rPr>
          <w:rFonts w:ascii="Times New Roman" w:hAnsi="Times New Roman"/>
          <w:sz w:val="20"/>
        </w:rPr>
        <w:t xml:space="preserve"> </w:t>
      </w:r>
      <w:r w:rsidRPr="007A145D">
        <w:rPr>
          <w:rFonts w:ascii="Times New Roman" w:hAnsi="Times New Roman"/>
          <w:sz w:val="20"/>
        </w:rPr>
        <w:t>det kommer troligen inte att handla om mer än ett litet antal nya årsarbetskrafter. De myndigheter regeringen bestämmer kommer att ges i uppgift att kontrollera utstationeringsdeklarationer i samband med vägkontroller och besluta om sanktionsavgift. Den utökade resursåtgången kommer kunna hanteras inom befintliga anslagsramar.</w:t>
      </w:r>
    </w:p>
    <w:p w14:paraId="37E1CED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Arbetsmiljöverket kommer att få ett antal mindre nya arbetsuppgifter utpekade i utstationeringslagen. Men det kan också förutses att förslagen kommer att leda till att myndigheten behöver lägga ökade resurser på uppgifter som myndigheten redan har. Ett exempel på det senare är att Arbetsmiljöverket liksom tidigare ska vara förbindelsekontor och tillhandahålla information om de arbets- och anställningsvillkor som kan bli tillämpliga vid en utstationering i Sverige. Dessutom ska Arbetsmiljö</w:t>
      </w:r>
      <w:r w:rsidRPr="007A145D">
        <w:rPr>
          <w:rFonts w:ascii="Times New Roman" w:hAnsi="Times New Roman"/>
          <w:sz w:val="20"/>
        </w:rPr>
        <w:softHyphen/>
        <w:t>verket samarbeta med motsvarande förbindelse</w:t>
      </w:r>
      <w:r w:rsidRPr="007A145D">
        <w:rPr>
          <w:rFonts w:ascii="Times New Roman" w:hAnsi="Times New Roman"/>
          <w:sz w:val="20"/>
        </w:rPr>
        <w:softHyphen/>
        <w:t xml:space="preserve">kontor i andra länder inom EES och i Schweiz. Åtminstone i ett inledande skede förutses införandet av särskilda regler för vissa vägtransporter innebära ett visst merarbete för Arbetsmiljöverket. </w:t>
      </w:r>
    </w:p>
    <w:p w14:paraId="6CC9A97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Arbetsmiljöverket får en ny uppgift i att stå som mottagare för utstationeringsdeklarationer. Samtidigt kommer den nuvarande skyldig</w:t>
      </w:r>
      <w:r w:rsidRPr="007A145D">
        <w:rPr>
          <w:rFonts w:ascii="Times New Roman" w:hAnsi="Times New Roman"/>
          <w:sz w:val="20"/>
        </w:rPr>
        <w:softHyphen/>
        <w:t>heten att göra en</w:t>
      </w:r>
      <w:r w:rsidRPr="007A145D" w:rsidDel="00FE7273">
        <w:rPr>
          <w:rFonts w:ascii="Times New Roman" w:hAnsi="Times New Roman"/>
          <w:sz w:val="20"/>
        </w:rPr>
        <w:t xml:space="preserve"> </w:t>
      </w:r>
      <w:r w:rsidRPr="007A145D">
        <w:rPr>
          <w:rFonts w:ascii="Times New Roman" w:hAnsi="Times New Roman"/>
          <w:sz w:val="20"/>
        </w:rPr>
        <w:t>anmälan om utstationering för berörda arbetsgivare att upphöra. Rimligen kan den manuella hanteringen i fråga om den nya uppgiften hållas på en begränsad nivå eftersom deklarationerna får lämnas i ett elektroniskt och standardiserat format. Dock kan viss system</w:t>
      </w:r>
      <w:r w:rsidRPr="007A145D">
        <w:rPr>
          <w:rFonts w:ascii="Times New Roman" w:hAnsi="Times New Roman"/>
          <w:sz w:val="20"/>
        </w:rPr>
        <w:softHyphen/>
        <w:t>anpassning krävas. Efter en avslutad utstationeringsperiod ska Arbets</w:t>
      </w:r>
      <w:r w:rsidRPr="007A145D">
        <w:rPr>
          <w:rFonts w:ascii="Times New Roman" w:hAnsi="Times New Roman"/>
          <w:sz w:val="20"/>
        </w:rPr>
        <w:softHyphen/>
        <w:t>miljöverket ombesörja att en svensk arbetstagarorganisation eller berörd myndighet på begäran ska få ta del av dokumentation som arbetsgivaren har lämnat in till Arbetsmiljö</w:t>
      </w:r>
      <w:r w:rsidRPr="007A145D">
        <w:rPr>
          <w:rFonts w:ascii="Times New Roman" w:hAnsi="Times New Roman"/>
          <w:sz w:val="20"/>
        </w:rPr>
        <w:softHyphen/>
        <w:t xml:space="preserve">verket. </w:t>
      </w:r>
    </w:p>
    <w:p w14:paraId="0F77D28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Sammantaget kommer de nya uppgifterna i Arbetsmiljöverket att ta en eller två årsarbetskrafter i anspråk och kräva viss systemanpassning. De nya uppgifterna bedöms sammantaget kunna hanteras inom befintliga anslagsramar.</w:t>
      </w:r>
    </w:p>
    <w:p w14:paraId="02D4BF8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 allmänna förvaltningsdomstolarna kommer att få hantera något fler mål med anledning av den nya sanktionsavgiften. Att de allmänna förvalt</w:t>
      </w:r>
      <w:r w:rsidRPr="007A145D">
        <w:rPr>
          <w:rFonts w:ascii="Times New Roman" w:hAnsi="Times New Roman"/>
          <w:sz w:val="20"/>
        </w:rPr>
        <w:softHyphen/>
        <w:t xml:space="preserve">ningsdomstolarna kan få fler mål att handlägga är avhängigt att fler kontroller görs längs vägarna. I sammanhanget och mot bakgrund av påpekandet från </w:t>
      </w:r>
      <w:r w:rsidRPr="007A145D">
        <w:rPr>
          <w:rFonts w:ascii="Times New Roman" w:hAnsi="Times New Roman"/>
          <w:i/>
          <w:sz w:val="20"/>
        </w:rPr>
        <w:t>Kammarrätten i Sundsvall</w:t>
      </w:r>
      <w:r w:rsidRPr="007A145D">
        <w:rPr>
          <w:rFonts w:ascii="Times New Roman" w:hAnsi="Times New Roman"/>
          <w:sz w:val="20"/>
        </w:rPr>
        <w:t xml:space="preserve"> kan det noteras att andelen utlandsetablerade transportföretag som överklagar andra sanktionsbeslut på yrkestrafikområdet är någon procent. Samtidigt</w:t>
      </w:r>
      <w:r w:rsidRPr="007A145D" w:rsidDel="005255B1">
        <w:rPr>
          <w:rFonts w:ascii="Times New Roman" w:hAnsi="Times New Roman"/>
          <w:sz w:val="20"/>
        </w:rPr>
        <w:t xml:space="preserve"> </w:t>
      </w:r>
      <w:r w:rsidRPr="007A145D">
        <w:rPr>
          <w:rFonts w:ascii="Times New Roman" w:hAnsi="Times New Roman"/>
          <w:sz w:val="20"/>
        </w:rPr>
        <w:t xml:space="preserve">kommer de allmänna </w:t>
      </w:r>
      <w:r w:rsidRPr="007A145D">
        <w:rPr>
          <w:rFonts w:ascii="Times New Roman" w:hAnsi="Times New Roman"/>
          <w:sz w:val="20"/>
        </w:rPr>
        <w:lastRenderedPageBreak/>
        <w:t xml:space="preserve">förvaltningsdomstolarna inte längre att handlägga mål om utstationering där Arbetsmiljöverket begär att en sanktionsavgift ska få tas ut av ett utlandsetablerat transportföretag i de fall transportföretaget inte godkänt ett avgiftsföreläggande. </w:t>
      </w:r>
    </w:p>
    <w:p w14:paraId="36C4EEF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De allmänna domstolarna kan få marginellt fler mål genom att ett straffansvar införs för beställaren. De tillkommande kostnaderna bedöms bli begränsade och förutses hanteras inom givna anslagsramar. </w:t>
      </w:r>
    </w:p>
    <w:p w14:paraId="3C0F7D47"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Registrering av vägarbetstid</w:t>
      </w:r>
    </w:p>
    <w:p w14:paraId="3945E29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Regeringen eller den myndighet som regeringen bestämmer kommer att kunna besluta om föreskrifter om hur en arbetsgivare och egenföretagare ska föra ett register över arbetstiden. Det innebär en tillkommande arbetsuppgift för den myndighet som regeringen bestämmer ska besluta om föreskrifter. Den nya uppgiften bedöms sammantaget kunna hanteras inom befintliga anslagsramar.</w:t>
      </w:r>
    </w:p>
    <w:p w14:paraId="49126D82" w14:textId="77777777" w:rsidR="007A145D" w:rsidRPr="007A145D" w:rsidRDefault="00AB59E6" w:rsidP="00A459F2">
      <w:pPr>
        <w:pStyle w:val="Rubrik2"/>
      </w:pPr>
      <w:bookmarkStart w:id="306" w:name="_Toc58431925"/>
      <w:bookmarkStart w:id="307" w:name="_Toc66306944"/>
      <w:bookmarkStart w:id="308" w:name="_Toc66349749"/>
      <w:bookmarkStart w:id="309" w:name="_Toc76454409"/>
      <w:bookmarkStart w:id="310" w:name="_Toc77503002"/>
      <w:bookmarkStart w:id="311" w:name="_Toc95126279"/>
      <w:bookmarkStart w:id="312" w:name="_Toc98160741"/>
      <w:r w:rsidRPr="007A145D">
        <w:t>Övrigt</w:t>
      </w:r>
      <w:bookmarkEnd w:id="306"/>
      <w:bookmarkEnd w:id="307"/>
      <w:bookmarkEnd w:id="308"/>
      <w:bookmarkEnd w:id="309"/>
      <w:bookmarkEnd w:id="310"/>
      <w:bookmarkEnd w:id="311"/>
      <w:bookmarkEnd w:id="312"/>
    </w:p>
    <w:p w14:paraId="62FFE5F9" w14:textId="77777777" w:rsidR="007A145D" w:rsidRPr="007A145D" w:rsidRDefault="00AB59E6" w:rsidP="007A145D">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7A145D">
        <w:rPr>
          <w:rFonts w:ascii="Times New Roman" w:hAnsi="Times New Roman"/>
          <w:b/>
          <w:sz w:val="20"/>
        </w:rPr>
        <w:t>Regeringens bedömning:</w:t>
      </w:r>
      <w:r w:rsidRPr="007A145D">
        <w:rPr>
          <w:rFonts w:ascii="Times New Roman" w:hAnsi="Times New Roman"/>
          <w:sz w:val="20"/>
        </w:rPr>
        <w:t xml:space="preserve"> I någon mån kan förslagen leda till ökade skatteintäkter och intäkter i form av sanktionsavgifter till staten. Järnvägstransporternas konkurrenskraft ökar i relation till transporter av utlandsetablerade transportföretag, vilket kan leda till en viss överflyttning från vägtransporter till järnvägstransporter.</w:t>
      </w:r>
    </w:p>
    <w:p w14:paraId="0E2661D1"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183590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sz w:val="20"/>
        </w:rPr>
        <w:t xml:space="preserve">Promemorians bedömning </w:t>
      </w:r>
      <w:r w:rsidRPr="007A145D">
        <w:rPr>
          <w:rFonts w:ascii="Times New Roman" w:hAnsi="Times New Roman"/>
          <w:bCs/>
          <w:sz w:val="20"/>
        </w:rPr>
        <w:t>överensstämmer med regeringens.</w:t>
      </w:r>
    </w:p>
    <w:p w14:paraId="56FB540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 xml:space="preserve">Remissinstanserna: </w:t>
      </w:r>
      <w:r w:rsidRPr="007A145D">
        <w:rPr>
          <w:rFonts w:ascii="Times New Roman" w:hAnsi="Times New Roman"/>
          <w:sz w:val="20"/>
        </w:rPr>
        <w:t>Ingen remissinstans yttrar sig särskilt i frågan.</w:t>
      </w:r>
    </w:p>
    <w:p w14:paraId="02D3A5B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b/>
          <w:bCs/>
          <w:sz w:val="20"/>
        </w:rPr>
        <w:t>Utredningens bedömning</w:t>
      </w:r>
      <w:r w:rsidRPr="007A145D">
        <w:rPr>
          <w:rFonts w:ascii="Times New Roman" w:hAnsi="Times New Roman"/>
          <w:sz w:val="20"/>
        </w:rPr>
        <w:t xml:space="preserve"> överensstämmer med regeringens.</w:t>
      </w:r>
    </w:p>
    <w:p w14:paraId="0C899CD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
          <w:bCs/>
          <w:sz w:val="20"/>
        </w:rPr>
      </w:pPr>
      <w:r w:rsidRPr="007A145D">
        <w:rPr>
          <w:rFonts w:ascii="Times New Roman" w:hAnsi="Times New Roman"/>
          <w:b/>
          <w:bCs/>
          <w:sz w:val="20"/>
        </w:rPr>
        <w:t>Remissinstanserna:</w:t>
      </w:r>
      <w:r w:rsidRPr="007A145D">
        <w:rPr>
          <w:rFonts w:ascii="Times New Roman" w:hAnsi="Times New Roman"/>
          <w:sz w:val="20"/>
        </w:rPr>
        <w:t xml:space="preserve"> Ingen remissinstans yttrar sig särskilt i frågan.</w:t>
      </w:r>
    </w:p>
    <w:p w14:paraId="1653073B" w14:textId="77777777" w:rsidR="007A145D" w:rsidRPr="007A145D" w:rsidRDefault="00AB59E6" w:rsidP="007A145D">
      <w:pPr>
        <w:keepNext/>
        <w:tabs>
          <w:tab w:val="left" w:pos="907"/>
        </w:tabs>
        <w:spacing w:before="320" w:after="80" w:line="210" w:lineRule="exact"/>
        <w:outlineLvl w:val="3"/>
        <w:rPr>
          <w:rFonts w:ascii="Times New Roman" w:eastAsiaTheme="minorHAnsi" w:hAnsi="Times New Roman" w:cstheme="minorBidi"/>
          <w:b/>
          <w:sz w:val="20"/>
          <w:szCs w:val="22"/>
        </w:rPr>
      </w:pPr>
      <w:r w:rsidRPr="007A145D">
        <w:rPr>
          <w:rFonts w:ascii="Times New Roman" w:eastAsiaTheme="minorHAnsi" w:hAnsi="Times New Roman" w:cstheme="minorBidi"/>
          <w:b/>
          <w:sz w:val="20"/>
          <w:szCs w:val="22"/>
        </w:rPr>
        <w:t>Skälen för regeringens bedömning</w:t>
      </w:r>
    </w:p>
    <w:p w14:paraId="0A49171A" w14:textId="77777777" w:rsidR="007A145D" w:rsidRPr="007A145D" w:rsidRDefault="00AB59E6" w:rsidP="007A145D">
      <w:pPr>
        <w:keepNext/>
        <w:tabs>
          <w:tab w:val="left" w:pos="907"/>
        </w:tabs>
        <w:spacing w:after="80" w:line="210" w:lineRule="exact"/>
        <w:outlineLvl w:val="4"/>
        <w:rPr>
          <w:rFonts w:ascii="Times New Roman" w:eastAsiaTheme="minorHAnsi" w:hAnsi="Times New Roman" w:cstheme="minorBidi"/>
          <w:i/>
          <w:sz w:val="20"/>
          <w:szCs w:val="22"/>
        </w:rPr>
      </w:pPr>
      <w:r w:rsidRPr="007A145D">
        <w:rPr>
          <w:rFonts w:ascii="Times New Roman" w:eastAsiaTheme="minorHAnsi" w:hAnsi="Times New Roman" w:cstheme="minorBidi"/>
          <w:i/>
          <w:sz w:val="20"/>
          <w:szCs w:val="22"/>
        </w:rPr>
        <w:t>Övriga konsekvenser för staten</w:t>
      </w:r>
    </w:p>
    <w:p w14:paraId="3107FF4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Förslagen bedöms i viss mån leda till ökade skatteintäkter, främst som en följd av </w:t>
      </w:r>
      <w:r w:rsidRPr="007A145D" w:rsidDel="008210B7">
        <w:rPr>
          <w:rFonts w:ascii="Times New Roman" w:hAnsi="Times New Roman"/>
          <w:sz w:val="20"/>
        </w:rPr>
        <w:t xml:space="preserve">att </w:t>
      </w:r>
      <w:r w:rsidRPr="007A145D">
        <w:rPr>
          <w:rFonts w:ascii="Times New Roman" w:hAnsi="Times New Roman"/>
          <w:sz w:val="20"/>
        </w:rPr>
        <w:t>nya utstationerings</w:t>
      </w:r>
      <w:r w:rsidRPr="007A145D">
        <w:rPr>
          <w:rFonts w:ascii="Times New Roman" w:hAnsi="Times New Roman"/>
          <w:sz w:val="20"/>
        </w:rPr>
        <w:softHyphen/>
        <w:t xml:space="preserve">bestämmelser införs. </w:t>
      </w:r>
      <w:bookmarkStart w:id="313" w:name="_Hlk66369568"/>
      <w:r w:rsidRPr="007A145D">
        <w:rPr>
          <w:rFonts w:ascii="Times New Roman" w:hAnsi="Times New Roman"/>
          <w:sz w:val="20"/>
        </w:rPr>
        <w:t>Det är sannolikt att fler svenska transport</w:t>
      </w:r>
      <w:r w:rsidRPr="007A145D">
        <w:rPr>
          <w:rFonts w:ascii="Times New Roman" w:hAnsi="Times New Roman"/>
          <w:sz w:val="20"/>
        </w:rPr>
        <w:softHyphen/>
        <w:t>företag i högre grad kommer att kunna konkurrera med de utlands</w:t>
      </w:r>
      <w:r w:rsidRPr="007A145D">
        <w:rPr>
          <w:rFonts w:ascii="Times New Roman" w:hAnsi="Times New Roman"/>
          <w:sz w:val="20"/>
        </w:rPr>
        <w:softHyphen/>
        <w:t>etablerade transportföretagen, i fråga om både transporter som utförs till och från Sverige och om inrikestransporter. Vidare kommer staten att få ökade intäkter vid genomförande av sanktionsväxlingarna.</w:t>
      </w:r>
    </w:p>
    <w:p w14:paraId="1AD8F2D1"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bookmarkStart w:id="314" w:name="_Toc58431926"/>
      <w:bookmarkStart w:id="315" w:name="_Toc66306945"/>
      <w:bookmarkStart w:id="316" w:name="_Toc66349750"/>
      <w:bookmarkStart w:id="317" w:name="_Toc76454410"/>
      <w:bookmarkStart w:id="318" w:name="_Toc77503003"/>
      <w:bookmarkEnd w:id="313"/>
      <w:r w:rsidRPr="007A145D">
        <w:rPr>
          <w:rFonts w:ascii="Times New Roman" w:eastAsiaTheme="minorHAnsi" w:hAnsi="Times New Roman" w:cstheme="minorBidi"/>
          <w:i/>
          <w:sz w:val="20"/>
          <w:szCs w:val="22"/>
        </w:rPr>
        <w:t>Konsekvenser för jämställdheten mellan kvinnor och män</w:t>
      </w:r>
      <w:bookmarkEnd w:id="314"/>
      <w:bookmarkEnd w:id="315"/>
      <w:bookmarkEnd w:id="316"/>
      <w:bookmarkEnd w:id="317"/>
      <w:bookmarkEnd w:id="318"/>
    </w:p>
    <w:p w14:paraId="0FE7F79C"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De föreslagna ändringarna ska tillämpas på samma sätt på män och kvinnor. Eftersom vägtransportbranschen såväl vad gäller förare som andra funktioner i Sverige i högre utsträckning domineras av män än kvinnor, kommer reglerna sannolikt i praktiken att påverka fler män än kvinnor.</w:t>
      </w:r>
    </w:p>
    <w:p w14:paraId="5112D5EE"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bookmarkStart w:id="319" w:name="_Toc58431927"/>
      <w:bookmarkStart w:id="320" w:name="_Toc66306946"/>
      <w:bookmarkStart w:id="321" w:name="_Toc66349751"/>
      <w:bookmarkStart w:id="322" w:name="_Toc76454411"/>
      <w:bookmarkStart w:id="323" w:name="_Toc77503004"/>
      <w:r w:rsidRPr="007A145D">
        <w:rPr>
          <w:rFonts w:ascii="Times New Roman" w:eastAsiaTheme="minorHAnsi" w:hAnsi="Times New Roman" w:cstheme="minorBidi"/>
          <w:i/>
          <w:sz w:val="20"/>
          <w:szCs w:val="22"/>
        </w:rPr>
        <w:t>Konsekvenser i övrigt</w:t>
      </w:r>
      <w:bookmarkEnd w:id="319"/>
      <w:bookmarkEnd w:id="320"/>
      <w:bookmarkEnd w:id="321"/>
      <w:bookmarkEnd w:id="322"/>
      <w:bookmarkEnd w:id="323"/>
    </w:p>
    <w:p w14:paraId="5AA5DAC5" w14:textId="27C073DB"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Med de ändringar och förtydliganden som görs gällande utstationerings</w:t>
      </w:r>
      <w:r w:rsidRPr="007A145D">
        <w:rPr>
          <w:rFonts w:ascii="Times New Roman" w:hAnsi="Times New Roman"/>
          <w:sz w:val="20"/>
        </w:rPr>
        <w:softHyphen/>
        <w:t>bestämmelserna bl.a. gällande cabotagetransporter får det antas att trans</w:t>
      </w:r>
      <w:r w:rsidR="002A7015">
        <w:rPr>
          <w:rFonts w:ascii="Times New Roman" w:hAnsi="Times New Roman"/>
          <w:sz w:val="20"/>
        </w:rPr>
        <w:softHyphen/>
      </w:r>
      <w:r w:rsidRPr="007A145D">
        <w:rPr>
          <w:rFonts w:ascii="Times New Roman" w:hAnsi="Times New Roman"/>
          <w:sz w:val="20"/>
        </w:rPr>
        <w:lastRenderedPageBreak/>
        <w:t xml:space="preserve">porterna på järnväg i Sverige kommer att bli konkurrenskraftigare på kortare sträckor än 600 kilometer. Det kan i så fall leda till en överflyttning av transporter från väg till järnväg. Det är vid avstånd på 400 kilometer som järnvägen blir gynnsammare än vägen, förutsatt att föraren arbetar under svenska villkor, och först vid 600 kilometer om föraren arbetar med utländska villkor enligt Trafikverkets rapport Hinder för ökad omlastning till intermodala järnvägstransporter från 2019. </w:t>
      </w:r>
    </w:p>
    <w:p w14:paraId="27C6AEDB" w14:textId="77777777" w:rsidR="007A145D" w:rsidRPr="007A145D" w:rsidRDefault="00AB59E6" w:rsidP="007A145D">
      <w:pPr>
        <w:keepNext/>
        <w:tabs>
          <w:tab w:val="left" w:pos="907"/>
        </w:tabs>
        <w:spacing w:before="240" w:after="80" w:line="210" w:lineRule="exact"/>
        <w:outlineLvl w:val="4"/>
        <w:rPr>
          <w:rFonts w:ascii="Times New Roman" w:eastAsiaTheme="minorHAnsi" w:hAnsi="Times New Roman" w:cstheme="minorBidi"/>
          <w:i/>
          <w:sz w:val="20"/>
          <w:szCs w:val="22"/>
        </w:rPr>
      </w:pPr>
      <w:bookmarkStart w:id="324" w:name="_Toc58431928"/>
      <w:bookmarkStart w:id="325" w:name="_Toc66306947"/>
      <w:bookmarkStart w:id="326" w:name="_Toc66349752"/>
      <w:bookmarkStart w:id="327" w:name="_Toc76454412"/>
      <w:bookmarkStart w:id="328" w:name="_Toc77503005"/>
      <w:r w:rsidRPr="007A145D">
        <w:rPr>
          <w:rFonts w:ascii="Times New Roman" w:eastAsiaTheme="minorHAnsi" w:hAnsi="Times New Roman" w:cstheme="minorBidi"/>
          <w:i/>
          <w:sz w:val="20"/>
          <w:szCs w:val="22"/>
        </w:rPr>
        <w:t>Förslagens förenlighet med EU-rätten och internationella åtaganden</w:t>
      </w:r>
      <w:bookmarkEnd w:id="324"/>
      <w:bookmarkEnd w:id="325"/>
      <w:bookmarkEnd w:id="326"/>
      <w:bookmarkEnd w:id="327"/>
      <w:bookmarkEnd w:id="328"/>
    </w:p>
    <w:p w14:paraId="0C2EC1A2"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Förslagen säkerställer att svenska regler överensstämmer med rättsakterna i mobilitetspaketet. Även i övrigt bedöms förslagen vara förenliga med EU-rätten.</w:t>
      </w:r>
    </w:p>
    <w:p w14:paraId="78C70E8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Förslagen bedöms inte påverka Sveriges internationella åtaganden i övrigt.</w:t>
      </w:r>
    </w:p>
    <w:p w14:paraId="07867253" w14:textId="77777777" w:rsidR="007A145D" w:rsidRPr="007A145D" w:rsidRDefault="00AB59E6" w:rsidP="00A459F2">
      <w:pPr>
        <w:pStyle w:val="Rubrik1"/>
      </w:pPr>
      <w:bookmarkStart w:id="329" w:name="_Toc95126280"/>
      <w:bookmarkStart w:id="330" w:name="_Toc98160742"/>
      <w:r w:rsidRPr="007A145D">
        <w:t>Författningskommentar</w:t>
      </w:r>
      <w:bookmarkEnd w:id="329"/>
      <w:bookmarkEnd w:id="330"/>
    </w:p>
    <w:p w14:paraId="4BDC7CB2" w14:textId="77777777" w:rsidR="007A145D" w:rsidRPr="007A145D" w:rsidRDefault="00AB59E6" w:rsidP="00A459F2">
      <w:pPr>
        <w:pStyle w:val="Rubrik2"/>
        <w:spacing w:before="0"/>
      </w:pPr>
      <w:bookmarkStart w:id="331" w:name="_Toc58431930"/>
      <w:bookmarkStart w:id="332" w:name="_Toc66306949"/>
      <w:bookmarkStart w:id="333" w:name="_Toc66349754"/>
      <w:bookmarkStart w:id="334" w:name="_Toc76454414"/>
      <w:bookmarkStart w:id="335" w:name="_Toc77503007"/>
      <w:bookmarkStart w:id="336" w:name="_Toc95126281"/>
      <w:bookmarkStart w:id="337" w:name="_Toc98160743"/>
      <w:r w:rsidRPr="007A145D">
        <w:t>Förslaget till lag om ändring i lagen (1999:678) om utstationering av arbetstagare</w:t>
      </w:r>
      <w:bookmarkEnd w:id="331"/>
      <w:bookmarkEnd w:id="332"/>
      <w:bookmarkEnd w:id="333"/>
      <w:bookmarkEnd w:id="334"/>
      <w:bookmarkEnd w:id="335"/>
      <w:bookmarkEnd w:id="336"/>
      <w:bookmarkEnd w:id="337"/>
    </w:p>
    <w:p w14:paraId="64A88863"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7A145D">
        <w:rPr>
          <w:rFonts w:ascii="Times New Roman" w:hAnsi="Times New Roman"/>
          <w:b/>
          <w:bCs/>
          <w:sz w:val="20"/>
        </w:rPr>
        <w:t>Tillämpningsområde</w:t>
      </w:r>
    </w:p>
    <w:p w14:paraId="308521FF"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E75F9E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bCs/>
          <w:sz w:val="18"/>
          <w:szCs w:val="18"/>
        </w:rPr>
        <w:t>1 §</w:t>
      </w:r>
      <w:r w:rsidRPr="007A145D">
        <w:rPr>
          <w:rFonts w:ascii="Times New Roman" w:hAnsi="Times New Roman"/>
          <w:sz w:val="18"/>
          <w:szCs w:val="18"/>
        </w:rPr>
        <w:t>   Denna lag gäller när en arbetsgivare som är etablerad i ett annat land än Sverige utstationerar arbetstagare här i landet i samband med att arbetsgivaren tillhandahåller tjänster över gränserna. Vid bedömningen av om en arbetsgivare är etablerad i ett annat land än Sverige ska de omständigheter som rör arbetsgivarens verksamhet i det andra landet och, vid behov, arbetsgivarens verksamhet i Sverige beaktas.</w:t>
      </w:r>
    </w:p>
    <w:p w14:paraId="0F0194C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Dessutom finns i 23 § bestämmelser om arbetsgivare som har sin hemvist eller sitt säte i Sverige och utstationerar arbetstagare till ett annat medlemsland inom Europeiska ekonomiska samarbetsområdet (EES) eller Schweiz.</w:t>
      </w:r>
    </w:p>
    <w:p w14:paraId="4AB43E4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 xml:space="preserve">Lagen gäller även när en arbetsgivare enligt 4 § tredje stycket eller 23 § andra stycket hyr ut eller ställer en arbetstagare till förfogande till ett användarföretag som i sin tur sänder arbetstagaren till ett annat land än det där användarföretaget är etablerat. </w:t>
      </w:r>
    </w:p>
    <w:p w14:paraId="7FC5E9EE" w14:textId="77777777" w:rsidR="007A145D" w:rsidRPr="007A145D" w:rsidRDefault="00AB59E6" w:rsidP="007A145D">
      <w:pPr>
        <w:tabs>
          <w:tab w:val="left" w:pos="2268"/>
        </w:tabs>
        <w:overflowPunct w:val="0"/>
        <w:autoSpaceDE w:val="0"/>
        <w:autoSpaceDN w:val="0"/>
        <w:adjustRightInd w:val="0"/>
        <w:spacing w:after="0" w:line="240" w:lineRule="auto"/>
        <w:ind w:firstLine="142"/>
        <w:jc w:val="both"/>
        <w:textAlignment w:val="baseline"/>
        <w:rPr>
          <w:rFonts w:ascii="Times New Roman" w:hAnsi="Times New Roman"/>
          <w:i/>
          <w:iCs/>
          <w:sz w:val="18"/>
          <w:szCs w:val="18"/>
        </w:rPr>
      </w:pPr>
      <w:r w:rsidRPr="007A145D">
        <w:rPr>
          <w:rFonts w:ascii="Times New Roman" w:hAnsi="Times New Roman"/>
          <w:i/>
          <w:iCs/>
          <w:sz w:val="18"/>
          <w:szCs w:val="18"/>
        </w:rPr>
        <w:t>Lagen innehåller även särskilda bestämmelser som ska tillämpas vid utstatio</w:t>
      </w:r>
      <w:r w:rsidRPr="007A145D">
        <w:rPr>
          <w:rFonts w:ascii="Times New Roman" w:hAnsi="Times New Roman"/>
          <w:i/>
          <w:iCs/>
          <w:sz w:val="18"/>
          <w:szCs w:val="18"/>
        </w:rPr>
        <w:softHyphen/>
        <w:t xml:space="preserve">nering av förare på vägtransportområdet i vissa fall. </w:t>
      </w:r>
    </w:p>
    <w:p w14:paraId="66AC3BE1"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p>
    <w:p w14:paraId="788220A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anger, tillsammans med 2 och 3 §§, lagens tillämpnings</w:t>
      </w:r>
      <w:r w:rsidRPr="007A145D">
        <w:rPr>
          <w:rFonts w:ascii="Times New Roman" w:hAnsi="Times New Roman"/>
          <w:sz w:val="20"/>
        </w:rPr>
        <w:softHyphen/>
        <w:t>område. Övervägandena finns i avsnitt 6.4.</w:t>
      </w:r>
    </w:p>
    <w:p w14:paraId="332B4816" w14:textId="5D1905E5"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Ett nytt </w:t>
      </w:r>
      <w:r w:rsidRPr="007A145D">
        <w:rPr>
          <w:rFonts w:ascii="Times New Roman" w:hAnsi="Times New Roman"/>
          <w:i/>
          <w:iCs/>
          <w:sz w:val="20"/>
        </w:rPr>
        <w:t>fjärde stycke</w:t>
      </w:r>
      <w:r w:rsidRPr="007A145D">
        <w:rPr>
          <w:rFonts w:ascii="Times New Roman" w:hAnsi="Times New Roman"/>
          <w:sz w:val="20"/>
        </w:rPr>
        <w:t xml:space="preserve"> tillkommer. Av stycket framgår att lagen innehåller särskilda bestämmelser som ska tillämpas i vissa fall vid utstationering av förare på vägtransportområdet. Sådana särskilda bestämmelser finns </w:t>
      </w:r>
      <w:r w:rsidRPr="009413C2">
        <w:rPr>
          <w:rFonts w:ascii="Times New Roman" w:hAnsi="Times New Roman"/>
          <w:sz w:val="20"/>
        </w:rPr>
        <w:t>i 5</w:t>
      </w:r>
      <w:r>
        <w:rPr>
          <w:rFonts w:ascii="Times New Roman" w:hAnsi="Times New Roman"/>
          <w:sz w:val="20"/>
        </w:rPr>
        <w:t> </w:t>
      </w:r>
      <w:r w:rsidRPr="009413C2">
        <w:rPr>
          <w:rFonts w:ascii="Times New Roman" w:hAnsi="Times New Roman"/>
          <w:sz w:val="20"/>
        </w:rPr>
        <w:t>a–5</w:t>
      </w:r>
      <w:r>
        <w:rPr>
          <w:rFonts w:ascii="Times New Roman" w:hAnsi="Times New Roman"/>
          <w:sz w:val="20"/>
        </w:rPr>
        <w:t> </w:t>
      </w:r>
      <w:r w:rsidRPr="009413C2">
        <w:rPr>
          <w:rFonts w:ascii="Times New Roman" w:hAnsi="Times New Roman"/>
          <w:sz w:val="20"/>
        </w:rPr>
        <w:t>f, 14</w:t>
      </w:r>
      <w:r>
        <w:rPr>
          <w:rFonts w:ascii="Times New Roman" w:hAnsi="Times New Roman"/>
          <w:sz w:val="20"/>
        </w:rPr>
        <w:t> </w:t>
      </w:r>
      <w:r w:rsidRPr="009413C2">
        <w:rPr>
          <w:rFonts w:ascii="Times New Roman" w:hAnsi="Times New Roman"/>
          <w:sz w:val="20"/>
        </w:rPr>
        <w:t>a och 45</w:t>
      </w:r>
      <w:r>
        <w:rPr>
          <w:rFonts w:ascii="Times New Roman" w:hAnsi="Times New Roman"/>
          <w:sz w:val="20"/>
        </w:rPr>
        <w:t> </w:t>
      </w:r>
      <w:r w:rsidRPr="009413C2">
        <w:rPr>
          <w:rFonts w:ascii="Times New Roman" w:hAnsi="Times New Roman"/>
          <w:sz w:val="20"/>
        </w:rPr>
        <w:t>a–45</w:t>
      </w:r>
      <w:r>
        <w:rPr>
          <w:rFonts w:ascii="Times New Roman" w:hAnsi="Times New Roman"/>
          <w:sz w:val="20"/>
        </w:rPr>
        <w:t> </w:t>
      </w:r>
      <w:r w:rsidRPr="009413C2">
        <w:rPr>
          <w:rFonts w:ascii="Times New Roman" w:hAnsi="Times New Roman"/>
          <w:sz w:val="20"/>
        </w:rPr>
        <w:t>i</w:t>
      </w:r>
      <w:r>
        <w:rPr>
          <w:rFonts w:ascii="Times New Roman" w:hAnsi="Times New Roman"/>
          <w:sz w:val="20"/>
        </w:rPr>
        <w:t> </w:t>
      </w:r>
      <w:r w:rsidRPr="009413C2">
        <w:rPr>
          <w:rFonts w:ascii="Times New Roman" w:hAnsi="Times New Roman"/>
          <w:sz w:val="20"/>
        </w:rPr>
        <w:t>§§</w:t>
      </w:r>
      <w:r w:rsidRPr="007A145D">
        <w:rPr>
          <w:rFonts w:ascii="Times New Roman" w:hAnsi="Times New Roman"/>
          <w:sz w:val="20"/>
        </w:rPr>
        <w:t>. Dessa bestämmelser är inte tillämpliga vid all utstatio</w:t>
      </w:r>
      <w:r w:rsidRPr="007A145D">
        <w:rPr>
          <w:rFonts w:ascii="Times New Roman" w:hAnsi="Times New Roman"/>
          <w:sz w:val="20"/>
        </w:rPr>
        <w:softHyphen/>
        <w:t xml:space="preserve">nering av förare utan endast i situationer där föraren utför transporter åt ett transportföretag som är etablerat utanför Sverige. Bestämmelserna är inte tillämpliga när utstationering av en förare sker enligt 4 § första stycket 2 eller 3 till ett koncernbolag eller användarbolag som är etablerat i Sverige. Lagens bestämmelser i övrigt är som </w:t>
      </w:r>
      <w:r w:rsidRPr="007A145D">
        <w:rPr>
          <w:rFonts w:ascii="Times New Roman" w:hAnsi="Times New Roman"/>
          <w:sz w:val="20"/>
        </w:rPr>
        <w:lastRenderedPageBreak/>
        <w:t>utgångspunkt tillämpliga även vid utstationering av förare. Endast i den mån det uttryckligen anges i lagen ska vissa bestämmelser inte tillämpas vid utstationering av förare.</w:t>
      </w:r>
    </w:p>
    <w:p w14:paraId="1E794E6F"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EC2B504"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i/>
          <w:sz w:val="20"/>
        </w:rPr>
      </w:pPr>
      <w:r w:rsidRPr="007A145D">
        <w:rPr>
          <w:rFonts w:ascii="Times New Roman" w:hAnsi="Times New Roman"/>
          <w:b/>
          <w:i/>
          <w:sz w:val="20"/>
        </w:rPr>
        <w:t>Utstationering</w:t>
      </w:r>
    </w:p>
    <w:p w14:paraId="7EA7393C"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04BAA6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i/>
          <w:sz w:val="18"/>
          <w:szCs w:val="18"/>
          <w:u w:val="single"/>
        </w:rPr>
        <w:t>Utstationering i allmänhet</w:t>
      </w:r>
    </w:p>
    <w:p w14:paraId="21D4478C"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7C9868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r w:rsidRPr="007A145D">
        <w:rPr>
          <w:rFonts w:ascii="Times New Roman" w:hAnsi="Times New Roman"/>
          <w:b/>
          <w:bCs/>
          <w:sz w:val="18"/>
          <w:szCs w:val="18"/>
        </w:rPr>
        <w:t>5 §</w:t>
      </w:r>
      <w:r w:rsidRPr="007A145D">
        <w:rPr>
          <w:rFonts w:ascii="Times New Roman" w:hAnsi="Times New Roman"/>
          <w:sz w:val="18"/>
          <w:szCs w:val="18"/>
        </w:rPr>
        <w:t xml:space="preserve">    Med utstationerad arbetstagare avses varje arbetstagare som vanligen arbetar i ett annat land men som under en begränsad tid utför arbete enligt 4 § i Sverige, </w:t>
      </w:r>
      <w:r w:rsidRPr="007A145D">
        <w:rPr>
          <w:rFonts w:ascii="Times New Roman" w:hAnsi="Times New Roman"/>
          <w:i/>
          <w:iCs/>
          <w:sz w:val="18"/>
          <w:szCs w:val="18"/>
        </w:rPr>
        <w:t>om inte annat följer av 5 c, 5 d eller 5 e §.</w:t>
      </w:r>
    </w:p>
    <w:p w14:paraId="393A932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Vid bedömningen av om en arbetstagare under en begränsad tid utför arbete i Sverige ska de omständigheter som kännetecknar arbetet och arbetstagarens situation beaktas.</w:t>
      </w:r>
    </w:p>
    <w:p w14:paraId="172C1C28"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p>
    <w:p w14:paraId="1240EDF8"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I paragrafen anges vad som avses med en utstationerad arbetstagare. Övervägandena finns i avsnitt 6.4 och 6.6. </w:t>
      </w:r>
    </w:p>
    <w:p w14:paraId="5FF608DA" w14:textId="7D129BA9"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Med en utstationerad arbetstagare avses även en förare, om denne omfattas av en utstationeringssituation.</w:t>
      </w:r>
      <w:r>
        <w:rPr>
          <w:rFonts w:ascii="Times New Roman" w:hAnsi="Times New Roman"/>
          <w:sz w:val="20"/>
        </w:rPr>
        <w:t xml:space="preserve"> Förare definieras i 5 a §.</w:t>
      </w:r>
      <w:r w:rsidRPr="007A145D">
        <w:rPr>
          <w:rFonts w:ascii="Times New Roman" w:hAnsi="Times New Roman"/>
          <w:sz w:val="20"/>
        </w:rPr>
        <w:t xml:space="preserve"> </w:t>
      </w:r>
      <w:r w:rsidRPr="007A145D">
        <w:rPr>
          <w:rFonts w:ascii="Times New Roman" w:hAnsi="Times New Roman"/>
          <w:i/>
          <w:iCs/>
          <w:sz w:val="20"/>
        </w:rPr>
        <w:t>Första stycket</w:t>
      </w:r>
      <w:r w:rsidRPr="007A145D">
        <w:rPr>
          <w:rFonts w:ascii="Times New Roman" w:hAnsi="Times New Roman"/>
          <w:sz w:val="20"/>
        </w:rPr>
        <w:t xml:space="preserve"> ändras genom att det förs in hänvisningar till 5 c, 5 d och 5 e §§. I dessa paragrafer finns bestämmelser om att förare i vissa fall inte ska anses vara utstationerade.  </w:t>
      </w:r>
    </w:p>
    <w:p w14:paraId="7CBE7127"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3107DCD4"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u w:val="single"/>
        </w:rPr>
      </w:pPr>
      <w:r w:rsidRPr="007A145D">
        <w:rPr>
          <w:rFonts w:ascii="Times New Roman" w:hAnsi="Times New Roman"/>
          <w:i/>
          <w:iCs/>
          <w:sz w:val="18"/>
          <w:szCs w:val="18"/>
          <w:u w:val="single"/>
        </w:rPr>
        <w:t>Vissa särskilda bestämmelser om utstationering av förare</w:t>
      </w:r>
    </w:p>
    <w:p w14:paraId="15AF8E01"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0AE77FC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18"/>
          <w:szCs w:val="18"/>
        </w:rPr>
      </w:pPr>
      <w:r w:rsidRPr="007A145D">
        <w:rPr>
          <w:rFonts w:ascii="Times New Roman" w:hAnsi="Times New Roman"/>
          <w:b/>
          <w:i/>
          <w:sz w:val="18"/>
          <w:szCs w:val="18"/>
        </w:rPr>
        <w:t>5 a §</w:t>
      </w:r>
      <w:bookmarkStart w:id="338" w:name="_Hlk56438129"/>
      <w:r w:rsidRPr="007A145D">
        <w:rPr>
          <w:rFonts w:ascii="Times New Roman" w:hAnsi="Times New Roman"/>
          <w:i/>
          <w:iCs/>
          <w:sz w:val="18"/>
          <w:szCs w:val="18"/>
        </w:rPr>
        <w:t>    Med</w:t>
      </w:r>
      <w:bookmarkStart w:id="339" w:name="_Hlk57211142"/>
      <w:bookmarkEnd w:id="338"/>
      <w:r w:rsidRPr="007A145D">
        <w:rPr>
          <w:rFonts w:ascii="Times New Roman" w:eastAsiaTheme="minorHAnsi" w:hAnsi="Times New Roman"/>
          <w:i/>
          <w:iCs/>
          <w:sz w:val="18"/>
          <w:szCs w:val="18"/>
        </w:rPr>
        <w:t xml:space="preserve"> </w:t>
      </w:r>
      <w:bookmarkEnd w:id="339"/>
      <w:r w:rsidRPr="007A145D">
        <w:rPr>
          <w:rFonts w:ascii="Times New Roman" w:eastAsiaTheme="minorHAnsi" w:hAnsi="Times New Roman"/>
          <w:i/>
          <w:iCs/>
          <w:sz w:val="18"/>
          <w:szCs w:val="18"/>
        </w:rPr>
        <w:t xml:space="preserve">förare avses </w:t>
      </w:r>
      <w:r w:rsidRPr="007A145D">
        <w:rPr>
          <w:rFonts w:ascii="Times New Roman" w:eastAsiaTheme="minorHAnsi" w:hAnsi="Times New Roman"/>
          <w:i/>
          <w:sz w:val="18"/>
          <w:szCs w:val="18"/>
        </w:rPr>
        <w:t>en arbetstagare</w:t>
      </w:r>
      <w:r w:rsidRPr="007A145D">
        <w:rPr>
          <w:rFonts w:ascii="Times New Roman" w:eastAsiaTheme="minorHAnsi" w:hAnsi="Times New Roman"/>
          <w:i/>
          <w:iCs/>
          <w:sz w:val="18"/>
          <w:szCs w:val="18"/>
        </w:rPr>
        <w:t xml:space="preserve"> som utför </w:t>
      </w:r>
      <w:bookmarkStart w:id="340" w:name="_Hlk65854712"/>
      <w:r w:rsidRPr="007A145D">
        <w:rPr>
          <w:rFonts w:ascii="Times New Roman" w:eastAsiaTheme="minorHAnsi" w:hAnsi="Times New Roman"/>
          <w:i/>
          <w:iCs/>
          <w:sz w:val="18"/>
          <w:szCs w:val="18"/>
        </w:rPr>
        <w:t>yrkesmässiga godstransporter med personbil eller lastbil</w:t>
      </w:r>
      <w:bookmarkEnd w:id="340"/>
      <w:r w:rsidRPr="007A145D">
        <w:rPr>
          <w:rFonts w:ascii="Times New Roman" w:eastAsiaTheme="minorHAnsi" w:hAnsi="Times New Roman"/>
          <w:i/>
          <w:iCs/>
          <w:sz w:val="18"/>
          <w:szCs w:val="18"/>
        </w:rPr>
        <w:t xml:space="preserve"> eller yrkesmässiga persontransporter med buss.</w:t>
      </w:r>
    </w:p>
    <w:p w14:paraId="6E1EA13A"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p>
    <w:p w14:paraId="281C326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som är ny, innehåller en förklaring av vad som i lagen avses med förare. Övervägandena finns i avsnitt 6.4.</w:t>
      </w:r>
    </w:p>
    <w:p w14:paraId="5CC61E2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 förare är en arbetstagare som utför arbete genom att transportera gods med personbil eller lastbil eller personer med buss. Med personbil, lastbil och buss avses detsamma som i lagen (2001:559) om vägtrafik</w:t>
      </w:r>
      <w:r w:rsidRPr="007A145D">
        <w:rPr>
          <w:rFonts w:ascii="Times New Roman" w:hAnsi="Times New Roman"/>
          <w:sz w:val="20"/>
        </w:rPr>
        <w:softHyphen/>
        <w:t xml:space="preserve">definitioner. Att föraren ska vara en arbetstagare innebär att han eller hon inte utför arbetet i egenskap av egenföretagare. De transporter som föraren utför ska vidare vara yrkesmässiga. Det innebär att föraren utför transporter åt ett transportföretag, dvs. ett företag vars verksamhet består i att bedriva yrkesmässig trafik. Med yrkesmässig trafik avses att fordon och förare mot betalning ställs till annans förfogande för transporter av personer eller gods, dvs. transporterna utförs för annans räkning än transportföretagets, jfr Europaparlamentets och rådets förordning (EG) nr 1071/2009 av den 21 oktober 2009 om gemensamma regler beträffande de villkor som ska uppfyllas av personer som bedriver yrkesmässig trafik och om upphävande av rådets direktiv 96/26/EG och yrkestrafiklagen (2012:210). Den arbetstagare som kör ett fordon som transporterar gods eller personer inom ett företags egen verksamhet (egen regi) omfattas alltså inte. </w:t>
      </w:r>
    </w:p>
    <w:p w14:paraId="377F0F9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Det som i lagen anges om en utstationerad arbetstagare avser även en förare, om denne omfattas av en utstationeringssituation enligt 4 § eller 5 b §.</w:t>
      </w:r>
    </w:p>
    <w:p w14:paraId="2084E1E7"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4DB258C" w14:textId="0FEAA624" w:rsidR="007A145D" w:rsidRPr="007A145D" w:rsidDel="003574EB" w:rsidRDefault="00AB59E6" w:rsidP="007D160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18"/>
          <w:szCs w:val="18"/>
        </w:rPr>
      </w:pPr>
      <w:r w:rsidRPr="007A145D">
        <w:rPr>
          <w:rFonts w:ascii="Times New Roman" w:eastAsiaTheme="minorHAnsi" w:hAnsi="Times New Roman"/>
          <w:b/>
          <w:bCs/>
          <w:i/>
          <w:sz w:val="18"/>
          <w:szCs w:val="18"/>
        </w:rPr>
        <w:t>5 b §</w:t>
      </w:r>
      <w:r w:rsidRPr="007A145D">
        <w:rPr>
          <w:rFonts w:ascii="Times New Roman" w:eastAsiaTheme="minorHAnsi" w:hAnsi="Times New Roman"/>
          <w:i/>
          <w:sz w:val="18"/>
          <w:szCs w:val="18"/>
        </w:rPr>
        <w:t>    </w:t>
      </w:r>
      <w:bookmarkStart w:id="341" w:name="_Hlk76641402"/>
      <w:r w:rsidRPr="007A145D">
        <w:rPr>
          <w:rFonts w:ascii="Times New Roman" w:eastAsiaTheme="minorHAnsi" w:hAnsi="Times New Roman"/>
          <w:i/>
          <w:sz w:val="18"/>
          <w:szCs w:val="18"/>
        </w:rPr>
        <w:t xml:space="preserve">Utstationering föreligger </w:t>
      </w:r>
      <w:bookmarkEnd w:id="341"/>
      <w:r w:rsidRPr="007A145D">
        <w:rPr>
          <w:rFonts w:ascii="Times New Roman" w:eastAsiaTheme="minorHAnsi" w:hAnsi="Times New Roman"/>
          <w:i/>
          <w:sz w:val="18"/>
          <w:szCs w:val="18"/>
        </w:rPr>
        <w:t>när en arbetsgivare sänder en förare, som vanlig</w:t>
      </w:r>
      <w:r>
        <w:rPr>
          <w:rFonts w:ascii="Times New Roman" w:eastAsiaTheme="minorHAnsi" w:hAnsi="Times New Roman"/>
          <w:i/>
          <w:sz w:val="18"/>
          <w:szCs w:val="18"/>
        </w:rPr>
        <w:t>en</w:t>
      </w:r>
      <w:r w:rsidRPr="007A145D">
        <w:rPr>
          <w:rFonts w:ascii="Times New Roman" w:eastAsiaTheme="minorHAnsi" w:hAnsi="Times New Roman"/>
          <w:i/>
          <w:sz w:val="18"/>
          <w:szCs w:val="18"/>
        </w:rPr>
        <w:t xml:space="preserve"> arbetar i ett annat land, till Sverige för att åt ett transportföretag som är etablerat i ett annat land än Sverige under en begränsad tid utföra </w:t>
      </w:r>
    </w:p>
    <w:p w14:paraId="063C426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18"/>
          <w:szCs w:val="18"/>
        </w:rPr>
      </w:pPr>
      <w:r w:rsidRPr="007A145D">
        <w:rPr>
          <w:rFonts w:ascii="Times New Roman" w:eastAsiaTheme="minorHAnsi" w:hAnsi="Times New Roman"/>
          <w:i/>
          <w:sz w:val="18"/>
          <w:szCs w:val="18"/>
        </w:rPr>
        <w:lastRenderedPageBreak/>
        <w:t>1. en gods- eller persontransport där all lastning och lossning av gods respektive all på- och avstigning av passagerare sker i Sverige, eller</w:t>
      </w:r>
    </w:p>
    <w:p w14:paraId="50CC3B6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18"/>
          <w:szCs w:val="18"/>
        </w:rPr>
      </w:pPr>
      <w:r w:rsidRPr="007A145D">
        <w:rPr>
          <w:rFonts w:ascii="Times New Roman" w:eastAsiaTheme="minorHAnsi" w:hAnsi="Times New Roman"/>
          <w:i/>
          <w:sz w:val="18"/>
          <w:szCs w:val="18"/>
        </w:rPr>
        <w:t xml:space="preserve">2. en persontransport där både på- och avstigning av passagerare sker i Sverige </w:t>
      </w:r>
      <w:bookmarkStart w:id="342" w:name="_Hlk66219185"/>
      <w:r w:rsidRPr="007A145D">
        <w:rPr>
          <w:rFonts w:ascii="Times New Roman" w:eastAsiaTheme="minorHAnsi" w:hAnsi="Times New Roman"/>
          <w:i/>
          <w:sz w:val="18"/>
          <w:szCs w:val="18"/>
        </w:rPr>
        <w:t>i samband med internationell linjetrafik</w:t>
      </w:r>
      <w:bookmarkEnd w:id="342"/>
      <w:r w:rsidRPr="007A145D">
        <w:rPr>
          <w:rFonts w:ascii="Times New Roman" w:eastAsiaTheme="minorHAnsi" w:hAnsi="Times New Roman"/>
          <w:i/>
          <w:sz w:val="18"/>
          <w:szCs w:val="18"/>
        </w:rPr>
        <w:t>.</w:t>
      </w:r>
    </w:p>
    <w:p w14:paraId="460F3A3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18"/>
          <w:szCs w:val="18"/>
        </w:rPr>
      </w:pPr>
      <w:r w:rsidRPr="007A145D">
        <w:rPr>
          <w:rFonts w:ascii="Times New Roman" w:eastAsiaTheme="minorHAnsi" w:hAnsi="Times New Roman"/>
          <w:i/>
          <w:sz w:val="18"/>
          <w:szCs w:val="18"/>
        </w:rPr>
        <w:t xml:space="preserve">Ett anställningsförhållande ska råda mellan arbetsgivaren och föraren under utstationeringstiden. </w:t>
      </w:r>
    </w:p>
    <w:p w14:paraId="5139A72C"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Cs/>
          <w:sz w:val="20"/>
        </w:rPr>
      </w:pPr>
    </w:p>
    <w:p w14:paraId="2BCF369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Cs/>
          <w:sz w:val="20"/>
        </w:rPr>
      </w:pPr>
      <w:r w:rsidRPr="007A145D">
        <w:rPr>
          <w:rFonts w:ascii="Times New Roman" w:hAnsi="Times New Roman"/>
          <w:iCs/>
          <w:sz w:val="20"/>
        </w:rPr>
        <w:t xml:space="preserve">I paragrafen, som är ny, anges att utstationering föreligger i vissa situationer. Paragrafen genomför artikel 1.7 </w:t>
      </w:r>
      <w:bookmarkStart w:id="343" w:name="_Hlk66106214"/>
      <w:r w:rsidRPr="007A145D">
        <w:rPr>
          <w:rFonts w:ascii="Times New Roman" w:hAnsi="Times New Roman"/>
          <w:iCs/>
          <w:sz w:val="20"/>
        </w:rPr>
        <w:t xml:space="preserve">i direktiv (EU) 2020/1057 </w:t>
      </w:r>
      <w:bookmarkEnd w:id="343"/>
      <w:r w:rsidRPr="007A145D">
        <w:rPr>
          <w:rFonts w:ascii="Times New Roman" w:hAnsi="Times New Roman"/>
          <w:iCs/>
          <w:sz w:val="20"/>
        </w:rPr>
        <w:t>men har fått en vidare utformning än den angivna artikeln.</w:t>
      </w:r>
      <w:r w:rsidRPr="007A145D">
        <w:rPr>
          <w:rFonts w:ascii="Times New Roman" w:hAnsi="Times New Roman"/>
          <w:sz w:val="20"/>
        </w:rPr>
        <w:t xml:space="preserve"> </w:t>
      </w:r>
      <w:r w:rsidRPr="007A145D">
        <w:rPr>
          <w:rFonts w:ascii="Times New Roman" w:hAnsi="Times New Roman"/>
          <w:iCs/>
          <w:sz w:val="20"/>
        </w:rPr>
        <w:t>Övervägandena finns i avsnitt 6.3 och 6.5</w:t>
      </w:r>
      <w:r w:rsidRPr="007A145D">
        <w:rPr>
          <w:rFonts w:ascii="Times New Roman" w:hAnsi="Times New Roman"/>
          <w:sz w:val="20"/>
        </w:rPr>
        <w:t>.</w:t>
      </w:r>
    </w:p>
    <w:p w14:paraId="476E6FD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Utstationering föreligger när en förare sänds till Sverige för att åt ett utlandsetablerat transportföretag utföra vägtransport</w:t>
      </w:r>
      <w:r w:rsidRPr="007A145D">
        <w:rPr>
          <w:rFonts w:ascii="Times New Roman" w:hAnsi="Times New Roman"/>
          <w:sz w:val="20"/>
        </w:rPr>
        <w:softHyphen/>
        <w:t>tjänster som i sin helhet äger rum i Sverige. I dessa situationer anses kriterierna för att utgöra en utstationeringsåtgärd enligt 4 § att vara uppfyllda. Även kriterierna i 5 § för vad som avses med en utstationerad arbetstagare kommer att vara uppfyllda. Vid tillämpning av paragrafen behöver alltså i praktiken ingen bedömning göras av om kriterierna i 4 och 5 §§ är uppfyllda i det enskilda fallet. En förutsättning är att ett anställningsförhållande råder mellan arbetsgivaren och föraren under utstationeringstiden. Paragrafen överlappar därmed 4 § men behandlar utstation</w:t>
      </w:r>
      <w:r w:rsidRPr="007A145D">
        <w:rPr>
          <w:rFonts w:ascii="Times New Roman" w:hAnsi="Times New Roman"/>
          <w:sz w:val="20"/>
        </w:rPr>
        <w:softHyphen/>
        <w:t>ering specifikt avseende förare. Paragrafen är dock inte uttömmande i fråga om när utstationering av en förare föreligger. En förare kan alltså vara utstationerad även när han eller hon utför andra typer av transporter än de som avses i paragrafen. I de fallen tillämpas 4 §.</w:t>
      </w:r>
    </w:p>
    <w:p w14:paraId="72C53FE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Det krävs tillstånd för att bedriva yrkesmässig trafik. Ett transportföretag anses vara etablerat i det land där tillståndet ges. Det utlandsetablerade transportföretaget kan vara förarens arbetsgivare. Arbetsgivaren kan dock också vara ett företag inom samma koncern som transportföretaget eller t.ex. ett bemanningsföretag som har hyrt ut föraren till transportföretaget. </w:t>
      </w:r>
    </w:p>
    <w:p w14:paraId="1432697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Paragrafen är tillämplig när exempelvis ett utlandsetablerat transport</w:t>
      </w:r>
      <w:r w:rsidRPr="007A145D">
        <w:rPr>
          <w:rFonts w:ascii="Times New Roman" w:hAnsi="Times New Roman"/>
          <w:sz w:val="20"/>
        </w:rPr>
        <w:softHyphen/>
        <w:t>företag, tillika arbetsgivare, för egen räkning och under egen ledning sänder en förare till Sverige för att utföra en sådan transport som avses i paragrafen enligt ett avtal som arbetsgivaren har ingått med den i Sverige verksamma mottagaren av tjänsterna. Paragrafen är också tillämplig när ett utlandsetablerat transportföretag tar emot en förare som hyrts ut eller ställts till förfogande av en arbetsgivare som också är etablerad utanför Sverige och transportföretaget sedan sänder föraren till Sverige för att utföra en sådan transport som avses i paragrafen.</w:t>
      </w:r>
    </w:p>
    <w:p w14:paraId="6D0522E4" w14:textId="6FB1026C"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Första stycket första punkten</w:t>
      </w:r>
      <w:r w:rsidRPr="007A145D">
        <w:rPr>
          <w:rFonts w:ascii="Times New Roman" w:hAnsi="Times New Roman"/>
          <w:sz w:val="20"/>
        </w:rPr>
        <w:t xml:space="preserve"> behandlar godstransporter där all lastning och lossning sker i Sverige och persontransporter där all på- och avstigning av passa</w:t>
      </w:r>
      <w:r w:rsidRPr="007A145D">
        <w:rPr>
          <w:rFonts w:ascii="Times New Roman" w:hAnsi="Times New Roman"/>
          <w:sz w:val="20"/>
        </w:rPr>
        <w:softHyphen/>
        <w:t xml:space="preserve">gerare sker i Sverige. </w:t>
      </w:r>
      <w:bookmarkStart w:id="344" w:name="_Hlk89349262"/>
      <w:r w:rsidRPr="007A145D">
        <w:rPr>
          <w:rFonts w:ascii="Times New Roman" w:hAnsi="Times New Roman"/>
          <w:sz w:val="20"/>
        </w:rPr>
        <w:t xml:space="preserve">Att gods- respektive persontransporten ska ske med personbil eller lastbil respektive med buss framgår av 5 a §. </w:t>
      </w:r>
      <w:bookmarkEnd w:id="344"/>
      <w:r w:rsidRPr="007A145D">
        <w:rPr>
          <w:rFonts w:ascii="Times New Roman" w:hAnsi="Times New Roman"/>
          <w:sz w:val="20"/>
        </w:rPr>
        <w:t>Punkten</w:t>
      </w:r>
      <w:r w:rsidRPr="007A145D" w:rsidDel="00D5264D">
        <w:rPr>
          <w:rFonts w:ascii="Times New Roman" w:hAnsi="Times New Roman"/>
          <w:sz w:val="20"/>
        </w:rPr>
        <w:t xml:space="preserve"> </w:t>
      </w:r>
      <w:r w:rsidRPr="007A145D">
        <w:rPr>
          <w:rFonts w:ascii="Times New Roman" w:hAnsi="Times New Roman"/>
          <w:sz w:val="20"/>
        </w:rPr>
        <w:t>omfattar buss- och godscabotage. Cabotagetransporter är tillfälliga inrikestransporter som utförs av ett transportföretag etablerat i ett annat land än där transporten utförs. I fråga om transporter som utförs av transportföretag etablerade inom Europeiska ekonomiska samarbets</w:t>
      </w:r>
      <w:r w:rsidRPr="007A145D">
        <w:rPr>
          <w:rFonts w:ascii="Times New Roman" w:hAnsi="Times New Roman"/>
          <w:sz w:val="20"/>
        </w:rPr>
        <w:softHyphen/>
        <w:t>området finns bestämmelser om cabotagetransporter i Europa</w:t>
      </w:r>
      <w:r w:rsidRPr="007A145D">
        <w:rPr>
          <w:rFonts w:ascii="Times New Roman" w:hAnsi="Times New Roman"/>
          <w:sz w:val="20"/>
        </w:rPr>
        <w:softHyphen/>
        <w:t xml:space="preserve">parlamentets och rådets förordning (EG) nr 1072/2009 av den 21 oktober 2009 om gemensamma regler för tillträde till den internationella marknaden för godstransporter på väg </w:t>
      </w:r>
      <w:r>
        <w:rPr>
          <w:rFonts w:ascii="Times New Roman" w:hAnsi="Times New Roman"/>
          <w:sz w:val="20"/>
        </w:rPr>
        <w:t xml:space="preserve">(godsförordningen) </w:t>
      </w:r>
      <w:r w:rsidRPr="007A145D">
        <w:rPr>
          <w:rFonts w:ascii="Times New Roman" w:hAnsi="Times New Roman"/>
          <w:sz w:val="20"/>
        </w:rPr>
        <w:t xml:space="preserve">och i </w:t>
      </w:r>
      <w:bookmarkStart w:id="345" w:name="_Hlk89265181"/>
      <w:r w:rsidRPr="007A145D">
        <w:rPr>
          <w:rFonts w:ascii="Times New Roman" w:hAnsi="Times New Roman"/>
          <w:sz w:val="20"/>
        </w:rPr>
        <w:t xml:space="preserve">Europaparlamentets och </w:t>
      </w:r>
      <w:r w:rsidRPr="007A145D">
        <w:rPr>
          <w:rFonts w:ascii="Times New Roman" w:hAnsi="Times New Roman"/>
          <w:sz w:val="20"/>
        </w:rPr>
        <w:lastRenderedPageBreak/>
        <w:t>rådets förordning (EG) nr 1073/2009 om gemensamma regler för tillträde till den internationella marknaden för persontransporter med buss och om ändring i förordning (EG) nr 561/2006</w:t>
      </w:r>
      <w:bookmarkEnd w:id="345"/>
      <w:r>
        <w:rPr>
          <w:rFonts w:ascii="Times New Roman" w:hAnsi="Times New Roman"/>
          <w:sz w:val="20"/>
        </w:rPr>
        <w:t xml:space="preserve"> (bussförordningen)</w:t>
      </w:r>
      <w:r w:rsidRPr="007A145D">
        <w:rPr>
          <w:rFonts w:ascii="Times New Roman" w:hAnsi="Times New Roman"/>
          <w:sz w:val="20"/>
        </w:rPr>
        <w:t xml:space="preserve">. Det saknar betydelse om den transport som utförs uppfyller villkoren för att utgöra en cabotagetransport enligt de nämnda EU-förordningarna. I fråga om godscabotage saknar det alltså betydelse om det tidsintervall eller antal transporter som anges i artikel 8 i </w:t>
      </w:r>
      <w:r>
        <w:rPr>
          <w:rFonts w:ascii="Times New Roman" w:hAnsi="Times New Roman"/>
          <w:sz w:val="20"/>
        </w:rPr>
        <w:t>gods</w:t>
      </w:r>
      <w:r w:rsidRPr="007A145D">
        <w:rPr>
          <w:rFonts w:ascii="Times New Roman" w:hAnsi="Times New Roman"/>
          <w:sz w:val="20"/>
        </w:rPr>
        <w:t>förordning</w:t>
      </w:r>
      <w:r>
        <w:rPr>
          <w:rFonts w:ascii="Times New Roman" w:hAnsi="Times New Roman"/>
          <w:sz w:val="20"/>
        </w:rPr>
        <w:t>en</w:t>
      </w:r>
      <w:r w:rsidR="005D0CF0">
        <w:rPr>
          <w:rFonts w:ascii="Times New Roman" w:hAnsi="Times New Roman"/>
          <w:sz w:val="20"/>
        </w:rPr>
        <w:t xml:space="preserve"> </w:t>
      </w:r>
      <w:r w:rsidRPr="007A145D">
        <w:rPr>
          <w:rFonts w:ascii="Times New Roman" w:hAnsi="Times New Roman"/>
          <w:sz w:val="20"/>
        </w:rPr>
        <w:t xml:space="preserve">överskrids. På samma sätt saknar det betydelse om transporterna inte längre kan anses vara tillfälliga enligt </w:t>
      </w:r>
      <w:r>
        <w:rPr>
          <w:rFonts w:ascii="Times New Roman" w:hAnsi="Times New Roman"/>
          <w:sz w:val="20"/>
        </w:rPr>
        <w:t>buss</w:t>
      </w:r>
      <w:r w:rsidRPr="007A145D">
        <w:rPr>
          <w:rFonts w:ascii="Times New Roman" w:hAnsi="Times New Roman"/>
          <w:sz w:val="20"/>
        </w:rPr>
        <w:t>förordning</w:t>
      </w:r>
      <w:r>
        <w:rPr>
          <w:rFonts w:ascii="Times New Roman" w:hAnsi="Times New Roman"/>
          <w:sz w:val="20"/>
        </w:rPr>
        <w:t>en</w:t>
      </w:r>
      <w:r w:rsidRPr="007A145D">
        <w:rPr>
          <w:rFonts w:ascii="Times New Roman" w:hAnsi="Times New Roman"/>
          <w:sz w:val="20"/>
        </w:rPr>
        <w:t>. Även situationer där de transporter som utförs kan anses utgöra olaga yrkes</w:t>
      </w:r>
      <w:r w:rsidRPr="007A145D">
        <w:rPr>
          <w:rFonts w:ascii="Times New Roman" w:hAnsi="Times New Roman"/>
          <w:sz w:val="20"/>
        </w:rPr>
        <w:softHyphen/>
        <w:t xml:space="preserve">mässig trafik omfattas. </w:t>
      </w:r>
      <w:bookmarkStart w:id="346" w:name="_Hlk89346222"/>
      <w:r w:rsidRPr="007A145D">
        <w:rPr>
          <w:rFonts w:ascii="Times New Roman" w:hAnsi="Times New Roman"/>
          <w:sz w:val="20"/>
        </w:rPr>
        <w:t>Punkten omfattar</w:t>
      </w:r>
      <w:r w:rsidRPr="007A145D" w:rsidDel="00EE462A">
        <w:rPr>
          <w:rFonts w:ascii="Times New Roman" w:hAnsi="Times New Roman"/>
          <w:sz w:val="20"/>
        </w:rPr>
        <w:t xml:space="preserve"> </w:t>
      </w:r>
      <w:r w:rsidRPr="007A145D">
        <w:rPr>
          <w:rFonts w:ascii="Times New Roman" w:hAnsi="Times New Roman"/>
          <w:sz w:val="20"/>
        </w:rPr>
        <w:t>även sådana väg</w:t>
      </w:r>
      <w:r w:rsidRPr="007A145D">
        <w:rPr>
          <w:rFonts w:ascii="Times New Roman" w:hAnsi="Times New Roman"/>
          <w:sz w:val="20"/>
        </w:rPr>
        <w:softHyphen/>
        <w:t>transporter inom Sveriges gränser som utförs inom ramen för s.k. kombinerade transporter, när transportföretaget är etablerat i ett annat land. Bestämmelser om kombinerade transporter finns i förordningen (1998:786) om internationella vägtransporter inom Europeiska eko</w:t>
      </w:r>
      <w:r w:rsidRPr="007A145D">
        <w:rPr>
          <w:rFonts w:ascii="Times New Roman" w:hAnsi="Times New Roman"/>
          <w:sz w:val="20"/>
        </w:rPr>
        <w:softHyphen/>
        <w:t xml:space="preserve">nomiska samarbetsområdet (EES). Under förutsättning att vägtransporten sker inom Sveriges gränser saknar det alltså betydelse om denna transport utgör en del av en kombinerad transport som i sig utgör en internationell transport. </w:t>
      </w:r>
      <w:bookmarkStart w:id="347" w:name="_Hlk89346207"/>
      <w:bookmarkEnd w:id="346"/>
      <w:r w:rsidRPr="007A145D">
        <w:rPr>
          <w:rFonts w:ascii="Times New Roman" w:hAnsi="Times New Roman"/>
          <w:sz w:val="20"/>
        </w:rPr>
        <w:t xml:space="preserve">Lastning respektive lossning av gods kan avse överflyttning av en container eller annan lastbärare innehållande gods från ett tåg eller en båt till ett vägfordon, eller vice versa. </w:t>
      </w:r>
      <w:bookmarkEnd w:id="347"/>
      <w:r w:rsidRPr="007A145D">
        <w:rPr>
          <w:rFonts w:ascii="Times New Roman" w:hAnsi="Times New Roman"/>
          <w:sz w:val="20"/>
        </w:rPr>
        <w:t>Om ett transport</w:t>
      </w:r>
      <w:r w:rsidRPr="007A145D">
        <w:rPr>
          <w:rFonts w:ascii="Times New Roman" w:hAnsi="Times New Roman"/>
          <w:sz w:val="20"/>
        </w:rPr>
        <w:softHyphen/>
        <w:t>företag är etablerat utanför Europeiska ekonomiska samarbetsområdet, kan en rätt att utföra tillfälliga inrikes</w:t>
      </w:r>
      <w:r w:rsidRPr="007A145D">
        <w:rPr>
          <w:rFonts w:ascii="Times New Roman" w:hAnsi="Times New Roman"/>
          <w:sz w:val="20"/>
        </w:rPr>
        <w:softHyphen/>
        <w:t>transporter i ett annat land följa av bilaterala eller multilaterala överens</w:t>
      </w:r>
      <w:r w:rsidRPr="007A145D">
        <w:rPr>
          <w:rFonts w:ascii="Times New Roman" w:hAnsi="Times New Roman"/>
          <w:sz w:val="20"/>
        </w:rPr>
        <w:softHyphen/>
        <w:t xml:space="preserve">kommelser. </w:t>
      </w:r>
    </w:p>
    <w:p w14:paraId="79188028" w14:textId="660E1E9D"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 xml:space="preserve">Första stycket andra punkten </w:t>
      </w:r>
      <w:r w:rsidRPr="007A145D">
        <w:rPr>
          <w:rFonts w:ascii="Times New Roman" w:hAnsi="Times New Roman"/>
          <w:sz w:val="20"/>
        </w:rPr>
        <w:t xml:space="preserve">omfattar sådana cabotagetransporter med buss som avses i andra strecksatsen i artikel 2.7 i </w:t>
      </w:r>
      <w:bookmarkStart w:id="348" w:name="_Hlk76370984"/>
      <w:r>
        <w:rPr>
          <w:rFonts w:ascii="Times New Roman" w:hAnsi="Times New Roman"/>
          <w:sz w:val="20"/>
        </w:rPr>
        <w:t>buss</w:t>
      </w:r>
      <w:r w:rsidRPr="007A145D">
        <w:rPr>
          <w:rFonts w:ascii="Times New Roman" w:hAnsi="Times New Roman"/>
          <w:sz w:val="20"/>
        </w:rPr>
        <w:t>förordning</w:t>
      </w:r>
      <w:r>
        <w:rPr>
          <w:rFonts w:ascii="Times New Roman" w:hAnsi="Times New Roman"/>
          <w:sz w:val="20"/>
        </w:rPr>
        <w:t>en</w:t>
      </w:r>
      <w:bookmarkEnd w:id="348"/>
      <w:r w:rsidRPr="007A145D">
        <w:rPr>
          <w:rFonts w:ascii="Times New Roman" w:hAnsi="Times New Roman"/>
          <w:sz w:val="20"/>
        </w:rPr>
        <w:t>. Även i detta fall kan, i fråga om transportföretag etablerade utanför Europeiska ekonomiska samarbetsområdet, en rätt att utföra tillfälliga inrikes</w:t>
      </w:r>
      <w:r w:rsidRPr="007A145D">
        <w:rPr>
          <w:rFonts w:ascii="Times New Roman" w:hAnsi="Times New Roman"/>
          <w:sz w:val="20"/>
        </w:rPr>
        <w:softHyphen/>
        <w:t>transporter i samband med internationell linjetrafik i ett annat land följa av bilaterala eller multilaterala överenskommelser. Med linjetrafik avses detsamma som i förordning (EG) nr 1073/2009, dvs. persontransporter med buss som sker på regelbundna tider längs bestämda färdvägar, där passagerare får stiga på och av vid i förväg bestämda hållplatser.</w:t>
      </w:r>
    </w:p>
    <w:p w14:paraId="3BF97E2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För att en utstationering ska föreligga </w:t>
      </w:r>
      <w:r w:rsidRPr="007A145D" w:rsidDel="00026C5A">
        <w:rPr>
          <w:rFonts w:ascii="Times New Roman" w:hAnsi="Times New Roman"/>
          <w:sz w:val="20"/>
        </w:rPr>
        <w:t xml:space="preserve">ska </w:t>
      </w:r>
      <w:r w:rsidRPr="007A145D">
        <w:rPr>
          <w:rFonts w:ascii="Times New Roman" w:hAnsi="Times New Roman"/>
          <w:sz w:val="20"/>
        </w:rPr>
        <w:t xml:space="preserve">enligt </w:t>
      </w:r>
      <w:r w:rsidRPr="007A145D">
        <w:rPr>
          <w:rFonts w:ascii="Times New Roman" w:hAnsi="Times New Roman"/>
          <w:i/>
          <w:iCs/>
          <w:sz w:val="20"/>
        </w:rPr>
        <w:t>andra stycket</w:t>
      </w:r>
      <w:r w:rsidRPr="007A145D">
        <w:rPr>
          <w:rFonts w:ascii="Times New Roman" w:hAnsi="Times New Roman"/>
          <w:sz w:val="20"/>
        </w:rPr>
        <w:t xml:space="preserve"> </w:t>
      </w:r>
      <w:r w:rsidRPr="007A145D" w:rsidDel="00026C5A">
        <w:rPr>
          <w:rFonts w:ascii="Times New Roman" w:hAnsi="Times New Roman"/>
          <w:sz w:val="20"/>
        </w:rPr>
        <w:t xml:space="preserve">ett </w:t>
      </w:r>
      <w:bookmarkStart w:id="349" w:name="_Hlk93417776"/>
      <w:r w:rsidRPr="007A145D" w:rsidDel="00026C5A">
        <w:rPr>
          <w:rFonts w:ascii="Times New Roman" w:hAnsi="Times New Roman"/>
          <w:sz w:val="20"/>
        </w:rPr>
        <w:t>anställningsförhållande råda mellan arbetsgivaren och föraren under utstationeringstiden</w:t>
      </w:r>
      <w:bookmarkEnd w:id="349"/>
      <w:r w:rsidRPr="007A145D">
        <w:rPr>
          <w:rFonts w:ascii="Times New Roman" w:hAnsi="Times New Roman"/>
          <w:sz w:val="20"/>
        </w:rPr>
        <w:t>. En motsvarande bestämmelse finns i 4 § andra stycket, vilken tillämpas vid utstationering enligt 4 §</w:t>
      </w:r>
      <w:r w:rsidRPr="007A145D" w:rsidDel="00026C5A">
        <w:rPr>
          <w:rFonts w:ascii="Times New Roman" w:hAnsi="Times New Roman"/>
          <w:sz w:val="20"/>
        </w:rPr>
        <w:t xml:space="preserve">. </w:t>
      </w:r>
    </w:p>
    <w:p w14:paraId="6D68C513"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75D6B3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r w:rsidRPr="007A145D">
        <w:rPr>
          <w:rFonts w:ascii="Times New Roman" w:hAnsi="Times New Roman"/>
          <w:b/>
          <w:bCs/>
          <w:i/>
          <w:iCs/>
          <w:sz w:val="18"/>
          <w:szCs w:val="18"/>
        </w:rPr>
        <w:t>5 c §</w:t>
      </w:r>
      <w:r w:rsidRPr="007A145D">
        <w:rPr>
          <w:rFonts w:ascii="Times New Roman" w:hAnsi="Times New Roman"/>
          <w:i/>
          <w:iCs/>
          <w:sz w:val="18"/>
          <w:szCs w:val="18"/>
        </w:rPr>
        <w:t>    </w:t>
      </w:r>
      <w:bookmarkStart w:id="350" w:name="_Hlk66115178"/>
      <w:r w:rsidRPr="007A145D">
        <w:rPr>
          <w:rFonts w:ascii="Times New Roman" w:hAnsi="Times New Roman"/>
          <w:i/>
          <w:iCs/>
          <w:sz w:val="18"/>
          <w:szCs w:val="18"/>
        </w:rPr>
        <w:t>Utstationering enligt 4 § första stycket 1 föreligger inte när en förare vid utförandet av en transport passerar genom Sverige utan att lasta eller lossa gods eller ta upp eller släppa av passagerare</w:t>
      </w:r>
      <w:bookmarkEnd w:id="350"/>
      <w:r w:rsidRPr="007A145D">
        <w:rPr>
          <w:rFonts w:ascii="Times New Roman" w:hAnsi="Times New Roman"/>
          <w:i/>
          <w:iCs/>
          <w:sz w:val="18"/>
          <w:szCs w:val="18"/>
        </w:rPr>
        <w:t>.</w:t>
      </w:r>
    </w:p>
    <w:p w14:paraId="05E77DB2"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CCDBF2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bookmarkStart w:id="351" w:name="_Hlk75875826"/>
      <w:r w:rsidRPr="007A145D">
        <w:rPr>
          <w:rFonts w:ascii="Times New Roman" w:hAnsi="Times New Roman"/>
          <w:sz w:val="20"/>
        </w:rPr>
        <w:t xml:space="preserve">I paragrafen, som är ny, anges att </w:t>
      </w:r>
      <w:bookmarkStart w:id="352" w:name="_Hlk91012140"/>
      <w:r w:rsidRPr="007A145D">
        <w:rPr>
          <w:rFonts w:ascii="Times New Roman" w:hAnsi="Times New Roman"/>
          <w:sz w:val="20"/>
        </w:rPr>
        <w:t xml:space="preserve">utstationering av en förare inte föreligger </w:t>
      </w:r>
      <w:bookmarkEnd w:id="352"/>
      <w:r w:rsidRPr="007A145D">
        <w:rPr>
          <w:rFonts w:ascii="Times New Roman" w:hAnsi="Times New Roman"/>
          <w:sz w:val="20"/>
        </w:rPr>
        <w:t xml:space="preserve">i vissa fall. Paragrafen genomför artikel 1.5 i direktiv (EU) 2020/1057. Övervägandena finns i avsnitt </w:t>
      </w:r>
      <w:bookmarkStart w:id="353" w:name="_Hlk89881933"/>
      <w:r w:rsidRPr="007A145D">
        <w:rPr>
          <w:rFonts w:ascii="Times New Roman" w:hAnsi="Times New Roman"/>
          <w:sz w:val="20"/>
        </w:rPr>
        <w:t>6.6.1 och 6.6.</w:t>
      </w:r>
      <w:bookmarkEnd w:id="353"/>
      <w:r w:rsidRPr="007A145D">
        <w:rPr>
          <w:rFonts w:ascii="Times New Roman" w:hAnsi="Times New Roman"/>
          <w:sz w:val="20"/>
        </w:rPr>
        <w:t>2.</w:t>
      </w:r>
    </w:p>
    <w:p w14:paraId="1C2BECF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 förare är inte utstationerad om han eller hon passerar genom Sverige med en transport utan att lasta eller lossa gods eller ta upp eller släppa av passagerare, dvs. utför s.k. transittransporter genom Sverige. Undantaget gäller fall som avses i 4 § första stycket 1. Undantaget gäller alltså inte i sådana utstationeringsfall som avses i 4 § i övrigt. </w:t>
      </w:r>
    </w:p>
    <w:p w14:paraId="5C2E0AAE"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54" w:name="_Hlk76743419"/>
      <w:bookmarkEnd w:id="351"/>
    </w:p>
    <w:p w14:paraId="6D5C9E5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bookmarkStart w:id="355" w:name="_Hlk57038153"/>
      <w:r w:rsidRPr="007A145D">
        <w:rPr>
          <w:rFonts w:ascii="Times New Roman" w:hAnsi="Times New Roman"/>
          <w:b/>
          <w:bCs/>
          <w:i/>
          <w:sz w:val="18"/>
          <w:szCs w:val="18"/>
        </w:rPr>
        <w:lastRenderedPageBreak/>
        <w:t>5 d §    </w:t>
      </w:r>
      <w:bookmarkStart w:id="356" w:name="_Hlk74837463"/>
      <w:r w:rsidRPr="007A145D">
        <w:rPr>
          <w:rFonts w:ascii="Times New Roman" w:hAnsi="Times New Roman"/>
          <w:i/>
          <w:iCs/>
          <w:sz w:val="18"/>
          <w:szCs w:val="18"/>
        </w:rPr>
        <w:t>Utstationering enligt 4 § första stycket 1</w:t>
      </w:r>
      <w:bookmarkEnd w:id="356"/>
      <w:r w:rsidRPr="007A145D">
        <w:rPr>
          <w:rFonts w:ascii="Times New Roman" w:hAnsi="Times New Roman"/>
          <w:i/>
          <w:iCs/>
          <w:sz w:val="18"/>
          <w:szCs w:val="18"/>
        </w:rPr>
        <w:t xml:space="preserve"> föreligger inte när en förare utför bilaterala transporter till eller från Sverige.</w:t>
      </w:r>
    </w:p>
    <w:bookmarkEnd w:id="355"/>
    <w:p w14:paraId="15331D0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Med en bilateral transport avses en gods- eller persontransport mellan transportföretagets etableringsland och ett annat land, där</w:t>
      </w:r>
    </w:p>
    <w:p w14:paraId="64ECD8E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1. </w:t>
      </w:r>
      <w:bookmarkStart w:id="357" w:name="_Hlk93844186"/>
      <w:r w:rsidRPr="007A145D">
        <w:rPr>
          <w:rFonts w:ascii="Times New Roman" w:eastAsiaTheme="minorHAnsi" w:hAnsi="Times New Roman"/>
          <w:i/>
          <w:iCs/>
          <w:sz w:val="18"/>
          <w:szCs w:val="18"/>
        </w:rPr>
        <w:t>lastning av gods eller påstigning av passagerare sker i det ena landet och lossning av gods eller avstigning av passagerare sker i det andra landet, eller</w:t>
      </w:r>
      <w:bookmarkEnd w:id="357"/>
    </w:p>
    <w:p w14:paraId="6D4AD7F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2. </w:t>
      </w:r>
      <w:bookmarkStart w:id="358" w:name="_Hlk93844231"/>
      <w:r w:rsidRPr="007A145D">
        <w:rPr>
          <w:rFonts w:ascii="Times New Roman" w:eastAsiaTheme="minorHAnsi" w:hAnsi="Times New Roman"/>
          <w:i/>
          <w:iCs/>
          <w:sz w:val="18"/>
          <w:szCs w:val="18"/>
        </w:rPr>
        <w:t xml:space="preserve">både på- och avstigning av passagerare sker i transportföretagets etableringsland, när </w:t>
      </w:r>
      <w:bookmarkEnd w:id="358"/>
      <w:r w:rsidRPr="007A145D">
        <w:rPr>
          <w:rFonts w:ascii="Times New Roman" w:eastAsiaTheme="minorHAnsi" w:hAnsi="Times New Roman"/>
          <w:i/>
          <w:iCs/>
          <w:sz w:val="18"/>
          <w:szCs w:val="18"/>
        </w:rPr>
        <w:t>transporten utförs i syfte att genomföra lokala utflykter i ett annat land.</w:t>
      </w:r>
    </w:p>
    <w:p w14:paraId="6B4BC65D"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505E16F"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I paragrafen, som är ny, regleras </w:t>
      </w:r>
      <w:bookmarkStart w:id="359" w:name="_Hlk91012638"/>
      <w:r w:rsidRPr="007A145D">
        <w:rPr>
          <w:rFonts w:ascii="Times New Roman" w:hAnsi="Times New Roman"/>
          <w:sz w:val="20"/>
        </w:rPr>
        <w:t xml:space="preserve">att utstationering av en förare </w:t>
      </w:r>
      <w:bookmarkEnd w:id="359"/>
      <w:r w:rsidRPr="007A145D">
        <w:rPr>
          <w:rFonts w:ascii="Times New Roman" w:hAnsi="Times New Roman"/>
          <w:sz w:val="20"/>
        </w:rPr>
        <w:t xml:space="preserve">inte föreligger när han eller hon utför bilaterala transporter. Paragrafen genomför artikel 1.3 första och andra styckena och artikel 1.4 första och andra styckena i direktiv (EU) 2020/1057. Övervägandena finns i avsnitt 6.6.1 och 6.6.3.  </w:t>
      </w:r>
    </w:p>
    <w:p w14:paraId="5DA63EB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 grundläggande förutsättning för att paragrafen ska vara tillämplig är att det handlar om en </w:t>
      </w:r>
      <w:bookmarkStart w:id="360" w:name="_Hlk89872209"/>
      <w:r w:rsidRPr="007A145D">
        <w:rPr>
          <w:rFonts w:ascii="Times New Roman" w:hAnsi="Times New Roman"/>
          <w:sz w:val="20"/>
        </w:rPr>
        <w:t>situation som avses i 4 § första stycket 1</w:t>
      </w:r>
      <w:bookmarkEnd w:id="360"/>
      <w:r w:rsidRPr="007A145D">
        <w:rPr>
          <w:rFonts w:ascii="Times New Roman" w:hAnsi="Times New Roman"/>
          <w:sz w:val="20"/>
        </w:rPr>
        <w:t>, dvs. fall där</w:t>
      </w:r>
      <w:r w:rsidRPr="007A145D" w:rsidDel="00BF6E62">
        <w:rPr>
          <w:rFonts w:ascii="Times New Roman" w:hAnsi="Times New Roman"/>
          <w:sz w:val="20"/>
        </w:rPr>
        <w:t xml:space="preserve"> </w:t>
      </w:r>
      <w:r w:rsidRPr="007A145D">
        <w:rPr>
          <w:rFonts w:ascii="Times New Roman" w:hAnsi="Times New Roman"/>
          <w:sz w:val="20"/>
        </w:rPr>
        <w:t xml:space="preserve">ett transportföretag för egen räkning och under egen ledning sänder en hos transportföretaget anställd förare till Sverige enligt avtal som transportföretaget har ingått med den i Sverige verksamma mottagaren av tjänsten. </w:t>
      </w:r>
      <w:bookmarkStart w:id="361" w:name="_Hlk88216414"/>
      <w:r w:rsidRPr="007A145D">
        <w:rPr>
          <w:rFonts w:ascii="Times New Roman" w:hAnsi="Times New Roman"/>
          <w:sz w:val="20"/>
        </w:rPr>
        <w:t xml:space="preserve">Andra fall av utstationering enligt 4 § omfattas inte av undantaget. </w:t>
      </w:r>
      <w:bookmarkEnd w:id="361"/>
    </w:p>
    <w:p w14:paraId="4DC0885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Enligt </w:t>
      </w:r>
      <w:r w:rsidRPr="007A145D">
        <w:rPr>
          <w:rFonts w:ascii="Times New Roman" w:hAnsi="Times New Roman"/>
          <w:i/>
          <w:iCs/>
          <w:sz w:val="20"/>
        </w:rPr>
        <w:t>första stycket</w:t>
      </w:r>
      <w:r w:rsidRPr="007A145D">
        <w:rPr>
          <w:rFonts w:ascii="Times New Roman" w:hAnsi="Times New Roman"/>
          <w:sz w:val="20"/>
        </w:rPr>
        <w:t xml:space="preserve"> är föraren i det aktuella fallet inte utstationerad om han eller hon utför bilaterala transporter till eller från Sverige. Vad som avses med en bilateral transport förklaras i andra stycket men avser i korthet en internationell transport som utförs till eller från det land där transportföretaget är etablerat. Undantaget omfattar även en vägtransport som utgör del av en kombinerad transport, om vägtransporten i sig utgör en bilateral transport. Även en transport som delvis sker med båt eller tåg omfattas, när en lastbil innehållande gods transporteras på en färja eller på ett tåg en del av sträckan. </w:t>
      </w:r>
    </w:p>
    <w:p w14:paraId="6E3C0CC2" w14:textId="77777777"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 förutsättning för att en utstationering inte ska anses föreligga är att föraren i fråga utför transporten även i den del som sker i etableringslandet. Om en förare exempelvis endast utför den del av en bilateral transport som sker inom Sveriges gränser är undantaget inte tillämpligt. En förare som utför en godstransport mellan transport</w:t>
      </w:r>
      <w:r w:rsidRPr="007A145D">
        <w:rPr>
          <w:rFonts w:ascii="Times New Roman" w:hAnsi="Times New Roman"/>
          <w:sz w:val="20"/>
        </w:rPr>
        <w:softHyphen/>
        <w:t>företagets etableringsland och Sverige ska alltså inte anses vara utstationerad till Sverige men undantaget gäller inte om han eller hon byter av en annan förare och endast utför den del av den bilaterala transporten som sker inom Sveriges gränser.</w:t>
      </w:r>
    </w:p>
    <w:p w14:paraId="10C2586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62" w:name="_Hlk94006930"/>
      <w:r w:rsidRPr="007A145D">
        <w:rPr>
          <w:rFonts w:ascii="Times New Roman" w:hAnsi="Times New Roman"/>
          <w:sz w:val="20"/>
        </w:rPr>
        <w:t>Vidare är det endast om föraren enbart utför bilaterala transporter som undantaget i första stycket blir tillämpligt.</w:t>
      </w:r>
      <w:bookmarkEnd w:id="362"/>
      <w:r w:rsidRPr="007A145D">
        <w:rPr>
          <w:rFonts w:ascii="Times New Roman" w:hAnsi="Times New Roman"/>
          <w:sz w:val="20"/>
        </w:rPr>
        <w:t xml:space="preserve"> Detta undantag omfattar därmed inte situationer där föraren samtidigt utför en inrikestransport enligt 5 b § eller en internationell transport som inte är bilateral, om det inte är fråga om sådana situationer som avses i 5 e §. I fråga om godstransporter innebär detta att undantaget endast gäller om det fordon med vilket transporten utförs enbart är lastat med gods som ska transporteras till eller från transport</w:t>
      </w:r>
      <w:r w:rsidRPr="007A145D">
        <w:rPr>
          <w:rFonts w:ascii="Times New Roman" w:hAnsi="Times New Roman"/>
          <w:sz w:val="20"/>
        </w:rPr>
        <w:softHyphen/>
        <w:t xml:space="preserve">företagets etableringsland. I fråga om passagerartransporter gäller undantaget endast när passagerare stiger på en buss i transportföretagets etableringsland och stiger av i Sverige, eller tvärtom, eller när samtliga passagerare som kliver på bussen i etableringslandet också transporteras tillbaka dit inom ramen för samma resa utan att några nya passagerare </w:t>
      </w:r>
      <w:r w:rsidRPr="007A145D">
        <w:rPr>
          <w:rFonts w:ascii="Times New Roman" w:hAnsi="Times New Roman"/>
          <w:sz w:val="20"/>
        </w:rPr>
        <w:lastRenderedPageBreak/>
        <w:t xml:space="preserve">tillkommer efter det att bussen lämnat etableringslandet. Om kriterierna uppfylls är föraren inte utstationerad i Sverige. </w:t>
      </w:r>
    </w:p>
    <w:p w14:paraId="0AC72172" w14:textId="74B6C9AA"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Enligt </w:t>
      </w:r>
      <w:r w:rsidRPr="007A145D">
        <w:rPr>
          <w:rFonts w:ascii="Times New Roman" w:hAnsi="Times New Roman"/>
          <w:i/>
          <w:sz w:val="20"/>
        </w:rPr>
        <w:t>andra stycket</w:t>
      </w:r>
      <w:r w:rsidRPr="007A145D">
        <w:rPr>
          <w:rFonts w:ascii="Times New Roman" w:hAnsi="Times New Roman"/>
          <w:sz w:val="20"/>
        </w:rPr>
        <w:t xml:space="preserve"> avses med bilateral transport en transport som äger rum mellan två länder, om transportföretaget som utför transporten är etablerat i ett av länderna. En bilateral transport är alltså en särskild sorts inter</w:t>
      </w:r>
      <w:r w:rsidRPr="007A145D">
        <w:rPr>
          <w:rFonts w:ascii="Times New Roman" w:hAnsi="Times New Roman"/>
          <w:sz w:val="20"/>
        </w:rPr>
        <w:softHyphen/>
        <w:t xml:space="preserve">nationell transport. </w:t>
      </w:r>
      <w:r w:rsidRPr="004C20CF">
        <w:rPr>
          <w:rFonts w:ascii="Times New Roman" w:hAnsi="Times New Roman"/>
          <w:i/>
          <w:iCs/>
          <w:sz w:val="20"/>
        </w:rPr>
        <w:t>Första punkten</w:t>
      </w:r>
      <w:r>
        <w:rPr>
          <w:rFonts w:ascii="Times New Roman" w:hAnsi="Times New Roman"/>
          <w:sz w:val="20"/>
        </w:rPr>
        <w:t xml:space="preserve"> </w:t>
      </w:r>
      <w:r w:rsidRPr="007A145D">
        <w:rPr>
          <w:rFonts w:ascii="Times New Roman" w:hAnsi="Times New Roman"/>
          <w:sz w:val="20"/>
        </w:rPr>
        <w:t xml:space="preserve">genomför artikel 1.3 andra stycket </w:t>
      </w:r>
      <w:r>
        <w:rPr>
          <w:rFonts w:ascii="Times New Roman" w:hAnsi="Times New Roman"/>
          <w:sz w:val="20"/>
        </w:rPr>
        <w:t xml:space="preserve">och artikel 1.4 andra stycket a och b </w:t>
      </w:r>
      <w:r w:rsidRPr="007A145D">
        <w:rPr>
          <w:rFonts w:ascii="Times New Roman" w:hAnsi="Times New Roman"/>
          <w:sz w:val="20"/>
        </w:rPr>
        <w:t xml:space="preserve">i direktiv (EU) 2020/1057 och avser </w:t>
      </w:r>
      <w:r>
        <w:rPr>
          <w:rFonts w:ascii="Times New Roman" w:hAnsi="Times New Roman"/>
          <w:sz w:val="20"/>
        </w:rPr>
        <w:t xml:space="preserve">både </w:t>
      </w:r>
      <w:r w:rsidRPr="007A145D">
        <w:rPr>
          <w:rFonts w:ascii="Times New Roman" w:hAnsi="Times New Roman"/>
          <w:sz w:val="20"/>
        </w:rPr>
        <w:t>en bilateral transport av gods</w:t>
      </w:r>
      <w:r>
        <w:rPr>
          <w:rFonts w:ascii="Times New Roman" w:hAnsi="Times New Roman"/>
          <w:sz w:val="20"/>
        </w:rPr>
        <w:t xml:space="preserve"> och en bilateral persontransport med buss</w:t>
      </w:r>
      <w:r w:rsidRPr="007A145D">
        <w:rPr>
          <w:rFonts w:ascii="Times New Roman" w:hAnsi="Times New Roman"/>
          <w:sz w:val="20"/>
        </w:rPr>
        <w:t xml:space="preserve">. En förare kan i ett och samma fordon utföra flera bilaterala </w:t>
      </w:r>
      <w:r>
        <w:rPr>
          <w:rFonts w:ascii="Times New Roman" w:hAnsi="Times New Roman"/>
          <w:sz w:val="20"/>
        </w:rPr>
        <w:t>gods</w:t>
      </w:r>
      <w:r w:rsidRPr="007A145D">
        <w:rPr>
          <w:rFonts w:ascii="Times New Roman" w:hAnsi="Times New Roman"/>
          <w:sz w:val="20"/>
        </w:rPr>
        <w:t xml:space="preserve">transporter samtidigt, t.ex. om fordonet är lastat med flera kollin av styckegods som ska lossas på olika ställen. Godset måste dock transporteras till eller från företagets etableringsland för att det ska vara fråga om en bilateral transport. </w:t>
      </w:r>
      <w:r>
        <w:rPr>
          <w:rFonts w:ascii="Times New Roman" w:hAnsi="Times New Roman"/>
          <w:sz w:val="20"/>
        </w:rPr>
        <w:t>En godst</w:t>
      </w:r>
      <w:r w:rsidRPr="007A145D">
        <w:rPr>
          <w:rFonts w:ascii="Times New Roman" w:hAnsi="Times New Roman"/>
          <w:sz w:val="20"/>
        </w:rPr>
        <w:t xml:space="preserve">ransport ska ske med personbil eller lastbil. </w:t>
      </w:r>
      <w:r w:rsidRPr="004C20CF">
        <w:rPr>
          <w:rFonts w:ascii="Times New Roman" w:hAnsi="Times New Roman"/>
          <w:i/>
          <w:iCs/>
          <w:sz w:val="20"/>
        </w:rPr>
        <w:t>Andra punkten</w:t>
      </w:r>
      <w:r>
        <w:rPr>
          <w:rFonts w:ascii="Times New Roman" w:hAnsi="Times New Roman"/>
          <w:sz w:val="20"/>
        </w:rPr>
        <w:t xml:space="preserve"> </w:t>
      </w:r>
      <w:r w:rsidRPr="007A145D">
        <w:rPr>
          <w:rFonts w:ascii="Times New Roman" w:hAnsi="Times New Roman"/>
          <w:sz w:val="20"/>
        </w:rPr>
        <w:t xml:space="preserve">genomför artikel 1.4 andra stycket </w:t>
      </w:r>
      <w:r>
        <w:rPr>
          <w:rFonts w:ascii="Times New Roman" w:hAnsi="Times New Roman"/>
          <w:sz w:val="20"/>
        </w:rPr>
        <w:t xml:space="preserve">c </w:t>
      </w:r>
      <w:r w:rsidRPr="007A145D">
        <w:rPr>
          <w:rFonts w:ascii="Times New Roman" w:hAnsi="Times New Roman"/>
          <w:sz w:val="20"/>
        </w:rPr>
        <w:t xml:space="preserve">i </w:t>
      </w:r>
      <w:bookmarkStart w:id="363" w:name="_Hlk64378984"/>
      <w:r w:rsidRPr="007A145D">
        <w:rPr>
          <w:rFonts w:ascii="Times New Roman" w:hAnsi="Times New Roman"/>
          <w:sz w:val="20"/>
        </w:rPr>
        <w:t>direktiv (EU) 2020/1057</w:t>
      </w:r>
      <w:bookmarkEnd w:id="363"/>
      <w:r w:rsidRPr="007A145D">
        <w:rPr>
          <w:rFonts w:ascii="Times New Roman" w:hAnsi="Times New Roman"/>
          <w:sz w:val="20"/>
        </w:rPr>
        <w:t xml:space="preserve"> och avser en persontransport med buss</w:t>
      </w:r>
      <w:r>
        <w:rPr>
          <w:rFonts w:ascii="Times New Roman" w:hAnsi="Times New Roman"/>
          <w:sz w:val="20"/>
        </w:rPr>
        <w:t xml:space="preserve"> där</w:t>
      </w:r>
      <w:r w:rsidRPr="007A145D">
        <w:rPr>
          <w:rFonts w:ascii="Times New Roman" w:hAnsi="Times New Roman"/>
          <w:sz w:val="20"/>
        </w:rPr>
        <w:t xml:space="preserve"> passagerare både stiger på och kliver av bussen i transportföretagets etableringsland men däremellan transporteras i ett annat land. Syftet ska i det fallet vara att genomföra lokala utflykter i det andra landet. Detta skulle t.ex. kunna avse s.k. rundresor. </w:t>
      </w:r>
    </w:p>
    <w:p w14:paraId="145ACFB5"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ADF1C8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bookmarkStart w:id="364" w:name="_Hlk93997038"/>
      <w:r w:rsidRPr="007A145D">
        <w:rPr>
          <w:rFonts w:ascii="Times New Roman" w:hAnsi="Times New Roman"/>
          <w:b/>
          <w:i/>
          <w:sz w:val="18"/>
          <w:szCs w:val="18"/>
        </w:rPr>
        <w:t>5 e §</w:t>
      </w:r>
      <w:r w:rsidRPr="007A145D">
        <w:rPr>
          <w:rFonts w:ascii="Times New Roman" w:hAnsi="Times New Roman"/>
          <w:i/>
          <w:iCs/>
          <w:sz w:val="18"/>
          <w:szCs w:val="18"/>
        </w:rPr>
        <w:t>    Utstationering enligt 4 § första stycket 1 föreligger inte när en förare under en resa till eller från</w:t>
      </w:r>
      <w:r w:rsidRPr="007A145D" w:rsidDel="004902B4">
        <w:rPr>
          <w:rFonts w:ascii="Times New Roman" w:hAnsi="Times New Roman"/>
          <w:i/>
          <w:iCs/>
          <w:sz w:val="18"/>
          <w:szCs w:val="18"/>
        </w:rPr>
        <w:t xml:space="preserve"> </w:t>
      </w:r>
      <w:r w:rsidRPr="007A145D">
        <w:rPr>
          <w:rFonts w:ascii="Times New Roman" w:hAnsi="Times New Roman"/>
          <w:i/>
          <w:iCs/>
          <w:sz w:val="18"/>
          <w:szCs w:val="18"/>
        </w:rPr>
        <w:t>det land där transportföretaget är etablerat lastar gods eller tar upp passagerare vid högst ett tillfälle och lossar gods eller släpper av passagerare vid högst ett tillfälle samtidigt som föraren därutöver enbart utför bilaterala transporter. Om det är fråga om en godstransport, föreligger utstationering inte heller när föraren under återresan till etableringslandet lastar gods vid högst två tillfällen och lossar gods vid högst två tillfällen, om enbart bilaterala transporter utfördes under resan från etableringslandet.</w:t>
      </w:r>
    </w:p>
    <w:p w14:paraId="5C57709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18"/>
          <w:szCs w:val="18"/>
        </w:rPr>
      </w:pPr>
      <w:r w:rsidRPr="007A145D">
        <w:rPr>
          <w:rFonts w:ascii="Times New Roman" w:hAnsi="Times New Roman"/>
          <w:i/>
          <w:sz w:val="18"/>
          <w:szCs w:val="18"/>
        </w:rPr>
        <w:t xml:space="preserve">Första stycket gäller endast om på- och avstigningen av passagerare respektive lastningen och lossningen av gods sker i olika länder. </w:t>
      </w:r>
      <w:bookmarkEnd w:id="364"/>
    </w:p>
    <w:p w14:paraId="2186439E"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6DCCF2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I paragrafen, som är ny, regleras att utstationering av en förare, utöver vad som framgår av 5 d §, inte föreligger i vissa fall. Paragrafen genomför artikel 1.3 tredje och fjärde styckena och artikel 1.4 tredje stycket i direktiv </w:t>
      </w:r>
      <w:bookmarkStart w:id="365" w:name="_Hlk90993788"/>
      <w:r w:rsidRPr="007A145D">
        <w:rPr>
          <w:rFonts w:ascii="Times New Roman" w:hAnsi="Times New Roman"/>
          <w:sz w:val="20"/>
        </w:rPr>
        <w:t>(EU) 2020/1057</w:t>
      </w:r>
      <w:bookmarkEnd w:id="365"/>
      <w:r w:rsidRPr="007A145D">
        <w:rPr>
          <w:rFonts w:ascii="Times New Roman" w:hAnsi="Times New Roman"/>
          <w:sz w:val="20"/>
        </w:rPr>
        <w:t>. Övervägandena finns i avsnitt 6.6.1 och 6.6.4.</w:t>
      </w:r>
    </w:p>
    <w:p w14:paraId="5004D5D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Av </w:t>
      </w:r>
      <w:r w:rsidRPr="007A145D">
        <w:rPr>
          <w:rFonts w:ascii="Times New Roman" w:hAnsi="Times New Roman"/>
          <w:i/>
          <w:iCs/>
          <w:sz w:val="20"/>
        </w:rPr>
        <w:t>första stycket</w:t>
      </w:r>
      <w:r w:rsidRPr="007A145D">
        <w:rPr>
          <w:rFonts w:ascii="Times New Roman" w:hAnsi="Times New Roman"/>
          <w:sz w:val="20"/>
        </w:rPr>
        <w:t xml:space="preserve"> framgår att en förare som utför en bilateral transport kan utföra vissa ytterligare aktiviteter och ändå inte vara utstationerad. Den grundläggande förutsättningen för att föraren inte ska anses vara utstationerad är densamma som i 5 d §, dvs. det ska vara fråga om en situation där transportföretaget för egen räkning och under egen ledning sänder föraren till Sverige enligt avtal som transportföretaget har ingått med den i Sverige verksamma mottagaren av tjänsterna, jfr 4 § första stycket 1. Andra fall av utstationering enligt 4 § omfattas inte av undantaget. I likhet med 5 d § omfattar undantaget inte heller situationer där andra typer av transporter utförs samtidigt med sådana transporter som avses i paragrafen.</w:t>
      </w:r>
    </w:p>
    <w:p w14:paraId="648BEFB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 annan förutsättning är att föraren samtidigt utför en eller flera bilaterala transporter. Den bilaterala transporten kan utföras till eller från Sverige, men den kan också utföras mellan två andra länder. Om transportföretaget är etablerat i Italien kan en bilateral transport t.ex. äga rum mellan Italien och Sverige. En bilateral transport kan dock t.ex. också äga rum mellan Italien och Norge och föraren kan då färdas genom Sverige </w:t>
      </w:r>
      <w:r w:rsidRPr="007A145D">
        <w:rPr>
          <w:rFonts w:ascii="Times New Roman" w:hAnsi="Times New Roman"/>
          <w:sz w:val="20"/>
        </w:rPr>
        <w:lastRenderedPageBreak/>
        <w:t>under resan. En sådan bilateral transport kan i viss utsträckning kombineras med icke-bilaterala transporter till eller från Sverige utan att föraren ska anses vara utstationerad här. I fråga om persontransporter medges att föraren utöver den bilaterala transporten under resans gång kan ta upp passagerare vid ett tillfälle och släppa av passagerare vid ett tillfälle. En sådan icke-bilateral transport får äga rum såväl under resan från transport</w:t>
      </w:r>
      <w:r w:rsidRPr="007A145D">
        <w:rPr>
          <w:rFonts w:ascii="Times New Roman" w:hAnsi="Times New Roman"/>
          <w:sz w:val="20"/>
        </w:rPr>
        <w:softHyphen/>
        <w:t xml:space="preserve">företagets etableringsland som under returresan. </w:t>
      </w:r>
    </w:p>
    <w:p w14:paraId="6779420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Även i fråga om godstransporter kan icke-bilaterala transporter utföras samtidigt som den bilaterala transporten utan att föraren ska anses vara utstationerad. För godstransporter är undantaget utformat på det sättet att två icke-bilaterala transporter kan utföras under returresan till etablerings</w:t>
      </w:r>
      <w:r w:rsidRPr="007A145D">
        <w:rPr>
          <w:rFonts w:ascii="Times New Roman" w:hAnsi="Times New Roman"/>
          <w:sz w:val="20"/>
        </w:rPr>
        <w:softHyphen/>
        <w:t xml:space="preserve">landet, under förutsättning att ingen icke-bilateral transport ägt rum på resan från etableringslandet. Under en bilateral transport till eller från företagets etableringsland kan föraren alltså lasta ytterligare gods en gång och lossa gods en gång i de länder som föraren passerar under resan. Om ingen sådan aktivitet utförts på resan från etableringslandet kan två lastningar och lossningar äga rum på returresan. </w:t>
      </w:r>
    </w:p>
    <w:p w14:paraId="31E7305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Undantagen ska räknas i förhållande till en enskild resa från och tillbaka till etableringslandet. Om föraren utför flera bilaterala transporter under en och samma resa är det inte möjligt med undantag för fler än sammanlagt två icke-bilaterala transporter under hela denna resa.  </w:t>
      </w:r>
    </w:p>
    <w:p w14:paraId="0D35F749" w14:textId="28C1AF2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Av </w:t>
      </w:r>
      <w:r w:rsidRPr="007A145D">
        <w:rPr>
          <w:rFonts w:ascii="Times New Roman" w:hAnsi="Times New Roman"/>
          <w:i/>
          <w:iCs/>
          <w:sz w:val="20"/>
        </w:rPr>
        <w:t>andra stycket</w:t>
      </w:r>
      <w:r w:rsidRPr="007A145D">
        <w:rPr>
          <w:rFonts w:ascii="Times New Roman" w:hAnsi="Times New Roman"/>
          <w:sz w:val="20"/>
        </w:rPr>
        <w:t xml:space="preserve"> framgår att undantaget i första stycket enbart gäller om sådan på- och avstigning av passagerare eller lastning och lossning av gods som avses i </w:t>
      </w:r>
      <w:r>
        <w:rPr>
          <w:rFonts w:ascii="Times New Roman" w:hAnsi="Times New Roman"/>
          <w:sz w:val="20"/>
        </w:rPr>
        <w:t xml:space="preserve">det </w:t>
      </w:r>
      <w:r w:rsidRPr="007A145D">
        <w:rPr>
          <w:rFonts w:ascii="Times New Roman" w:hAnsi="Times New Roman"/>
          <w:sz w:val="20"/>
        </w:rPr>
        <w:t>stycket äger rum i olika länder. De icke-bilaterala transporter som avses ska alltså vara internationella. Transporttjänsterna får med andra ord inte äga rum mellan två platser i samma land, dvs. det får inte röra sig om inrikestransporter. Paragrafen påverkar därmed inte om utstatio</w:t>
      </w:r>
      <w:r w:rsidRPr="007A145D">
        <w:rPr>
          <w:rFonts w:ascii="Times New Roman" w:hAnsi="Times New Roman"/>
          <w:sz w:val="20"/>
        </w:rPr>
        <w:softHyphen/>
        <w:t xml:space="preserve">nering enligt 5 b § föreligger. </w:t>
      </w:r>
    </w:p>
    <w:p w14:paraId="6A5C6D2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Från och med den 21 augusti 2023 gäller paragrafen endast om det fordon som föraren kör är utrustat med en särskild typ av färdskrivare, se 5 f §. </w:t>
      </w:r>
    </w:p>
    <w:p w14:paraId="76D475DD"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FBA936C"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r w:rsidRPr="007A145D">
        <w:rPr>
          <w:rFonts w:ascii="Times New Roman" w:hAnsi="Times New Roman"/>
          <w:b/>
          <w:bCs/>
          <w:i/>
          <w:iCs/>
          <w:sz w:val="18"/>
          <w:szCs w:val="18"/>
        </w:rPr>
        <w:t>5 f §</w:t>
      </w:r>
      <w:r w:rsidRPr="007A145D">
        <w:rPr>
          <w:rFonts w:ascii="Times New Roman" w:hAnsi="Times New Roman"/>
          <w:i/>
          <w:iCs/>
          <w:sz w:val="18"/>
          <w:szCs w:val="18"/>
        </w:rPr>
        <w:t>    Det som sägs i 5 e § gäller endast om det fordon som används för transporten är utrustat med en smart färdskrivare i enlighet med artiklarna 8, 9 och 10 i Europaparlamentets och rådets förordning (EU) nr 165/2014 av den 4 februari 2014 om färdskrivare vid vägtransporter, om upphävande av rådets förordning (EEG) nr 3821/85 av den 20 december 1985 om färdskrivare vid vägtransporter och om ändring av Europaparlamentets och rådets förordning (EG) nr 561/2006 av den 15 mars 2006 om harmonisering av viss sociallagstiftning på vägtransport</w:t>
      </w:r>
      <w:r w:rsidRPr="007A145D">
        <w:rPr>
          <w:rFonts w:ascii="Times New Roman" w:hAnsi="Times New Roman"/>
          <w:i/>
          <w:iCs/>
          <w:sz w:val="18"/>
          <w:szCs w:val="18"/>
        </w:rPr>
        <w:softHyphen/>
        <w:t>området.</w:t>
      </w:r>
    </w:p>
    <w:p w14:paraId="43B6850E"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C1B365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som är ny, reglerar en förutsättning för att 5 e § ska gälla. Paragrafen genomför artikel 1.3 femte stycket och 1.4 fjärde stycket i direktiv (EU) 2020/1057. Övervägandena finns i avsnitt 6.6.4.</w:t>
      </w:r>
    </w:p>
    <w:p w14:paraId="4B01642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Enligt paragrafen är det en förutsättning för att en förare som utför sådana icke-bilaterala internationella transporter som avses i 5 e § inte ska anses vara utstationerad att det fordon som används för transporten är utrustat med en särskild typ av färdskrivare. Bestämmelser om färd</w:t>
      </w:r>
      <w:r w:rsidRPr="007A145D">
        <w:rPr>
          <w:rFonts w:ascii="Times New Roman" w:hAnsi="Times New Roman"/>
          <w:sz w:val="20"/>
        </w:rPr>
        <w:softHyphen/>
        <w:t xml:space="preserve">skrivare finns i Europaparlamentet och rådets förordning (EU) nr 165/2014 (färdskrivarförordningen). </w:t>
      </w:r>
    </w:p>
    <w:p w14:paraId="0F6CFCC0" w14:textId="6E11FD15"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366" w:name="_Hlk94696892"/>
      <w:r w:rsidRPr="007A145D">
        <w:rPr>
          <w:rFonts w:ascii="Times New Roman" w:hAnsi="Times New Roman"/>
          <w:sz w:val="20"/>
        </w:rPr>
        <w:lastRenderedPageBreak/>
        <w:t>Det finns olika typer av färdskrivare. I artikel 8–</w:t>
      </w:r>
      <w:r>
        <w:rPr>
          <w:rFonts w:ascii="Times New Roman" w:hAnsi="Times New Roman"/>
          <w:sz w:val="20"/>
        </w:rPr>
        <w:t>10</w:t>
      </w:r>
      <w:r w:rsidRPr="007A145D">
        <w:rPr>
          <w:rFonts w:ascii="Times New Roman" w:hAnsi="Times New Roman"/>
          <w:sz w:val="20"/>
        </w:rPr>
        <w:t xml:space="preserve"> i färdskrivar</w:t>
      </w:r>
      <w:r w:rsidRPr="007A145D">
        <w:rPr>
          <w:rFonts w:ascii="Times New Roman" w:hAnsi="Times New Roman"/>
          <w:sz w:val="20"/>
        </w:rPr>
        <w:softHyphen/>
        <w:t>förord</w:t>
      </w:r>
      <w:r w:rsidRPr="007A145D">
        <w:rPr>
          <w:rFonts w:ascii="Times New Roman" w:hAnsi="Times New Roman"/>
          <w:sz w:val="20"/>
        </w:rPr>
        <w:softHyphen/>
        <w:t>ningen finns bestämmelser om s.k. smarta färdskrivare. En smart färd</w:t>
      </w:r>
      <w:r w:rsidRPr="007A145D">
        <w:rPr>
          <w:rFonts w:ascii="Times New Roman" w:hAnsi="Times New Roman"/>
          <w:sz w:val="20"/>
        </w:rPr>
        <w:softHyphen/>
        <w:t xml:space="preserve">skrivare registrerar bl.a. fordonets position automatiskt vid vissa tillfällen. Genom förordning (EU) 2020/1054 har färdskrivarförordningen ändrats och enligt de nya bestämmelserna om smarta färdskrivare ska sådana färdskrivare även automatiskt registrera när ett fordon passerar en landsgräns. Dessutom kommer de ha en funktion för att registrera lastnings- och lossningsoperationer. </w:t>
      </w:r>
      <w:bookmarkEnd w:id="366"/>
      <w:r w:rsidRPr="007A145D">
        <w:rPr>
          <w:rFonts w:ascii="Times New Roman" w:hAnsi="Times New Roman"/>
          <w:sz w:val="20"/>
        </w:rPr>
        <w:t>Färd</w:t>
      </w:r>
      <w:r w:rsidRPr="007A145D">
        <w:rPr>
          <w:rFonts w:ascii="Times New Roman" w:hAnsi="Times New Roman"/>
          <w:sz w:val="20"/>
        </w:rPr>
        <w:softHyphen/>
        <w:t>skrivare som uppfyller de nya kraven benämns vanligtvis smart färd</w:t>
      </w:r>
      <w:r w:rsidRPr="007A145D">
        <w:rPr>
          <w:rFonts w:ascii="Times New Roman" w:hAnsi="Times New Roman"/>
          <w:sz w:val="20"/>
        </w:rPr>
        <w:softHyphen/>
        <w:t xml:space="preserve">skrivare version 2. För att föraren inte ska anses vara utstationerad när han eller hon utför sådana ytterligare aktiviteter som avses i 5 e § ska alltså fordonet vara utrustat med en smart färdskrivare version 2. </w:t>
      </w:r>
    </w:p>
    <w:p w14:paraId="6329028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Krav på att smarta färdskrivare version 2 ska monteras i fordon som för första gången registreras i en medlemsstat inom EU</w:t>
      </w:r>
      <w:r w:rsidRPr="007A145D">
        <w:t xml:space="preserve"> </w:t>
      </w:r>
      <w:r w:rsidRPr="007A145D">
        <w:rPr>
          <w:rFonts w:ascii="Times New Roman" w:hAnsi="Times New Roman"/>
          <w:sz w:val="20"/>
        </w:rPr>
        <w:t>kommer att börja gälla från och med den 21 augusti 2023, jfr bestämmelsen om ikraftträdande.</w:t>
      </w:r>
    </w:p>
    <w:p w14:paraId="3752D866"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044955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7A145D">
        <w:rPr>
          <w:rFonts w:ascii="Times New Roman" w:hAnsi="Times New Roman"/>
          <w:b/>
          <w:bCs/>
          <w:sz w:val="20"/>
        </w:rPr>
        <w:t>Arbets- och anställningsvillkor</w:t>
      </w:r>
    </w:p>
    <w:p w14:paraId="62225E6E"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5B8D9FC4"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r w:rsidRPr="007A145D">
        <w:rPr>
          <w:rFonts w:ascii="Times New Roman" w:hAnsi="Times New Roman"/>
          <w:i/>
          <w:iCs/>
          <w:sz w:val="18"/>
          <w:szCs w:val="18"/>
        </w:rPr>
        <w:t xml:space="preserve">Författningsreglerade villkor vid långvarig utstationering </w:t>
      </w:r>
    </w:p>
    <w:p w14:paraId="63370974"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51728C8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18"/>
          <w:szCs w:val="18"/>
        </w:rPr>
      </w:pPr>
      <w:r w:rsidRPr="007A145D">
        <w:rPr>
          <w:rFonts w:ascii="Times New Roman" w:eastAsiaTheme="minorHAnsi" w:hAnsi="Times New Roman"/>
          <w:b/>
          <w:bCs/>
          <w:i/>
          <w:iCs/>
          <w:sz w:val="18"/>
          <w:szCs w:val="18"/>
        </w:rPr>
        <w:t>14 a</w:t>
      </w:r>
      <w:r w:rsidRPr="007A145D">
        <w:rPr>
          <w:rFonts w:ascii="Times New Roman" w:eastAsiaTheme="minorHAnsi" w:hAnsi="Times New Roman"/>
          <w:i/>
          <w:iCs/>
          <w:sz w:val="18"/>
          <w:szCs w:val="18"/>
        </w:rPr>
        <w:t> </w:t>
      </w:r>
      <w:r w:rsidRPr="007A145D">
        <w:rPr>
          <w:rFonts w:ascii="Times New Roman" w:eastAsiaTheme="minorHAnsi" w:hAnsi="Times New Roman"/>
          <w:b/>
          <w:bCs/>
          <w:i/>
          <w:iCs/>
          <w:sz w:val="18"/>
          <w:szCs w:val="18"/>
        </w:rPr>
        <w:t>§    </w:t>
      </w:r>
      <w:r w:rsidRPr="007A145D">
        <w:rPr>
          <w:rFonts w:ascii="Times New Roman" w:eastAsiaTheme="minorHAnsi" w:hAnsi="Times New Roman"/>
          <w:i/>
          <w:iCs/>
          <w:sz w:val="18"/>
          <w:szCs w:val="18"/>
        </w:rPr>
        <w:t xml:space="preserve">Vid utstationering av en förare gäller, om transportföretaget är förarens arbetsgivare, i fråga om 11–14 §§ att </w:t>
      </w:r>
    </w:p>
    <w:p w14:paraId="32859AF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hAnsi="Times New Roman"/>
          <w:i/>
          <w:iCs/>
          <w:sz w:val="18"/>
          <w:szCs w:val="18"/>
        </w:rPr>
        <w:t>1. </w:t>
      </w:r>
      <w:r w:rsidRPr="007A145D">
        <w:rPr>
          <w:rFonts w:ascii="Times New Roman" w:eastAsiaTheme="minorHAnsi" w:hAnsi="Times New Roman"/>
          <w:i/>
          <w:iCs/>
          <w:sz w:val="18"/>
          <w:szCs w:val="18"/>
        </w:rPr>
        <w:t>utstationeringen anses upp</w:t>
      </w:r>
      <w:r w:rsidRPr="007A145D">
        <w:rPr>
          <w:rFonts w:ascii="Times New Roman" w:eastAsiaTheme="minorHAnsi" w:hAnsi="Times New Roman"/>
          <w:i/>
          <w:iCs/>
          <w:sz w:val="18"/>
          <w:szCs w:val="18"/>
        </w:rPr>
        <w:softHyphen/>
        <w:t>höra när föraren vid utförandet av en internationell transport</w:t>
      </w:r>
      <w:r w:rsidRPr="007A145D">
        <w:t xml:space="preserve"> </w:t>
      </w:r>
      <w:r w:rsidRPr="007A145D">
        <w:rPr>
          <w:rFonts w:ascii="Times New Roman" w:eastAsiaTheme="minorHAnsi" w:hAnsi="Times New Roman"/>
          <w:i/>
          <w:iCs/>
          <w:sz w:val="18"/>
          <w:szCs w:val="18"/>
        </w:rPr>
        <w:t>lämnar Sverige, och</w:t>
      </w:r>
    </w:p>
    <w:p w14:paraId="4A95D41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b/>
          <w:bCs/>
          <w:i/>
          <w:iCs/>
          <w:sz w:val="18"/>
          <w:szCs w:val="18"/>
        </w:rPr>
      </w:pPr>
      <w:r w:rsidRPr="007A145D">
        <w:rPr>
          <w:rFonts w:ascii="Times New Roman" w:eastAsiaTheme="minorHAnsi" w:hAnsi="Times New Roman"/>
          <w:i/>
          <w:sz w:val="18"/>
          <w:szCs w:val="18"/>
        </w:rPr>
        <w:t>2.</w:t>
      </w:r>
      <w:r w:rsidRPr="007A145D">
        <w:rPr>
          <w:rFonts w:ascii="Times New Roman" w:eastAsiaTheme="minorHAnsi" w:hAnsi="Times New Roman"/>
          <w:i/>
          <w:iCs/>
          <w:sz w:val="18"/>
          <w:szCs w:val="18"/>
        </w:rPr>
        <w:t> </w:t>
      </w:r>
      <w:r w:rsidRPr="007A145D">
        <w:rPr>
          <w:rFonts w:ascii="Times New Roman" w:eastAsiaTheme="minorHAnsi" w:hAnsi="Times New Roman"/>
          <w:i/>
          <w:sz w:val="18"/>
          <w:szCs w:val="18"/>
        </w:rPr>
        <w:t xml:space="preserve">utstationeringstiden inte ska slås samman med den tid under vilken föraren, eller en annan </w:t>
      </w:r>
      <w:r w:rsidRPr="007A145D">
        <w:rPr>
          <w:rFonts w:ascii="Times New Roman" w:eastAsiaTheme="minorHAnsi" w:hAnsi="Times New Roman"/>
          <w:i/>
          <w:iCs/>
          <w:sz w:val="18"/>
          <w:szCs w:val="18"/>
        </w:rPr>
        <w:t>förare som han eller hon ersätter, tidigare har varit utstationerad för att utföra transporter.</w:t>
      </w:r>
    </w:p>
    <w:p w14:paraId="70F717BA"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5256277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I paragrafen, som är ny, finns bestämmelser om hur utstationeringstiden för förare i vissa fall ska beräknas vid tillämpningen av s.k. långvarig utstationering. Den genomför artikel 1.8 i direktiv (EU) 2020/1057. Övervägandena finns i avsnitt 6.10. </w:t>
      </w:r>
    </w:p>
    <w:p w14:paraId="4E33F10B" w14:textId="303DA4B0"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I 11–14 §§ finns regler om när arbetstagaren är utstatio</w:t>
      </w:r>
      <w:r w:rsidRPr="007A145D">
        <w:rPr>
          <w:rFonts w:ascii="Times New Roman" w:eastAsiaTheme="minorHAnsi" w:hAnsi="Times New Roman"/>
          <w:sz w:val="20"/>
        </w:rPr>
        <w:softHyphen/>
        <w:t>nerad under en längre tid, s.k. långvarig utstationering. Det är fråga om situationer när en arbetstagare har varit utstationerad i mer än 12 månader eller, i vissa fall, mer än 18 månader. Särskilda regler gäller om hur utstationerings</w:t>
      </w:r>
      <w:r w:rsidRPr="007A145D">
        <w:rPr>
          <w:rFonts w:ascii="Times New Roman" w:eastAsiaTheme="minorHAnsi" w:hAnsi="Times New Roman"/>
          <w:sz w:val="20"/>
        </w:rPr>
        <w:softHyphen/>
        <w:t>tiden ska beräknas vid tillämpningen av bestämmelserna om långvarig utstation</w:t>
      </w:r>
      <w:r w:rsidRPr="007A145D">
        <w:rPr>
          <w:rFonts w:ascii="Times New Roman" w:eastAsiaTheme="minorHAnsi" w:hAnsi="Times New Roman"/>
          <w:sz w:val="20"/>
        </w:rPr>
        <w:softHyphen/>
        <w:t>ering när det är fråga om utstationering av förare i vissa fall.</w:t>
      </w:r>
      <w:r w:rsidRPr="007A145D" w:rsidDel="0037159A">
        <w:rPr>
          <w:rFonts w:ascii="Times New Roman" w:eastAsiaTheme="minorHAnsi" w:hAnsi="Times New Roman"/>
          <w:sz w:val="20"/>
        </w:rPr>
        <w:t xml:space="preserve"> </w:t>
      </w:r>
      <w:r w:rsidRPr="007A145D">
        <w:rPr>
          <w:rFonts w:ascii="Times New Roman" w:eastAsiaTheme="minorHAnsi" w:hAnsi="Times New Roman"/>
          <w:sz w:val="20"/>
        </w:rPr>
        <w:t>Det gäller fall som avses i 4</w:t>
      </w:r>
      <w:r>
        <w:rPr>
          <w:rFonts w:ascii="Times New Roman" w:eastAsiaTheme="minorHAnsi" w:hAnsi="Times New Roman"/>
          <w:sz w:val="20"/>
        </w:rPr>
        <w:t> </w:t>
      </w:r>
      <w:r w:rsidRPr="007A145D">
        <w:rPr>
          <w:rFonts w:ascii="Times New Roman" w:eastAsiaTheme="minorHAnsi" w:hAnsi="Times New Roman"/>
          <w:sz w:val="20"/>
        </w:rPr>
        <w:t>§ för</w:t>
      </w:r>
      <w:r>
        <w:rPr>
          <w:rFonts w:ascii="Times New Roman" w:eastAsiaTheme="minorHAnsi" w:hAnsi="Times New Roman"/>
          <w:sz w:val="20"/>
        </w:rPr>
        <w:t xml:space="preserve">sta </w:t>
      </w:r>
      <w:r w:rsidRPr="007A145D">
        <w:rPr>
          <w:rFonts w:ascii="Times New Roman" w:eastAsiaTheme="minorHAnsi" w:hAnsi="Times New Roman"/>
          <w:sz w:val="20"/>
        </w:rPr>
        <w:t>stycket 1 och fall som avses i 5</w:t>
      </w:r>
      <w:r>
        <w:rPr>
          <w:rFonts w:ascii="Times New Roman" w:eastAsiaTheme="minorHAnsi" w:hAnsi="Times New Roman"/>
          <w:sz w:val="20"/>
        </w:rPr>
        <w:t> </w:t>
      </w:r>
      <w:r w:rsidRPr="007A145D">
        <w:rPr>
          <w:rFonts w:ascii="Times New Roman" w:eastAsiaTheme="minorHAnsi" w:hAnsi="Times New Roman"/>
          <w:sz w:val="20"/>
        </w:rPr>
        <w:t>b</w:t>
      </w:r>
      <w:r>
        <w:rPr>
          <w:rFonts w:ascii="Times New Roman" w:eastAsiaTheme="minorHAnsi" w:hAnsi="Times New Roman"/>
          <w:sz w:val="20"/>
        </w:rPr>
        <w:t> </w:t>
      </w:r>
      <w:r w:rsidRPr="007A145D">
        <w:rPr>
          <w:rFonts w:ascii="Times New Roman" w:eastAsiaTheme="minorHAnsi" w:hAnsi="Times New Roman"/>
          <w:sz w:val="20"/>
        </w:rPr>
        <w:t>§ om transport</w:t>
      </w:r>
      <w:r>
        <w:rPr>
          <w:rFonts w:ascii="Times New Roman" w:eastAsiaTheme="minorHAnsi" w:hAnsi="Times New Roman"/>
          <w:sz w:val="20"/>
        </w:rPr>
        <w:softHyphen/>
      </w:r>
      <w:r w:rsidRPr="007A145D">
        <w:rPr>
          <w:rFonts w:ascii="Times New Roman" w:eastAsiaTheme="minorHAnsi" w:hAnsi="Times New Roman"/>
          <w:sz w:val="20"/>
        </w:rPr>
        <w:t>företaget är förarens arbetsgivare</w:t>
      </w:r>
      <w:r>
        <w:rPr>
          <w:rFonts w:ascii="Times New Roman" w:eastAsiaTheme="minorHAnsi" w:hAnsi="Times New Roman"/>
          <w:sz w:val="20"/>
        </w:rPr>
        <w:t>.</w:t>
      </w:r>
      <w:r w:rsidRPr="007A145D">
        <w:rPr>
          <w:rFonts w:ascii="Times New Roman" w:eastAsiaTheme="minorHAnsi" w:hAnsi="Times New Roman"/>
          <w:sz w:val="20"/>
        </w:rPr>
        <w:t xml:space="preserve"> I andra situationer av utstationering av förare tillämpas i stället de ordinarie bestämmelserna i 11–14</w:t>
      </w:r>
      <w:r>
        <w:rPr>
          <w:rFonts w:ascii="Times New Roman" w:eastAsiaTheme="minorHAnsi" w:hAnsi="Times New Roman"/>
          <w:sz w:val="20"/>
        </w:rPr>
        <w:t> </w:t>
      </w:r>
      <w:r w:rsidRPr="007A145D">
        <w:rPr>
          <w:rFonts w:ascii="Times New Roman" w:eastAsiaTheme="minorHAnsi" w:hAnsi="Times New Roman"/>
          <w:sz w:val="20"/>
        </w:rPr>
        <w:t>§§ fullt ut.</w:t>
      </w:r>
    </w:p>
    <w:p w14:paraId="39B3086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Av </w:t>
      </w:r>
      <w:r w:rsidRPr="007A145D">
        <w:rPr>
          <w:rFonts w:ascii="Times New Roman" w:eastAsiaTheme="minorHAnsi" w:hAnsi="Times New Roman"/>
          <w:i/>
          <w:iCs/>
          <w:sz w:val="20"/>
        </w:rPr>
        <w:t xml:space="preserve">första punkten </w:t>
      </w:r>
      <w:r w:rsidRPr="007A145D">
        <w:rPr>
          <w:rFonts w:ascii="Times New Roman" w:eastAsiaTheme="minorHAnsi" w:hAnsi="Times New Roman"/>
          <w:sz w:val="20"/>
        </w:rPr>
        <w:t>framgår att utstationeringen anses upphöra när föraren lämnar Sverige vid utförandet av en internationell transport vid bedöm</w:t>
      </w:r>
      <w:r w:rsidRPr="007A145D">
        <w:rPr>
          <w:rFonts w:ascii="Times New Roman" w:eastAsiaTheme="minorHAnsi" w:hAnsi="Times New Roman"/>
          <w:sz w:val="20"/>
        </w:rPr>
        <w:softHyphen/>
        <w:t xml:space="preserve">ningen av om bestämmelserna om långvarig utstationering blir tillämpliga. </w:t>
      </w:r>
      <w:bookmarkStart w:id="367" w:name="_Hlk93936087"/>
      <w:r w:rsidRPr="007A145D">
        <w:rPr>
          <w:rFonts w:ascii="Times New Roman" w:eastAsiaTheme="minorHAnsi" w:hAnsi="Times New Roman"/>
          <w:sz w:val="20"/>
        </w:rPr>
        <w:t>Inom EU är internationella transporter och internationella persontrans</w:t>
      </w:r>
      <w:r w:rsidRPr="007A145D">
        <w:rPr>
          <w:rFonts w:ascii="Times New Roman" w:eastAsiaTheme="minorHAnsi" w:hAnsi="Times New Roman"/>
          <w:sz w:val="20"/>
        </w:rPr>
        <w:softHyphen/>
        <w:t>porter definierade i godsförordningen (artikel 2.2) och i bussförordningen (artikel 2.1). Med internationell transport avses här detsamma som i dessa EU-förordningar. Det gäller även när det är ett transportföretag från tredjeland som utför transporten.</w:t>
      </w:r>
      <w:bookmarkEnd w:id="367"/>
      <w:r w:rsidRPr="007A145D">
        <w:rPr>
          <w:rFonts w:ascii="Times New Roman" w:eastAsiaTheme="minorHAnsi" w:hAnsi="Times New Roman"/>
          <w:sz w:val="20"/>
        </w:rPr>
        <w:t xml:space="preserve"> Om föraren tillfälligt lämnar Sverige på ett annat sätt än genom att utföra en internationell transport, ska utstationeringen inte anses upphöra. Kortare avbrott i arbetet, exempelvis under en semesterledighet, bör alltså inte påverka bedömningen av hur länge föraren har varit utstationerad i Sverige. Att utstationeringen anses </w:t>
      </w:r>
      <w:r w:rsidRPr="007A145D">
        <w:rPr>
          <w:rFonts w:ascii="Times New Roman" w:eastAsiaTheme="minorHAnsi" w:hAnsi="Times New Roman"/>
          <w:sz w:val="20"/>
        </w:rPr>
        <w:lastRenderedPageBreak/>
        <w:t>upphöra påverkar dock inte hur lång en utstationeringsperiod kan anses vara i andra sammanhang. En utstation</w:t>
      </w:r>
      <w:r w:rsidRPr="007A145D">
        <w:rPr>
          <w:rFonts w:ascii="Times New Roman" w:eastAsiaTheme="minorHAnsi" w:hAnsi="Times New Roman"/>
          <w:sz w:val="20"/>
        </w:rPr>
        <w:softHyphen/>
        <w:t>eringsdeklaration bör t.ex. kunna avse en annan tidsperiod,</w:t>
      </w:r>
      <w:r w:rsidRPr="007A145D" w:rsidDel="00083D50">
        <w:rPr>
          <w:rFonts w:ascii="Times New Roman" w:eastAsiaTheme="minorHAnsi" w:hAnsi="Times New Roman"/>
          <w:sz w:val="20"/>
        </w:rPr>
        <w:t xml:space="preserve"> </w:t>
      </w:r>
      <w:bookmarkEnd w:id="354"/>
      <w:r w:rsidRPr="007A145D">
        <w:rPr>
          <w:rFonts w:ascii="Times New Roman" w:eastAsiaTheme="minorHAnsi" w:hAnsi="Times New Roman"/>
          <w:sz w:val="20"/>
        </w:rPr>
        <w:t>även om förar</w:t>
      </w:r>
      <w:r w:rsidRPr="007A145D">
        <w:rPr>
          <w:rFonts w:ascii="Times New Roman" w:eastAsiaTheme="minorHAnsi" w:hAnsi="Times New Roman"/>
          <w:sz w:val="20"/>
        </w:rPr>
        <w:softHyphen/>
        <w:t xml:space="preserve">en under den tiden utför flera internationella transporter till och från Sverige. </w:t>
      </w:r>
    </w:p>
    <w:p w14:paraId="2456A70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Enligt 13 § ska den tid som två eller flera arbetstagare har varit utstatio</w:t>
      </w:r>
      <w:r w:rsidRPr="007A145D">
        <w:rPr>
          <w:rFonts w:ascii="Times New Roman" w:eastAsiaTheme="minorHAnsi" w:hAnsi="Times New Roman"/>
          <w:sz w:val="20"/>
        </w:rPr>
        <w:softHyphen/>
        <w:t>nerade i Sverige i vissa situationer läggas samman vid bedöm</w:t>
      </w:r>
      <w:r w:rsidRPr="007A145D">
        <w:rPr>
          <w:rFonts w:ascii="Times New Roman" w:eastAsiaTheme="minorHAnsi" w:hAnsi="Times New Roman"/>
          <w:sz w:val="20"/>
        </w:rPr>
        <w:softHyphen/>
        <w:t xml:space="preserve">ningen av den sammanlagda utstationeringstiden. Av </w:t>
      </w:r>
      <w:r w:rsidRPr="007A145D">
        <w:rPr>
          <w:rFonts w:ascii="Times New Roman" w:eastAsiaTheme="minorHAnsi" w:hAnsi="Times New Roman"/>
          <w:i/>
          <w:iCs/>
          <w:sz w:val="20"/>
        </w:rPr>
        <w:t xml:space="preserve">andra punkten </w:t>
      </w:r>
      <w:r w:rsidRPr="007A145D">
        <w:rPr>
          <w:rFonts w:ascii="Times New Roman" w:eastAsiaTheme="minorHAnsi" w:hAnsi="Times New Roman"/>
          <w:sz w:val="20"/>
        </w:rPr>
        <w:t>framgår dock att utstationerings</w:t>
      </w:r>
      <w:r w:rsidRPr="007A145D">
        <w:rPr>
          <w:rFonts w:ascii="Times New Roman" w:eastAsiaTheme="minorHAnsi" w:hAnsi="Times New Roman"/>
          <w:sz w:val="20"/>
        </w:rPr>
        <w:softHyphen/>
        <w:t xml:space="preserve">tiden för förare, i de situationer paragrafen är tillämplig, inte ska läggas samman med tid då samma förare tidigare varit utstationerad i Sverige. Om föraren ersätter en annan förare för att utföra transporter, ska utstationeringstiden inte heller slås samman med den tid som den tidigare föraren varit utstationerad. </w:t>
      </w:r>
    </w:p>
    <w:p w14:paraId="2B53375A"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27F2FD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7A145D">
        <w:rPr>
          <w:rFonts w:ascii="Times New Roman" w:hAnsi="Times New Roman"/>
          <w:b/>
          <w:bCs/>
          <w:sz w:val="20"/>
        </w:rPr>
        <w:t>Samarbete mellan myndigheter och information</w:t>
      </w:r>
    </w:p>
    <w:p w14:paraId="545A40A3"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56E93A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lang w:eastAsia="sv-SE"/>
        </w:rPr>
      </w:pPr>
      <w:bookmarkStart w:id="368" w:name="P27"/>
      <w:r w:rsidRPr="007A145D">
        <w:rPr>
          <w:rFonts w:ascii="Times New Roman" w:hAnsi="Times New Roman"/>
          <w:b/>
          <w:bCs/>
          <w:sz w:val="18"/>
          <w:szCs w:val="18"/>
          <w:lang w:eastAsia="sv-SE"/>
        </w:rPr>
        <w:t>27 §</w:t>
      </w:r>
      <w:bookmarkEnd w:id="368"/>
      <w:r w:rsidRPr="007A145D">
        <w:rPr>
          <w:rFonts w:ascii="Times New Roman" w:hAnsi="Times New Roman"/>
          <w:sz w:val="18"/>
          <w:szCs w:val="18"/>
          <w:lang w:eastAsia="sv-SE"/>
        </w:rPr>
        <w:t>    En behörig myndighet i Sverige ska på begäran av en behörig myndighet i ett annat land inom EES lämna bistånd till den myndigheten.</w:t>
      </w:r>
      <w:bookmarkStart w:id="369" w:name="_Hlk59541973"/>
    </w:p>
    <w:p w14:paraId="1E22E00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lang w:eastAsia="sv-SE"/>
        </w:rPr>
      </w:pPr>
      <w:r w:rsidRPr="007A145D">
        <w:rPr>
          <w:rFonts w:ascii="Times New Roman" w:hAnsi="Times New Roman"/>
          <w:sz w:val="18"/>
          <w:szCs w:val="18"/>
          <w:lang w:eastAsia="sv-SE"/>
        </w:rPr>
        <w:t>En behörig myndighet i Sverige får begära att en behörig myndighet i ett annat land inom EES lämnar bistånd när det kan underlätta handläggningen av ett ärende</w:t>
      </w:r>
      <w:r w:rsidRPr="007A145D">
        <w:rPr>
          <w:rFonts w:ascii="Times New Roman" w:hAnsi="Times New Roman"/>
          <w:i/>
          <w:iCs/>
          <w:sz w:val="18"/>
          <w:szCs w:val="18"/>
          <w:lang w:eastAsia="sv-SE"/>
        </w:rPr>
        <w:t xml:space="preserve"> eller om det i något annat fall </w:t>
      </w:r>
      <w:bookmarkStart w:id="370" w:name="_Hlk59541490"/>
      <w:r w:rsidRPr="007A145D">
        <w:rPr>
          <w:rFonts w:ascii="Times New Roman" w:hAnsi="Times New Roman"/>
          <w:i/>
          <w:iCs/>
          <w:sz w:val="18"/>
          <w:szCs w:val="18"/>
          <w:lang w:eastAsia="sv-SE"/>
        </w:rPr>
        <w:t>behövs för att kontrollera att denna lag eller villkor i kollektivavtal har följts.</w:t>
      </w:r>
      <w:bookmarkEnd w:id="369"/>
      <w:bookmarkEnd w:id="370"/>
    </w:p>
    <w:p w14:paraId="3AF96A8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lang w:eastAsia="sv-SE"/>
        </w:rPr>
      </w:pPr>
      <w:r w:rsidRPr="007A145D">
        <w:rPr>
          <w:rFonts w:ascii="Times New Roman" w:hAnsi="Times New Roman"/>
          <w:sz w:val="18"/>
          <w:szCs w:val="18"/>
          <w:lang w:eastAsia="sv-SE"/>
        </w:rPr>
        <w:t>Begäran om bistånd får särskilt avse information samt utförande av kontroller, inspektioner och utredningar när det gäller utstationering av arbetstagare.</w:t>
      </w:r>
    </w:p>
    <w:p w14:paraId="0D7770F1"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lang w:eastAsia="sv-SE"/>
        </w:rPr>
      </w:pPr>
    </w:p>
    <w:p w14:paraId="3A34891F"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Paragrafen reglerar bistånd mellan behöriga myndigheter. Övervägandena finns i avsnitt 6.8. </w:t>
      </w:r>
    </w:p>
    <w:p w14:paraId="0C7D2D40" w14:textId="47E3C011"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Ändringen i </w:t>
      </w:r>
      <w:r w:rsidRPr="007A145D">
        <w:rPr>
          <w:rFonts w:ascii="Times New Roman" w:hAnsi="Times New Roman"/>
          <w:i/>
          <w:iCs/>
          <w:sz w:val="20"/>
        </w:rPr>
        <w:t>andra stycket</w:t>
      </w:r>
      <w:r w:rsidRPr="007A145D">
        <w:rPr>
          <w:rFonts w:ascii="Times New Roman" w:hAnsi="Times New Roman"/>
          <w:sz w:val="20"/>
        </w:rPr>
        <w:t xml:space="preserve"> innebär att en behörig myndig</w:t>
      </w:r>
      <w:r w:rsidRPr="007A145D">
        <w:rPr>
          <w:rFonts w:ascii="Times New Roman" w:hAnsi="Times New Roman"/>
          <w:sz w:val="20"/>
        </w:rPr>
        <w:softHyphen/>
        <w:t>het i Sverige får begära bistånd från en behörig myndighet i ett annat land inom EES, även om information som efterfrågas inte har betydelse för hand</w:t>
      </w:r>
      <w:r>
        <w:rPr>
          <w:rFonts w:ascii="Times New Roman" w:hAnsi="Times New Roman"/>
          <w:sz w:val="20"/>
        </w:rPr>
        <w:softHyphen/>
      </w:r>
      <w:r w:rsidRPr="007A145D">
        <w:rPr>
          <w:rFonts w:ascii="Times New Roman" w:hAnsi="Times New Roman"/>
          <w:sz w:val="20"/>
        </w:rPr>
        <w:t>läggningen av ett ärende hos myndigheten. Informationen kan t.ex. behövas hos arbetsmarknadens parter.</w:t>
      </w:r>
    </w:p>
    <w:p w14:paraId="393DB290"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p>
    <w:p w14:paraId="0EF80EA4"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b/>
          <w:i/>
          <w:sz w:val="20"/>
        </w:rPr>
      </w:pPr>
      <w:bookmarkStart w:id="371" w:name="_Hlk74759185"/>
      <w:r w:rsidRPr="007A145D">
        <w:rPr>
          <w:rFonts w:ascii="Times New Roman" w:eastAsiaTheme="minorHAnsi" w:hAnsi="Times New Roman"/>
          <w:b/>
          <w:bCs/>
          <w:i/>
          <w:iCs/>
          <w:sz w:val="20"/>
        </w:rPr>
        <w:t>Anmälningsskyldighet och skyldighet att tillhandahålla dokumentation</w:t>
      </w:r>
      <w:r w:rsidRPr="007A145D">
        <w:rPr>
          <w:rFonts w:ascii="Times New Roman" w:eastAsiaTheme="minorHAnsi" w:hAnsi="Times New Roman"/>
          <w:b/>
          <w:i/>
          <w:sz w:val="20"/>
        </w:rPr>
        <w:t xml:space="preserve"> vid vissa vägtransporter</w:t>
      </w:r>
    </w:p>
    <w:p w14:paraId="5D565243"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bookmarkStart w:id="372" w:name="_Hlk90552941"/>
    </w:p>
    <w:p w14:paraId="539EC661" w14:textId="77777777" w:rsidR="007A145D" w:rsidRPr="007A145D" w:rsidDel="00A467A4"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18"/>
          <w:szCs w:val="18"/>
          <w:u w:val="single"/>
        </w:rPr>
      </w:pPr>
      <w:bookmarkStart w:id="373" w:name="_Hlk65228707"/>
      <w:bookmarkStart w:id="374" w:name="_Hlk65076562"/>
      <w:bookmarkEnd w:id="371"/>
      <w:bookmarkEnd w:id="372"/>
      <w:r w:rsidRPr="007A145D">
        <w:rPr>
          <w:rFonts w:ascii="Times New Roman" w:hAnsi="Times New Roman"/>
          <w:i/>
          <w:sz w:val="18"/>
          <w:szCs w:val="18"/>
          <w:u w:val="single"/>
        </w:rPr>
        <w:t xml:space="preserve">Särskilda bestämmelser vid utstationering av förare </w:t>
      </w:r>
    </w:p>
    <w:p w14:paraId="0D2D629D"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8"/>
          <w:szCs w:val="8"/>
        </w:rPr>
      </w:pPr>
    </w:p>
    <w:p w14:paraId="212CDFA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18"/>
          <w:szCs w:val="18"/>
        </w:rPr>
      </w:pPr>
      <w:r w:rsidRPr="007A145D">
        <w:rPr>
          <w:rFonts w:ascii="Times New Roman" w:eastAsiaTheme="minorHAnsi" w:hAnsi="Times New Roman"/>
          <w:b/>
          <w:bCs/>
          <w:i/>
          <w:iCs/>
          <w:sz w:val="18"/>
          <w:szCs w:val="18"/>
        </w:rPr>
        <w:t>45 a §</w:t>
      </w:r>
      <w:bookmarkStart w:id="375" w:name="_Hlk64281039"/>
      <w:r w:rsidRPr="007A145D">
        <w:rPr>
          <w:rFonts w:ascii="Times New Roman" w:eastAsiaTheme="minorHAnsi" w:hAnsi="Times New Roman"/>
          <w:i/>
          <w:iCs/>
          <w:sz w:val="18"/>
          <w:szCs w:val="18"/>
        </w:rPr>
        <w:t xml:space="preserve">    Vid utstationering av förare till Sverige för att utföra transporter åt ett transportföretag som är etablerat i ett annat land än Sverige tillämpas inte 29–31 §§ om anmälningsskyldighet. </w:t>
      </w:r>
    </w:p>
    <w:p w14:paraId="518DC3F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Om trans</w:t>
      </w:r>
      <w:r w:rsidRPr="007A145D">
        <w:rPr>
          <w:rFonts w:ascii="Times New Roman" w:eastAsiaTheme="minorHAnsi" w:hAnsi="Times New Roman"/>
          <w:i/>
          <w:iCs/>
          <w:sz w:val="18"/>
          <w:szCs w:val="18"/>
        </w:rPr>
        <w:softHyphen/>
        <w:t>portföretaget är förarens arbetsgivare tillämpas inte heller någon av</w:t>
      </w:r>
    </w:p>
    <w:p w14:paraId="46A4C07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 xml:space="preserve">1. 22 § om skyldighet att tillhandahålla handlingar, </w:t>
      </w:r>
    </w:p>
    <w:p w14:paraId="3977685F" w14:textId="77777777"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2. 32 och 33 §§ om skyldighet att utse en kontaktperson, eller</w:t>
      </w:r>
    </w:p>
    <w:p w14:paraId="34EBDCA1" w14:textId="5E01EDAB"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 xml:space="preserve">3. 45 § om skyldighet att utse en företrädare </w:t>
      </w:r>
      <w:r>
        <w:rPr>
          <w:rFonts w:ascii="Times New Roman" w:eastAsiaTheme="minorHAnsi" w:hAnsi="Times New Roman"/>
          <w:i/>
          <w:iCs/>
          <w:sz w:val="18"/>
          <w:szCs w:val="18"/>
        </w:rPr>
        <w:t xml:space="preserve">som har behörighet </w:t>
      </w:r>
      <w:r w:rsidRPr="007A145D">
        <w:rPr>
          <w:rFonts w:ascii="Times New Roman" w:eastAsiaTheme="minorHAnsi" w:hAnsi="Times New Roman"/>
          <w:i/>
          <w:iCs/>
          <w:sz w:val="18"/>
          <w:szCs w:val="18"/>
        </w:rPr>
        <w:t xml:space="preserve">att förhandla om och sluta kollektivavtal. </w:t>
      </w:r>
    </w:p>
    <w:p w14:paraId="577BD757" w14:textId="04C6F3B7"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Pr>
          <w:rFonts w:ascii="Times New Roman" w:eastAsiaTheme="minorHAnsi" w:hAnsi="Times New Roman"/>
          <w:i/>
          <w:iCs/>
          <w:sz w:val="18"/>
          <w:szCs w:val="18"/>
        </w:rPr>
        <w:t>I sådana fall tillämpas i stället</w:t>
      </w:r>
      <w:r w:rsidRPr="007A145D">
        <w:rPr>
          <w:rFonts w:ascii="Times New Roman" w:eastAsiaTheme="minorHAnsi" w:hAnsi="Times New Roman"/>
          <w:i/>
          <w:iCs/>
          <w:sz w:val="18"/>
          <w:szCs w:val="18"/>
        </w:rPr>
        <w:t xml:space="preserve"> 45 b–45 h §§.</w:t>
      </w:r>
      <w:bookmarkEnd w:id="375"/>
    </w:p>
    <w:p w14:paraId="4501100D"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54D1AEB2"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I paragrafen, som är ny, anges att vissa paragrafer i lagen inte ska gälla vid utstationering av förare i vissa fall. Paragrafen genomför första ledet i artikel 1.11 i </w:t>
      </w:r>
      <w:bookmarkStart w:id="376" w:name="_Hlk64384413"/>
      <w:r w:rsidRPr="007A145D">
        <w:rPr>
          <w:rFonts w:ascii="Times New Roman" w:hAnsi="Times New Roman"/>
          <w:sz w:val="20"/>
        </w:rPr>
        <w:t xml:space="preserve">direktiv </w:t>
      </w:r>
      <w:bookmarkStart w:id="377" w:name="_Hlk64378934"/>
      <w:r w:rsidRPr="007A145D">
        <w:rPr>
          <w:rFonts w:ascii="Times New Roman" w:hAnsi="Times New Roman"/>
          <w:sz w:val="20"/>
        </w:rPr>
        <w:t>(EU) 2020/1057</w:t>
      </w:r>
      <w:bookmarkEnd w:id="376"/>
      <w:bookmarkEnd w:id="377"/>
      <w:r w:rsidRPr="007A145D">
        <w:rPr>
          <w:rFonts w:ascii="Times New Roman" w:hAnsi="Times New Roman"/>
          <w:sz w:val="20"/>
        </w:rPr>
        <w:t xml:space="preserve"> </w:t>
      </w:r>
      <w:bookmarkStart w:id="378" w:name="_Hlk74759866"/>
      <w:r w:rsidRPr="007A145D">
        <w:rPr>
          <w:rFonts w:ascii="Times New Roman" w:hAnsi="Times New Roman"/>
          <w:sz w:val="20"/>
        </w:rPr>
        <w:t>men ges en vidare utformning än vad artikeln kräver</w:t>
      </w:r>
      <w:bookmarkEnd w:id="378"/>
      <w:r w:rsidRPr="007A145D">
        <w:rPr>
          <w:rFonts w:ascii="Times New Roman" w:hAnsi="Times New Roman"/>
          <w:sz w:val="20"/>
        </w:rPr>
        <w:t>. Övervägandena finns i avsnitt 6.7.1.</w:t>
      </w:r>
    </w:p>
    <w:p w14:paraId="0B27B2B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 del av de bestämmelser i lagen som reglerar administrativa krav och kontrollåtgärder ska inte gälla vid utstationering av förare i vissa fall. De paragrafer som räknas upp i </w:t>
      </w:r>
      <w:r w:rsidRPr="007A145D">
        <w:rPr>
          <w:rFonts w:ascii="Times New Roman" w:hAnsi="Times New Roman"/>
          <w:i/>
          <w:sz w:val="20"/>
        </w:rPr>
        <w:t xml:space="preserve">första </w:t>
      </w:r>
      <w:r w:rsidRPr="007A145D">
        <w:rPr>
          <w:rFonts w:ascii="Times New Roman" w:hAnsi="Times New Roman"/>
          <w:i/>
          <w:iCs/>
          <w:sz w:val="20"/>
        </w:rPr>
        <w:t>stycket</w:t>
      </w:r>
      <w:r w:rsidRPr="007A145D">
        <w:rPr>
          <w:rFonts w:ascii="Times New Roman" w:hAnsi="Times New Roman"/>
          <w:sz w:val="20"/>
        </w:rPr>
        <w:t xml:space="preserve"> ska inte tillämpas när</w:t>
      </w:r>
      <w:r w:rsidRPr="007A145D" w:rsidDel="00E43DA1">
        <w:rPr>
          <w:rFonts w:ascii="Times New Roman" w:hAnsi="Times New Roman"/>
          <w:sz w:val="20"/>
        </w:rPr>
        <w:t xml:space="preserve"> </w:t>
      </w:r>
      <w:r w:rsidRPr="007A145D">
        <w:rPr>
          <w:rFonts w:ascii="Times New Roman" w:hAnsi="Times New Roman"/>
          <w:sz w:val="20"/>
        </w:rPr>
        <w:lastRenderedPageBreak/>
        <w:t xml:space="preserve">arbetsgivaren sänder förare till Sverige för att utföra transporter åt ett transportföretag etablerat i ett annat land. Det gäller kraven i 29–31 §§ om att arbetsgivaren ska anmäla en utstationering. Detta gäller </w:t>
      </w:r>
      <w:bookmarkStart w:id="379" w:name="_Hlk74231457"/>
      <w:r w:rsidRPr="007A145D">
        <w:rPr>
          <w:rFonts w:ascii="Times New Roman" w:hAnsi="Times New Roman"/>
          <w:sz w:val="20"/>
        </w:rPr>
        <w:t>oavsett vilken utstationeringssituation enligt 4 § eller 5 b § som föreligger</w:t>
      </w:r>
      <w:bookmarkEnd w:id="379"/>
      <w:r w:rsidRPr="007A145D">
        <w:rPr>
          <w:rFonts w:ascii="Times New Roman" w:hAnsi="Times New Roman"/>
          <w:sz w:val="20"/>
        </w:rPr>
        <w:t>. Ett avgörande rekvisit för paragrafens tillämplighet är dock att transportföretaget ska vara etablerat utanför Sverige. Detta innebär att paragrafen inte omfattas av situationer där en förare utstationeras till ett användarföretag eller ett koncernföretag som är etablerat i Sverige. I dessa situationer tillämpas i stället fullt ut de vanliga administrativa kraven och kontrollåtgärderna i 22 §, 29–33 §§ och 45 §.</w:t>
      </w:r>
    </w:p>
    <w:p w14:paraId="19158330" w14:textId="77777777" w:rsidR="004B3589"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Om transportföretaget är förarens arbetsgivare, dvs. i fall som avses i 4 § första stycket 1 och 5 b §, framgår av </w:t>
      </w:r>
      <w:r w:rsidRPr="007A145D">
        <w:rPr>
          <w:rFonts w:ascii="Times New Roman" w:hAnsi="Times New Roman"/>
          <w:i/>
          <w:sz w:val="20"/>
        </w:rPr>
        <w:t xml:space="preserve">andra </w:t>
      </w:r>
      <w:r w:rsidRPr="007A145D">
        <w:rPr>
          <w:rFonts w:ascii="Times New Roman" w:hAnsi="Times New Roman"/>
          <w:i/>
          <w:iCs/>
          <w:sz w:val="20"/>
        </w:rPr>
        <w:t>stycket</w:t>
      </w:r>
      <w:r w:rsidRPr="007A145D">
        <w:rPr>
          <w:rFonts w:ascii="Times New Roman" w:hAnsi="Times New Roman"/>
          <w:sz w:val="20"/>
        </w:rPr>
        <w:t xml:space="preserve"> att ytterligare paragrafer inte ska tillämpas. Dessa är 22 § om skyldighet för utstatio</w:t>
      </w:r>
      <w:r w:rsidRPr="007A145D">
        <w:rPr>
          <w:rFonts w:ascii="Times New Roman" w:hAnsi="Times New Roman"/>
          <w:sz w:val="20"/>
        </w:rPr>
        <w:softHyphen/>
        <w:t xml:space="preserve">nerande arbetsgivare att i vissa fall tillhandahålla handlingar, 32 och 33 §§ </w:t>
      </w:r>
      <w:bookmarkStart w:id="380" w:name="_Hlk89681301"/>
      <w:r w:rsidRPr="007A145D">
        <w:rPr>
          <w:rFonts w:ascii="Times New Roman" w:hAnsi="Times New Roman"/>
          <w:sz w:val="20"/>
        </w:rPr>
        <w:t>om att arbetsgivaren ska anmäla en utstationering</w:t>
      </w:r>
      <w:bookmarkEnd w:id="380"/>
      <w:r w:rsidRPr="007A145D">
        <w:rPr>
          <w:rFonts w:ascii="Times New Roman" w:hAnsi="Times New Roman"/>
          <w:sz w:val="20"/>
        </w:rPr>
        <w:t xml:space="preserve"> och utse en kontakt</w:t>
      </w:r>
      <w:r w:rsidRPr="007A145D">
        <w:rPr>
          <w:rFonts w:ascii="Times New Roman" w:hAnsi="Times New Roman"/>
          <w:sz w:val="20"/>
        </w:rPr>
        <w:softHyphen/>
        <w:t>person i Sverige och 45 § om att utse en behörig företrädare vid kollektiv</w:t>
      </w:r>
      <w:r w:rsidRPr="007A145D">
        <w:rPr>
          <w:rFonts w:ascii="Times New Roman" w:hAnsi="Times New Roman"/>
          <w:sz w:val="20"/>
        </w:rPr>
        <w:softHyphen/>
        <w:t xml:space="preserve">avtalsförhandlingar. </w:t>
      </w:r>
    </w:p>
    <w:p w14:paraId="0CFEE37B" w14:textId="5095ACDD"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Av </w:t>
      </w:r>
      <w:r w:rsidRPr="007A145D">
        <w:rPr>
          <w:rFonts w:ascii="Times New Roman" w:hAnsi="Times New Roman"/>
          <w:i/>
          <w:iCs/>
          <w:sz w:val="20"/>
        </w:rPr>
        <w:t>tredje stycket</w:t>
      </w:r>
      <w:r w:rsidRPr="007A145D">
        <w:rPr>
          <w:rFonts w:ascii="Times New Roman" w:hAnsi="Times New Roman"/>
          <w:sz w:val="20"/>
        </w:rPr>
        <w:t xml:space="preserve"> framgår att i 45 b–45 h §§ finns bestämmelser som gäller i stället i dessa fall. </w:t>
      </w:r>
    </w:p>
    <w:p w14:paraId="29699B7C"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p>
    <w:bookmarkEnd w:id="373"/>
    <w:p w14:paraId="537EA78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18"/>
          <w:szCs w:val="18"/>
          <w:u w:val="single"/>
        </w:rPr>
      </w:pPr>
      <w:r w:rsidRPr="007A145D">
        <w:rPr>
          <w:rFonts w:ascii="Times New Roman" w:eastAsiaTheme="minorHAnsi" w:hAnsi="Times New Roman"/>
          <w:i/>
          <w:sz w:val="18"/>
          <w:szCs w:val="18"/>
          <w:u w:val="single"/>
        </w:rPr>
        <w:t>Skyldighet för arbetsgivare att ge in en utstationeringsdeklaration</w:t>
      </w:r>
    </w:p>
    <w:p w14:paraId="3CEEE5AD"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33EDF7B0"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18"/>
          <w:szCs w:val="18"/>
        </w:rPr>
      </w:pPr>
      <w:r w:rsidRPr="007A145D">
        <w:rPr>
          <w:rFonts w:ascii="Times New Roman" w:eastAsiaTheme="minorHAnsi" w:hAnsi="Times New Roman"/>
          <w:b/>
          <w:i/>
          <w:sz w:val="18"/>
          <w:szCs w:val="18"/>
        </w:rPr>
        <w:t>45 b §</w:t>
      </w:r>
      <w:r w:rsidRPr="007A145D">
        <w:rPr>
          <w:rFonts w:ascii="Times New Roman" w:eastAsiaTheme="minorHAnsi" w:hAnsi="Times New Roman"/>
          <w:i/>
          <w:sz w:val="18"/>
          <w:szCs w:val="18"/>
        </w:rPr>
        <w:t xml:space="preserve">    En arbetsgivare som utstationerar en förare till Sverige för att utföra en transport åt ett transportföretag som är etablerat i ett annat land än Sverige ska lämna in en utstationeringsdeklaration till Arbetsmiljöverket senast när föraren påbörjar arbetet i Sverige. </w:t>
      </w:r>
    </w:p>
    <w:p w14:paraId="4B43EC9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Om förändringar sker i verksamheten på ett sätt som har betydelse för de uppgifter som har lämnats i utstationeringsdeklarationen, ska arbetsgivaren omgående anmäla de ändrade uppgifterna till Arbetsmiljöverket.</w:t>
      </w:r>
      <w:r w:rsidRPr="007A145D" w:rsidDel="00512FC0">
        <w:rPr>
          <w:rFonts w:ascii="Times New Roman" w:eastAsiaTheme="minorHAnsi" w:hAnsi="Times New Roman"/>
          <w:i/>
          <w:iCs/>
          <w:sz w:val="18"/>
          <w:szCs w:val="18"/>
        </w:rPr>
        <w:t xml:space="preserve"> </w:t>
      </w:r>
    </w:p>
    <w:p w14:paraId="07D8F611"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rPr>
      </w:pPr>
    </w:p>
    <w:p w14:paraId="2964920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Cs/>
          <w:sz w:val="20"/>
        </w:rPr>
      </w:pPr>
      <w:bookmarkStart w:id="381" w:name="_Hlk75881184"/>
      <w:r w:rsidRPr="007A145D">
        <w:rPr>
          <w:rFonts w:ascii="Times New Roman" w:eastAsiaTheme="minorHAnsi" w:hAnsi="Times New Roman"/>
          <w:iCs/>
          <w:sz w:val="20"/>
        </w:rPr>
        <w:t xml:space="preserve">Paragrafen, som är ny, innehåller bestämmelser om skyldigheter i fråga om utstationeringsdeklarationer i vissa fall. </w:t>
      </w:r>
      <w:bookmarkStart w:id="382" w:name="_Hlk64391493"/>
      <w:r w:rsidRPr="007A145D">
        <w:rPr>
          <w:rFonts w:ascii="Times New Roman" w:eastAsiaTheme="minorHAnsi" w:hAnsi="Times New Roman"/>
          <w:iCs/>
          <w:sz w:val="20"/>
        </w:rPr>
        <w:t xml:space="preserve">Den utformas delvis </w:t>
      </w:r>
      <w:bookmarkEnd w:id="382"/>
      <w:r w:rsidRPr="007A145D">
        <w:rPr>
          <w:rFonts w:ascii="Times New Roman" w:eastAsiaTheme="minorHAnsi" w:hAnsi="Times New Roman"/>
          <w:iCs/>
          <w:sz w:val="20"/>
        </w:rPr>
        <w:t xml:space="preserve">med 29 § som förebild. Paragrafen genomför delar av artikel 1.11 första stycket a och artikel 1.12 i </w:t>
      </w:r>
      <w:bookmarkStart w:id="383" w:name="_Hlk64386909"/>
      <w:r w:rsidRPr="007A145D">
        <w:rPr>
          <w:rFonts w:ascii="Times New Roman" w:eastAsiaTheme="minorHAnsi" w:hAnsi="Times New Roman"/>
          <w:iCs/>
          <w:sz w:val="20"/>
        </w:rPr>
        <w:t>direktiv (EU) 2020/1057</w:t>
      </w:r>
      <w:bookmarkEnd w:id="383"/>
      <w:r w:rsidRPr="007A145D">
        <w:rPr>
          <w:rFonts w:ascii="Times New Roman" w:eastAsiaTheme="minorHAnsi" w:hAnsi="Times New Roman"/>
          <w:iCs/>
          <w:sz w:val="20"/>
        </w:rPr>
        <w:t xml:space="preserve"> men ges en vidare utformning än vad artikel 1.11 kräver. Övervägandena finns i avsnitt 6.7.2.</w:t>
      </w:r>
    </w:p>
    <w:p w14:paraId="12435563" w14:textId="77777777"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Enligt </w:t>
      </w:r>
      <w:r w:rsidRPr="007A145D">
        <w:rPr>
          <w:rFonts w:ascii="Times New Roman" w:eastAsiaTheme="minorHAnsi" w:hAnsi="Times New Roman"/>
          <w:i/>
          <w:iCs/>
          <w:sz w:val="20"/>
        </w:rPr>
        <w:t>första stycket</w:t>
      </w:r>
      <w:r w:rsidRPr="007A145D">
        <w:rPr>
          <w:rFonts w:ascii="Times New Roman" w:eastAsiaTheme="minorHAnsi" w:hAnsi="Times New Roman"/>
          <w:sz w:val="20"/>
        </w:rPr>
        <w:t xml:space="preserve"> ska en arbetsgivare som utstationerar förare till Sverige för att utföra transporter åt ett transportföretag etablerat utanför Sverige ge in en utstationeringsdeklaration senast när föraren påbörjar arbetet här. Det gäller samtliga fall som avses i 4 och 5 b §§. Utstationerings</w:t>
      </w:r>
      <w:r w:rsidRPr="007A145D">
        <w:rPr>
          <w:rFonts w:ascii="Times New Roman" w:eastAsiaTheme="minorHAnsi" w:hAnsi="Times New Roman"/>
          <w:sz w:val="20"/>
        </w:rPr>
        <w:softHyphen/>
        <w:t>deklarationen ska ges in till Arbetsmiljö</w:t>
      </w:r>
      <w:r w:rsidRPr="007A145D">
        <w:rPr>
          <w:rFonts w:ascii="Times New Roman" w:eastAsiaTheme="minorHAnsi" w:hAnsi="Times New Roman"/>
          <w:sz w:val="20"/>
        </w:rPr>
        <w:softHyphen/>
        <w:t>verket. När en skyldighet att ge in en utstation</w:t>
      </w:r>
      <w:r w:rsidRPr="007A145D">
        <w:rPr>
          <w:rFonts w:ascii="Times New Roman" w:eastAsiaTheme="minorHAnsi" w:hAnsi="Times New Roman"/>
          <w:sz w:val="20"/>
        </w:rPr>
        <w:softHyphen/>
        <w:t>erings</w:t>
      </w:r>
      <w:r w:rsidRPr="007A145D">
        <w:rPr>
          <w:rFonts w:ascii="Times New Roman" w:eastAsiaTheme="minorHAnsi" w:hAnsi="Times New Roman"/>
          <w:sz w:val="20"/>
        </w:rPr>
        <w:softHyphen/>
      </w:r>
      <w:r w:rsidRPr="007A145D">
        <w:rPr>
          <w:rFonts w:ascii="Times New Roman" w:eastAsiaTheme="minorHAnsi" w:hAnsi="Times New Roman"/>
          <w:sz w:val="20"/>
        </w:rPr>
        <w:softHyphen/>
        <w:t>deklaration föreligger ska inte en anmälan enligt 29 § ske, jfr 45 a §. Enligt 5 c, 5 d och 5 e §§ ska en förare inte anses utstationerad i vissa särskilda fall och i sådana fall ska en utstationerings</w:t>
      </w:r>
      <w:r w:rsidRPr="007A145D">
        <w:rPr>
          <w:rFonts w:ascii="Times New Roman" w:eastAsiaTheme="minorHAnsi" w:hAnsi="Times New Roman"/>
          <w:sz w:val="20"/>
        </w:rPr>
        <w:softHyphen/>
        <w:t>deklaration inte lämnas in.</w:t>
      </w:r>
    </w:p>
    <w:p w14:paraId="3C2F82F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Enligt </w:t>
      </w:r>
      <w:r w:rsidRPr="007A145D">
        <w:rPr>
          <w:rFonts w:ascii="Times New Roman" w:eastAsiaTheme="minorHAnsi" w:hAnsi="Times New Roman"/>
          <w:i/>
          <w:iCs/>
          <w:sz w:val="20"/>
        </w:rPr>
        <w:t>andra stycket</w:t>
      </w:r>
      <w:r w:rsidRPr="007A145D">
        <w:rPr>
          <w:rFonts w:ascii="Times New Roman" w:eastAsiaTheme="minorHAnsi" w:hAnsi="Times New Roman"/>
          <w:sz w:val="20"/>
        </w:rPr>
        <w:t xml:space="preserve"> ska arbetsgivaren omgående till Arbetsmiljöverket anmäla om det sker förändringar på ett sätt som har betydelse för de uppgifter som har lämnats. Det kan t.ex. gälla förändringar i fråga om start- eller slutdatum för utstationeringen, vilket fordon som används samt vilken eller vilka typer av transporttjänster som ska utföras. </w:t>
      </w:r>
      <w:bookmarkStart w:id="384" w:name="_Hlk65514025"/>
      <w:r w:rsidRPr="007A145D">
        <w:rPr>
          <w:rFonts w:ascii="Times New Roman" w:eastAsiaTheme="minorHAnsi" w:hAnsi="Times New Roman"/>
          <w:sz w:val="20"/>
        </w:rPr>
        <w:t>Enligt 45 i § får regeringen meddela föreskrifter om vilka uppgifter en utstationerings</w:t>
      </w:r>
      <w:r w:rsidRPr="007A145D">
        <w:rPr>
          <w:rFonts w:ascii="Times New Roman" w:eastAsiaTheme="minorHAnsi" w:hAnsi="Times New Roman"/>
          <w:sz w:val="20"/>
        </w:rPr>
        <w:softHyphen/>
        <w:t xml:space="preserve">deklaration ska innehålla. Regeringen eller den myndighet regeringen </w:t>
      </w:r>
      <w:r w:rsidRPr="007A145D">
        <w:rPr>
          <w:rFonts w:ascii="Times New Roman" w:eastAsiaTheme="minorHAnsi" w:hAnsi="Times New Roman"/>
          <w:sz w:val="20"/>
        </w:rPr>
        <w:lastRenderedPageBreak/>
        <w:t>bestämmer får även meddela ytterligare föreskrifter om inlämning av utstationeringsdeklaration och anmälan av ändrade uppgifter.</w:t>
      </w:r>
      <w:bookmarkEnd w:id="381"/>
      <w:bookmarkEnd w:id="384"/>
    </w:p>
    <w:p w14:paraId="05BF3870"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rPr>
      </w:pPr>
    </w:p>
    <w:p w14:paraId="13E4CED9"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18"/>
          <w:szCs w:val="18"/>
          <w:u w:val="single"/>
        </w:rPr>
      </w:pPr>
      <w:r w:rsidRPr="007A145D">
        <w:rPr>
          <w:rFonts w:ascii="Times New Roman" w:eastAsiaTheme="minorHAnsi" w:hAnsi="Times New Roman"/>
          <w:i/>
          <w:sz w:val="18"/>
          <w:szCs w:val="18"/>
          <w:u w:val="single"/>
        </w:rPr>
        <w:t>Skyldighet för arbetsgivare att ge in dokumentation efter utstationeringsperioden</w:t>
      </w:r>
    </w:p>
    <w:p w14:paraId="4BE00A1D"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CF0C59C"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18"/>
          <w:szCs w:val="18"/>
        </w:rPr>
      </w:pPr>
      <w:r w:rsidRPr="007A145D">
        <w:rPr>
          <w:rFonts w:ascii="Times New Roman" w:eastAsiaTheme="minorHAnsi" w:hAnsi="Times New Roman"/>
          <w:b/>
          <w:bCs/>
          <w:i/>
          <w:iCs/>
          <w:sz w:val="18"/>
          <w:szCs w:val="18"/>
        </w:rPr>
        <w:t>45 c §</w:t>
      </w:r>
      <w:r w:rsidRPr="007A145D">
        <w:rPr>
          <w:rFonts w:ascii="Times New Roman" w:eastAsiaTheme="minorHAnsi" w:hAnsi="Times New Roman"/>
          <w:sz w:val="18"/>
          <w:szCs w:val="18"/>
        </w:rPr>
        <w:t>    </w:t>
      </w:r>
      <w:r w:rsidRPr="007A145D">
        <w:rPr>
          <w:rFonts w:ascii="Times New Roman" w:eastAsiaTheme="minorHAnsi" w:hAnsi="Times New Roman"/>
          <w:i/>
          <w:iCs/>
          <w:sz w:val="18"/>
          <w:szCs w:val="18"/>
        </w:rPr>
        <w:t>En arbetsgivare som ska ge in en utstationerings</w:t>
      </w:r>
      <w:r w:rsidRPr="007A145D">
        <w:rPr>
          <w:rFonts w:ascii="Times New Roman" w:eastAsiaTheme="minorHAnsi" w:hAnsi="Times New Roman"/>
          <w:i/>
          <w:iCs/>
          <w:sz w:val="18"/>
          <w:szCs w:val="18"/>
        </w:rPr>
        <w:softHyphen/>
        <w:t>deklaration enligt 45 b § ska efter utstationeringsperioden på begäran av Arbets</w:t>
      </w:r>
      <w:r w:rsidRPr="007A145D">
        <w:rPr>
          <w:rFonts w:ascii="Times New Roman" w:eastAsiaTheme="minorHAnsi" w:hAnsi="Times New Roman"/>
          <w:i/>
          <w:iCs/>
          <w:sz w:val="18"/>
          <w:szCs w:val="18"/>
        </w:rPr>
        <w:softHyphen/>
        <w:t>miljöverket lämna in kopior av anställningsavtal, lönespecifikationer, tidrapporter och intyg över gjorda löneutbetalningar samt bevis om utförda transporter och färdskrivar</w:t>
      </w:r>
      <w:r w:rsidRPr="007A145D">
        <w:rPr>
          <w:rFonts w:ascii="Times New Roman" w:eastAsiaTheme="minorHAnsi" w:hAnsi="Times New Roman"/>
          <w:i/>
          <w:iCs/>
          <w:sz w:val="18"/>
          <w:szCs w:val="18"/>
        </w:rPr>
        <w:softHyphen/>
        <w:t>data.</w:t>
      </w:r>
    </w:p>
    <w:p w14:paraId="6BD9F20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i/>
          <w:iCs/>
          <w:sz w:val="18"/>
          <w:szCs w:val="18"/>
        </w:rPr>
        <w:t>Skyldigheten enligt första stycket ska fullgöras inom åtta veckor från det att begäran framställdes.</w:t>
      </w:r>
    </w:p>
    <w:p w14:paraId="2326AFDD"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18"/>
          <w:szCs w:val="18"/>
        </w:rPr>
      </w:pPr>
    </w:p>
    <w:p w14:paraId="1E35897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A145D">
        <w:rPr>
          <w:rFonts w:ascii="Times New Roman" w:eastAsiaTheme="minorHAnsi" w:hAnsi="Times New Roman"/>
          <w:sz w:val="20"/>
        </w:rPr>
        <w:t>Paragrafen, som är ny, innehåller en skyldighet för arbetsgivaren att lämna in viss dokumentation efter utstationeringsperioden. Den utformas delvis med ledning av 22 §. Paragrafen genomför delar av artikel 1.11 första stycket c i direktiv (EU) 2020/1057. Övervägandena finns i avsnitt 6.7.3.</w:t>
      </w:r>
    </w:p>
    <w:p w14:paraId="06E7DF2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Enligt </w:t>
      </w:r>
      <w:r w:rsidRPr="007A145D">
        <w:rPr>
          <w:rFonts w:ascii="Times New Roman" w:eastAsiaTheme="minorHAnsi" w:hAnsi="Times New Roman"/>
          <w:i/>
          <w:iCs/>
          <w:sz w:val="20"/>
        </w:rPr>
        <w:t>första stycket</w:t>
      </w:r>
      <w:r w:rsidRPr="007A145D">
        <w:rPr>
          <w:rFonts w:ascii="Times New Roman" w:eastAsiaTheme="minorHAnsi" w:hAnsi="Times New Roman"/>
          <w:sz w:val="20"/>
        </w:rPr>
        <w:t xml:space="preserve"> ska en arbetsgivare som omfattas av kravet på att ge in en utstationeringsdeklaration lämna in viss ytterligare dokumentation efter utstationeringen, om detta begärs av Arbetsmiljöverket. Den doku</w:t>
      </w:r>
      <w:r w:rsidRPr="007A145D">
        <w:rPr>
          <w:rFonts w:ascii="Times New Roman" w:eastAsiaTheme="minorHAnsi" w:hAnsi="Times New Roman"/>
          <w:sz w:val="20"/>
        </w:rPr>
        <w:softHyphen/>
        <w:t>mentation som avses gäller handlingar i form av kopior av anställnings</w:t>
      </w:r>
      <w:r w:rsidRPr="007A145D">
        <w:rPr>
          <w:rFonts w:ascii="Times New Roman" w:eastAsiaTheme="minorHAnsi" w:hAnsi="Times New Roman"/>
          <w:sz w:val="20"/>
        </w:rPr>
        <w:softHyphen/>
        <w:t>avtal, löne</w:t>
      </w:r>
      <w:r w:rsidRPr="007A145D">
        <w:rPr>
          <w:rFonts w:ascii="Times New Roman" w:eastAsiaTheme="minorHAnsi" w:hAnsi="Times New Roman"/>
          <w:sz w:val="20"/>
        </w:rPr>
        <w:softHyphen/>
        <w:t>speci</w:t>
      </w:r>
      <w:r w:rsidRPr="007A145D">
        <w:rPr>
          <w:rFonts w:ascii="Times New Roman" w:eastAsiaTheme="minorHAnsi" w:hAnsi="Times New Roman"/>
          <w:sz w:val="20"/>
        </w:rPr>
        <w:softHyphen/>
        <w:t>fikationer, tidrapporter och intyg över gjorda löneutbetal</w:t>
      </w:r>
      <w:r w:rsidRPr="007A145D">
        <w:rPr>
          <w:rFonts w:ascii="Times New Roman" w:eastAsiaTheme="minorHAnsi" w:hAnsi="Times New Roman"/>
          <w:sz w:val="20"/>
        </w:rPr>
        <w:softHyphen/>
        <w:t xml:space="preserve">ningar. Även bevis om de transporter som har utförts och uppgifter från färdskrivaren ska på begäran ges in. </w:t>
      </w:r>
    </w:p>
    <w:p w14:paraId="08684F6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Enligt </w:t>
      </w:r>
      <w:r w:rsidRPr="007A145D">
        <w:rPr>
          <w:rFonts w:ascii="Times New Roman" w:eastAsiaTheme="minorHAnsi" w:hAnsi="Times New Roman"/>
          <w:i/>
          <w:iCs/>
          <w:sz w:val="20"/>
        </w:rPr>
        <w:t>andra stycket</w:t>
      </w:r>
      <w:r w:rsidRPr="007A145D">
        <w:rPr>
          <w:rFonts w:ascii="Times New Roman" w:eastAsiaTheme="minorHAnsi" w:hAnsi="Times New Roman"/>
          <w:sz w:val="20"/>
        </w:rPr>
        <w:t xml:space="preserve"> ska dokumentationen lämnas in till Arbetsmiljö</w:t>
      </w:r>
      <w:r w:rsidRPr="007A145D">
        <w:rPr>
          <w:rFonts w:ascii="Times New Roman" w:eastAsiaTheme="minorHAnsi" w:hAnsi="Times New Roman"/>
          <w:sz w:val="20"/>
        </w:rPr>
        <w:softHyphen/>
        <w:t>verket inom åtta veckor från tidpunkten för begäran. Enligt 45 i § får reger</w:t>
      </w:r>
      <w:r w:rsidRPr="007A145D">
        <w:rPr>
          <w:rFonts w:ascii="Times New Roman" w:eastAsiaTheme="minorHAnsi" w:hAnsi="Times New Roman"/>
          <w:sz w:val="20"/>
        </w:rPr>
        <w:softHyphen/>
        <w:t>ingen eller den myndighet regeringen bestämmer meddela ytterligare föreskrifter om hur dokumentationen ska lämnas in.</w:t>
      </w:r>
    </w:p>
    <w:p w14:paraId="24BB0EC4"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20"/>
        </w:rPr>
      </w:pPr>
    </w:p>
    <w:p w14:paraId="373241B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18"/>
          <w:szCs w:val="18"/>
          <w:u w:val="single"/>
        </w:rPr>
      </w:pPr>
      <w:r w:rsidRPr="007A145D">
        <w:rPr>
          <w:rFonts w:ascii="Times New Roman" w:eastAsiaTheme="minorHAnsi" w:hAnsi="Times New Roman"/>
          <w:i/>
          <w:sz w:val="18"/>
          <w:szCs w:val="18"/>
          <w:u w:val="single"/>
        </w:rPr>
        <w:t xml:space="preserve">Skyldighet för transportföretag och förare att tillhandahålla </w:t>
      </w:r>
      <w:bookmarkStart w:id="385" w:name="_Hlk65843757"/>
      <w:r w:rsidRPr="007A145D">
        <w:rPr>
          <w:rFonts w:ascii="Times New Roman" w:eastAsiaTheme="minorHAnsi" w:hAnsi="Times New Roman"/>
          <w:i/>
          <w:sz w:val="18"/>
          <w:szCs w:val="18"/>
          <w:u w:val="single"/>
        </w:rPr>
        <w:t>dokumentation vid vägkontroll</w:t>
      </w:r>
      <w:bookmarkEnd w:id="385"/>
    </w:p>
    <w:p w14:paraId="1E0F81B1"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53EF1AF9"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18"/>
          <w:szCs w:val="18"/>
        </w:rPr>
      </w:pPr>
      <w:bookmarkStart w:id="386" w:name="_Hlk55917477"/>
      <w:bookmarkStart w:id="387" w:name="_Hlk68029037"/>
      <w:bookmarkStart w:id="388" w:name="_Hlk71118263"/>
      <w:r w:rsidRPr="007A145D">
        <w:rPr>
          <w:rFonts w:ascii="Times New Roman" w:eastAsiaTheme="minorHAnsi" w:hAnsi="Times New Roman"/>
          <w:b/>
          <w:i/>
          <w:sz w:val="18"/>
          <w:szCs w:val="18"/>
        </w:rPr>
        <w:t>45 d §</w:t>
      </w:r>
      <w:r w:rsidRPr="007A145D">
        <w:rPr>
          <w:rFonts w:ascii="Times New Roman" w:eastAsiaTheme="minorHAnsi" w:hAnsi="Times New Roman"/>
          <w:i/>
          <w:sz w:val="18"/>
          <w:szCs w:val="18"/>
        </w:rPr>
        <w:t>    </w:t>
      </w:r>
      <w:bookmarkEnd w:id="386"/>
      <w:r w:rsidRPr="007A145D">
        <w:rPr>
          <w:rFonts w:ascii="Times New Roman" w:eastAsiaTheme="minorHAnsi" w:hAnsi="Times New Roman"/>
          <w:i/>
          <w:sz w:val="18"/>
          <w:szCs w:val="18"/>
        </w:rPr>
        <w:t xml:space="preserve">Ett transportföretag som är etablerat i ett annat land än Sverige och som utför en transport med en utstationerad förare ska säkerställa att föraren för en kontrolltjänsteman vid en vägkontroll på begäran visar upp </w:t>
      </w:r>
    </w:p>
    <w:p w14:paraId="16EA9AB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1. en kopia av den inlämnade utstationeringsdeklarationen,</w:t>
      </w:r>
    </w:p>
    <w:p w14:paraId="413E83F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 xml:space="preserve">2. bevis om </w:t>
      </w:r>
      <w:bookmarkStart w:id="389" w:name="_Hlk91066478"/>
      <w:r w:rsidRPr="007A145D">
        <w:rPr>
          <w:rFonts w:ascii="Times New Roman" w:eastAsiaTheme="minorHAnsi" w:hAnsi="Times New Roman"/>
          <w:i/>
          <w:iCs/>
          <w:sz w:val="18"/>
          <w:szCs w:val="18"/>
        </w:rPr>
        <w:t>de transporter som har betydelse för bedömningen av utstationerings</w:t>
      </w:r>
      <w:r w:rsidRPr="007A145D">
        <w:rPr>
          <w:rFonts w:ascii="Times New Roman" w:eastAsiaTheme="minorHAnsi" w:hAnsi="Times New Roman"/>
          <w:i/>
          <w:iCs/>
          <w:sz w:val="18"/>
          <w:szCs w:val="18"/>
        </w:rPr>
        <w:softHyphen/>
        <w:t>frågan</w:t>
      </w:r>
      <w:bookmarkEnd w:id="389"/>
      <w:r w:rsidRPr="007A145D">
        <w:rPr>
          <w:rFonts w:ascii="Times New Roman" w:eastAsiaTheme="minorHAnsi" w:hAnsi="Times New Roman"/>
          <w:i/>
          <w:iCs/>
          <w:sz w:val="18"/>
          <w:szCs w:val="18"/>
        </w:rPr>
        <w:t xml:space="preserve">, och </w:t>
      </w:r>
    </w:p>
    <w:p w14:paraId="165AB0D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18"/>
          <w:szCs w:val="18"/>
        </w:rPr>
      </w:pPr>
      <w:r w:rsidRPr="007A145D">
        <w:rPr>
          <w:rFonts w:ascii="Times New Roman" w:eastAsiaTheme="minorHAnsi" w:hAnsi="Times New Roman"/>
          <w:i/>
          <w:iCs/>
          <w:sz w:val="18"/>
          <w:szCs w:val="18"/>
        </w:rPr>
        <w:t>3. färdskrivardata.</w:t>
      </w:r>
      <w:bookmarkEnd w:id="387"/>
      <w:bookmarkEnd w:id="388"/>
    </w:p>
    <w:p w14:paraId="303F14D4"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20"/>
        </w:rPr>
      </w:pPr>
    </w:p>
    <w:p w14:paraId="7F0ED1F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bookmarkStart w:id="390" w:name="_Hlk76131685"/>
      <w:r w:rsidRPr="007A145D">
        <w:rPr>
          <w:rFonts w:ascii="Times New Roman" w:eastAsiaTheme="minorHAnsi" w:hAnsi="Times New Roman"/>
          <w:sz w:val="20"/>
        </w:rPr>
        <w:t>Paragrafen, som är ny, inför en skyldighet för vissa transportföretag att säkerställa att viss dokumentation visas upp vid en vägkontroll. Den genomför artikel 1.11 första stycket b i direktiv (EU) 2020/1057. Övervägandena finns i avsnitt 6.7.</w:t>
      </w:r>
      <w:r w:rsidRPr="007A145D" w:rsidDel="003459FB">
        <w:rPr>
          <w:rFonts w:ascii="Times New Roman" w:eastAsiaTheme="minorHAnsi" w:hAnsi="Times New Roman"/>
          <w:sz w:val="20"/>
        </w:rPr>
        <w:t>4</w:t>
      </w:r>
      <w:r w:rsidRPr="007A145D">
        <w:rPr>
          <w:rFonts w:ascii="Times New Roman" w:eastAsiaTheme="minorHAnsi" w:hAnsi="Times New Roman"/>
          <w:sz w:val="20"/>
        </w:rPr>
        <w:t xml:space="preserve">. </w:t>
      </w:r>
    </w:p>
    <w:p w14:paraId="769AFA5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Enligt paragrafen har ett transportföretag som är etablerat i ett annat land än Sverige en skyldig</w:t>
      </w:r>
      <w:r w:rsidRPr="007A145D">
        <w:rPr>
          <w:rFonts w:ascii="Times New Roman" w:eastAsiaTheme="minorHAnsi" w:hAnsi="Times New Roman"/>
          <w:sz w:val="20"/>
        </w:rPr>
        <w:softHyphen/>
        <w:t>het att säkerställa att en utstationerad förare för en kontrolltjänsteman vid en vägkontroll visar upp viss dokumentation. Skyldigheten gäller oavsett vilken utstationerings</w:t>
      </w:r>
      <w:r w:rsidRPr="007A145D">
        <w:rPr>
          <w:rFonts w:ascii="Times New Roman" w:eastAsiaTheme="minorHAnsi" w:hAnsi="Times New Roman"/>
          <w:sz w:val="20"/>
        </w:rPr>
        <w:softHyphen/>
        <w:t xml:space="preserve">situation enligt 4 eller 5 b §§ som föreligger. Det spelar alltså ingen roll om transportföretaget är förarens arbetsgivare eller inte. </w:t>
      </w:r>
      <w:bookmarkStart w:id="391" w:name="_Hlk76307271"/>
      <w:r w:rsidRPr="007A145D">
        <w:rPr>
          <w:rFonts w:ascii="Times New Roman" w:eastAsiaTheme="minorHAnsi" w:hAnsi="Times New Roman"/>
          <w:sz w:val="20"/>
        </w:rPr>
        <w:t>Även ett transportföretag som utför trans</w:t>
      </w:r>
      <w:r w:rsidRPr="007A145D">
        <w:rPr>
          <w:rFonts w:ascii="Times New Roman" w:eastAsiaTheme="minorHAnsi" w:hAnsi="Times New Roman"/>
          <w:sz w:val="20"/>
        </w:rPr>
        <w:softHyphen/>
        <w:t>porten med en förare som är anställd hos ett annat företag inom samma koncern som transportföretaget eller med en förare som är inhyrd från ett bemannings</w:t>
      </w:r>
      <w:r w:rsidRPr="007A145D">
        <w:rPr>
          <w:rFonts w:ascii="Times New Roman" w:eastAsiaTheme="minorHAnsi" w:hAnsi="Times New Roman"/>
          <w:sz w:val="20"/>
        </w:rPr>
        <w:softHyphen/>
        <w:t xml:space="preserve">företag ska säkerställa att dokumentationen kan visas upp. I praktiken kommer det, i likhet med vad som t.ex. gäller för de bevis om </w:t>
      </w:r>
      <w:r w:rsidRPr="007A145D">
        <w:rPr>
          <w:rFonts w:ascii="Times New Roman" w:eastAsiaTheme="minorHAnsi" w:hAnsi="Times New Roman"/>
          <w:sz w:val="20"/>
        </w:rPr>
        <w:lastRenderedPageBreak/>
        <w:t>cabotage</w:t>
      </w:r>
      <w:r w:rsidRPr="007A145D">
        <w:rPr>
          <w:rFonts w:ascii="Times New Roman" w:eastAsiaTheme="minorHAnsi" w:hAnsi="Times New Roman"/>
          <w:sz w:val="20"/>
        </w:rPr>
        <w:softHyphen/>
        <w:t>transporter som ska tillhandahållas vid en vägkontroll, att vara föraren som faktiskt ska visa upp handlingarna.</w:t>
      </w:r>
      <w:bookmarkEnd w:id="391"/>
      <w:r w:rsidRPr="007A145D">
        <w:rPr>
          <w:rFonts w:ascii="Times New Roman" w:eastAsiaTheme="minorHAnsi" w:hAnsi="Times New Roman"/>
          <w:sz w:val="20"/>
        </w:rPr>
        <w:t xml:space="preserve"> </w:t>
      </w:r>
    </w:p>
    <w:p w14:paraId="3282488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Enligt </w:t>
      </w:r>
      <w:r w:rsidRPr="007A145D">
        <w:rPr>
          <w:rFonts w:ascii="Times New Roman" w:eastAsiaTheme="minorHAnsi" w:hAnsi="Times New Roman"/>
          <w:i/>
          <w:iCs/>
          <w:sz w:val="20"/>
        </w:rPr>
        <w:t>första punkten</w:t>
      </w:r>
      <w:r w:rsidRPr="007A145D">
        <w:rPr>
          <w:rFonts w:ascii="Times New Roman" w:eastAsiaTheme="minorHAnsi" w:hAnsi="Times New Roman"/>
          <w:sz w:val="20"/>
        </w:rPr>
        <w:t xml:space="preserve"> ska en kontrolltjänsteman få ta del av en kopia av utstationeringsdeklarationen. I de fall transportföretaget inte är förarens arbetsgivare måste transportföretaget alltså säkerställa att det får en kopia av den deklaration som arbetsgivaren ska lämna in enligt 45 b §. Enligt </w:t>
      </w:r>
      <w:r w:rsidRPr="007A145D">
        <w:rPr>
          <w:rFonts w:ascii="Times New Roman" w:eastAsiaTheme="minorHAnsi" w:hAnsi="Times New Roman"/>
          <w:i/>
          <w:iCs/>
          <w:sz w:val="20"/>
        </w:rPr>
        <w:t>andra punkten</w:t>
      </w:r>
      <w:r w:rsidRPr="007A145D">
        <w:rPr>
          <w:rFonts w:ascii="Times New Roman" w:eastAsiaTheme="minorHAnsi" w:hAnsi="Times New Roman"/>
          <w:sz w:val="20"/>
        </w:rPr>
        <w:t xml:space="preserve"> ska kontrolltjänstemannen få ta del av bevis om relevanta transporter, t.ex. frakthandlingar. </w:t>
      </w:r>
      <w:bookmarkStart w:id="392" w:name="_Hlk76307379"/>
      <w:r w:rsidRPr="007A145D">
        <w:rPr>
          <w:rFonts w:ascii="Times New Roman" w:eastAsiaTheme="minorHAnsi" w:hAnsi="Times New Roman"/>
          <w:sz w:val="20"/>
        </w:rPr>
        <w:t xml:space="preserve">Kopian av utstationeringsdeklarationen och bevisen </w:t>
      </w:r>
      <w:bookmarkEnd w:id="392"/>
      <w:r w:rsidRPr="007A145D">
        <w:rPr>
          <w:rFonts w:ascii="Times New Roman" w:eastAsiaTheme="minorHAnsi" w:hAnsi="Times New Roman"/>
          <w:sz w:val="20"/>
        </w:rPr>
        <w:t>kan visas upp i pappersform eller i elektronisk form. Upp</w:t>
      </w:r>
      <w:r w:rsidRPr="007A145D">
        <w:rPr>
          <w:rFonts w:ascii="Times New Roman" w:eastAsiaTheme="minorHAnsi" w:hAnsi="Times New Roman"/>
          <w:sz w:val="20"/>
        </w:rPr>
        <w:softHyphen/>
        <w:t xml:space="preserve">visande av färdskrivardata enligt </w:t>
      </w:r>
      <w:r w:rsidRPr="007A145D">
        <w:rPr>
          <w:rFonts w:ascii="Times New Roman" w:eastAsiaTheme="minorHAnsi" w:hAnsi="Times New Roman"/>
          <w:i/>
          <w:iCs/>
          <w:sz w:val="20"/>
        </w:rPr>
        <w:t>tredje punkten</w:t>
      </w:r>
      <w:r w:rsidRPr="007A145D">
        <w:rPr>
          <w:rFonts w:ascii="Times New Roman" w:eastAsiaTheme="minorHAnsi" w:hAnsi="Times New Roman"/>
          <w:sz w:val="20"/>
        </w:rPr>
        <w:t xml:space="preserve"> kan ske genom att till</w:t>
      </w:r>
      <w:r w:rsidRPr="007A145D">
        <w:rPr>
          <w:rFonts w:ascii="Times New Roman" w:eastAsiaTheme="minorHAnsi" w:hAnsi="Times New Roman"/>
          <w:sz w:val="20"/>
        </w:rPr>
        <w:softHyphen/>
        <w:t xml:space="preserve">handahålla uppgifter från fordonets färdskrivare, t.ex. genom att visa upp färdskrivarens diagramblad eller genom att uppgifter från en digital färdskrivare överförs till kontrolltjänstemannen. </w:t>
      </w:r>
    </w:p>
    <w:p w14:paraId="4B24243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Regeringen eller den myndighet regeringen bestämmer får enligt 45 i § meddela ytterligare föreskrifter om tillhandahållande av doku</w:t>
      </w:r>
      <w:r w:rsidRPr="007A145D">
        <w:rPr>
          <w:rFonts w:ascii="Times New Roman" w:eastAsiaTheme="minorHAnsi" w:hAnsi="Times New Roman"/>
          <w:sz w:val="20"/>
        </w:rPr>
        <w:softHyphen/>
        <w:t>mentationen. Föreskrifterna kan t.ex. avse vilka transporter och bevis som avses, inne</w:t>
      </w:r>
      <w:r w:rsidRPr="007A145D">
        <w:rPr>
          <w:rFonts w:ascii="Times New Roman" w:eastAsiaTheme="minorHAnsi" w:hAnsi="Times New Roman"/>
          <w:sz w:val="20"/>
        </w:rPr>
        <w:softHyphen/>
        <w:t>hållet i bevisen, krav på och utformning av kopian av utstationerings</w:t>
      </w:r>
      <w:r w:rsidRPr="007A145D">
        <w:rPr>
          <w:rFonts w:ascii="Times New Roman" w:eastAsiaTheme="minorHAnsi" w:hAnsi="Times New Roman"/>
          <w:sz w:val="20"/>
        </w:rPr>
        <w:softHyphen/>
        <w:t>deklarationen och hur äktheten av dokumentationen ska säkerställas.</w:t>
      </w:r>
    </w:p>
    <w:p w14:paraId="448DA03A"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p>
    <w:p w14:paraId="0848B9E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18"/>
          <w:szCs w:val="18"/>
        </w:rPr>
      </w:pPr>
      <w:bookmarkStart w:id="393" w:name="_Hlk76743606"/>
      <w:r w:rsidRPr="007A145D">
        <w:rPr>
          <w:rFonts w:ascii="Times New Roman" w:eastAsiaTheme="minorHAnsi" w:hAnsi="Times New Roman"/>
          <w:b/>
          <w:bCs/>
          <w:i/>
          <w:iCs/>
          <w:sz w:val="18"/>
          <w:szCs w:val="18"/>
        </w:rPr>
        <w:t>45 e §</w:t>
      </w:r>
      <w:r w:rsidRPr="007A145D">
        <w:rPr>
          <w:rFonts w:ascii="Times New Roman" w:eastAsiaTheme="minorHAnsi" w:hAnsi="Times New Roman"/>
          <w:i/>
          <w:iCs/>
          <w:sz w:val="18"/>
          <w:szCs w:val="18"/>
        </w:rPr>
        <w:t xml:space="preserve">    En förare som utför en transport som avses i 5 c, 5 d eller 5 e § ska för en kontrolltjänsteman vid en vägkontroll visa upp </w:t>
      </w:r>
    </w:p>
    <w:p w14:paraId="6910647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1. bevis om de transporter som har betydelse för bedömningen av utstatio</w:t>
      </w:r>
      <w:r w:rsidRPr="007A145D">
        <w:rPr>
          <w:rFonts w:ascii="Times New Roman" w:eastAsiaTheme="minorHAnsi" w:hAnsi="Times New Roman"/>
          <w:i/>
          <w:iCs/>
          <w:sz w:val="18"/>
          <w:szCs w:val="18"/>
        </w:rPr>
        <w:softHyphen/>
        <w:t>nerings</w:t>
      </w:r>
      <w:r w:rsidRPr="007A145D">
        <w:rPr>
          <w:rFonts w:ascii="Times New Roman" w:eastAsiaTheme="minorHAnsi" w:hAnsi="Times New Roman"/>
          <w:i/>
          <w:iCs/>
          <w:sz w:val="18"/>
          <w:szCs w:val="18"/>
        </w:rPr>
        <w:softHyphen/>
        <w:t>frågan, och</w:t>
      </w:r>
    </w:p>
    <w:p w14:paraId="34EA7CF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2. färdskrivardata.</w:t>
      </w:r>
    </w:p>
    <w:p w14:paraId="22C842B5"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77B3D7B7"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A145D">
        <w:rPr>
          <w:rFonts w:ascii="Times New Roman" w:eastAsiaTheme="minorHAnsi" w:hAnsi="Times New Roman"/>
          <w:sz w:val="20"/>
        </w:rPr>
        <w:t>Paragrafen, som är ny, reglerar en skyldighet för en förare att i vissa fall tillhandahålla viss dokumentation vid en vägkontroll. Paragrafen genom</w:t>
      </w:r>
      <w:r w:rsidRPr="007A145D">
        <w:rPr>
          <w:rFonts w:ascii="Times New Roman" w:eastAsiaTheme="minorHAnsi" w:hAnsi="Times New Roman"/>
          <w:sz w:val="20"/>
        </w:rPr>
        <w:softHyphen/>
        <w:t>för artikel 1.11 andra stycket i direktiv (EU) 2020/1057. Övervägandena finns i avsnitt 6.7.</w:t>
      </w:r>
      <w:r w:rsidRPr="007A145D" w:rsidDel="003459FB">
        <w:rPr>
          <w:rFonts w:ascii="Times New Roman" w:eastAsiaTheme="minorHAnsi" w:hAnsi="Times New Roman"/>
          <w:sz w:val="20"/>
        </w:rPr>
        <w:t>4</w:t>
      </w:r>
      <w:r w:rsidRPr="007A145D">
        <w:rPr>
          <w:rFonts w:ascii="Times New Roman" w:eastAsiaTheme="minorHAnsi" w:hAnsi="Times New Roman"/>
          <w:sz w:val="20"/>
        </w:rPr>
        <w:t xml:space="preserve">. </w:t>
      </w:r>
    </w:p>
    <w:p w14:paraId="49679000" w14:textId="77777777"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bookmarkStart w:id="394" w:name="_Hlk76132708"/>
      <w:bookmarkEnd w:id="390"/>
      <w:r w:rsidRPr="007A145D">
        <w:rPr>
          <w:rFonts w:ascii="Times New Roman" w:eastAsiaTheme="minorHAnsi" w:hAnsi="Times New Roman"/>
          <w:sz w:val="20"/>
        </w:rPr>
        <w:t>En förare som utför transporter som avses i 5 c, 5 d eller 5 e § har en skyldighet att vid en vägkontroll visa upp bevis om</w:t>
      </w:r>
      <w:r w:rsidRPr="007A145D">
        <w:t xml:space="preserve"> </w:t>
      </w:r>
      <w:r w:rsidRPr="007A145D">
        <w:rPr>
          <w:rFonts w:ascii="Times New Roman" w:eastAsiaTheme="minorHAnsi" w:hAnsi="Times New Roman"/>
          <w:sz w:val="20"/>
        </w:rPr>
        <w:t>de transporter som har betydelse för utstationeringsfrågan och färdskrivardata. Skyldigheten att visa upp sådan dokumentation kan bidra till att avgöra om föraren ska anses vara undan</w:t>
      </w:r>
      <w:r w:rsidRPr="007A145D">
        <w:rPr>
          <w:rFonts w:ascii="Times New Roman" w:eastAsiaTheme="minorHAnsi" w:hAnsi="Times New Roman"/>
          <w:sz w:val="20"/>
        </w:rPr>
        <w:softHyphen/>
        <w:t>tagen från utstationering enligt nämnda paragrafer. De bevis som avses kan gälla transporter som äger rum här i landet men också bevis på de inter</w:t>
      </w:r>
      <w:r w:rsidRPr="007A145D">
        <w:rPr>
          <w:rFonts w:ascii="Times New Roman" w:eastAsiaTheme="minorHAnsi" w:hAnsi="Times New Roman"/>
          <w:sz w:val="20"/>
        </w:rPr>
        <w:softHyphen/>
        <w:t xml:space="preserve">nationella transporter som är relevanta för att bedöma om en förare ska undantas från utstationering. </w:t>
      </w:r>
    </w:p>
    <w:p w14:paraId="250C280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bookmarkStart w:id="395" w:name="_Hlk76137755"/>
      <w:bookmarkEnd w:id="394"/>
      <w:r w:rsidRPr="007A145D">
        <w:rPr>
          <w:rFonts w:ascii="Times New Roman" w:eastAsiaTheme="minorHAnsi" w:hAnsi="Times New Roman"/>
          <w:sz w:val="20"/>
        </w:rPr>
        <w:t>Regeringen får enligt 45 i § meddela ytterligare föreskrifter om till</w:t>
      </w:r>
      <w:r w:rsidRPr="007A145D">
        <w:rPr>
          <w:rFonts w:ascii="Times New Roman" w:eastAsiaTheme="minorHAnsi" w:hAnsi="Times New Roman"/>
          <w:sz w:val="20"/>
        </w:rPr>
        <w:softHyphen/>
        <w:t xml:space="preserve">handahållande av dokumentationen. Föreskrifterna kan t.ex. avse vilka transporter som bevisen ska avse, innehållet i bevisen </w:t>
      </w:r>
      <w:r w:rsidRPr="007A145D">
        <w:rPr>
          <w:rFonts w:ascii="Times New Roman" w:hAnsi="Times New Roman"/>
          <w:sz w:val="20"/>
        </w:rPr>
        <w:t>och</w:t>
      </w:r>
      <w:r w:rsidRPr="007A145D">
        <w:rPr>
          <w:rFonts w:ascii="Times New Roman" w:eastAsiaTheme="minorHAnsi" w:hAnsi="Times New Roman"/>
          <w:sz w:val="20"/>
        </w:rPr>
        <w:t xml:space="preserve"> hur äktheten av dokumentationen ska säkerställas. </w:t>
      </w:r>
      <w:bookmarkEnd w:id="393"/>
      <w:bookmarkEnd w:id="395"/>
    </w:p>
    <w:p w14:paraId="5E68F1E1"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20"/>
        </w:rPr>
      </w:pPr>
    </w:p>
    <w:p w14:paraId="7B14344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18"/>
          <w:szCs w:val="18"/>
          <w:u w:val="single"/>
        </w:rPr>
      </w:pPr>
      <w:r w:rsidRPr="007A145D">
        <w:rPr>
          <w:rFonts w:ascii="Times New Roman" w:eastAsiaTheme="minorHAnsi" w:hAnsi="Times New Roman"/>
          <w:i/>
          <w:sz w:val="18"/>
          <w:szCs w:val="18"/>
          <w:u w:val="single"/>
        </w:rPr>
        <w:t xml:space="preserve">Sanktionsavgift </w:t>
      </w:r>
    </w:p>
    <w:p w14:paraId="51277FEF"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363C75E"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18"/>
          <w:szCs w:val="18"/>
        </w:rPr>
      </w:pPr>
      <w:r w:rsidRPr="007A145D">
        <w:rPr>
          <w:rFonts w:ascii="Times New Roman" w:eastAsiaTheme="minorHAnsi" w:hAnsi="Times New Roman"/>
          <w:b/>
          <w:bCs/>
          <w:i/>
          <w:iCs/>
          <w:sz w:val="18"/>
          <w:szCs w:val="18"/>
        </w:rPr>
        <w:t>45 f §</w:t>
      </w:r>
      <w:r w:rsidRPr="007A145D">
        <w:rPr>
          <w:rFonts w:ascii="Times New Roman" w:eastAsiaTheme="minorHAnsi" w:hAnsi="Times New Roman"/>
          <w:i/>
          <w:iCs/>
          <w:sz w:val="18"/>
          <w:szCs w:val="18"/>
        </w:rPr>
        <w:t>    En sanktionsavgift ska tas ut om ett transportföretag har överträtt bestäm</w:t>
      </w:r>
      <w:r w:rsidRPr="007A145D">
        <w:rPr>
          <w:rFonts w:ascii="Times New Roman" w:eastAsiaTheme="minorHAnsi" w:hAnsi="Times New Roman"/>
          <w:i/>
          <w:iCs/>
          <w:sz w:val="18"/>
          <w:szCs w:val="18"/>
        </w:rPr>
        <w:softHyphen/>
        <w:t>melsen om att på begäran visa upp en utstationeringsdeklaration i 45</w:t>
      </w:r>
      <w:r w:rsidRPr="007A145D" w:rsidDel="00406BB7">
        <w:rPr>
          <w:rFonts w:ascii="Times New Roman" w:eastAsiaTheme="minorHAnsi" w:hAnsi="Times New Roman"/>
          <w:i/>
          <w:iCs/>
          <w:sz w:val="18"/>
          <w:szCs w:val="18"/>
        </w:rPr>
        <w:t> </w:t>
      </w:r>
      <w:bookmarkStart w:id="396" w:name="_Hlk65855346"/>
      <w:r w:rsidRPr="007A145D">
        <w:rPr>
          <w:rFonts w:ascii="Times New Roman" w:eastAsiaTheme="minorHAnsi" w:hAnsi="Times New Roman"/>
          <w:i/>
          <w:iCs/>
          <w:sz w:val="18"/>
          <w:szCs w:val="18"/>
        </w:rPr>
        <w:t>d § 1</w:t>
      </w:r>
      <w:bookmarkEnd w:id="396"/>
      <w:r w:rsidRPr="007A145D">
        <w:rPr>
          <w:rFonts w:ascii="Times New Roman" w:eastAsiaTheme="minorHAnsi" w:hAnsi="Times New Roman"/>
          <w:i/>
          <w:iCs/>
          <w:sz w:val="18"/>
          <w:szCs w:val="18"/>
        </w:rPr>
        <w:t xml:space="preserve">. </w:t>
      </w:r>
    </w:p>
    <w:p w14:paraId="55E44F4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I fråga om sanktionsavgiften tillämpas 38 §.</w:t>
      </w:r>
    </w:p>
    <w:p w14:paraId="32C2CAB0"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75E67EA0"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bookmarkStart w:id="397" w:name="_Hlk75881733"/>
      <w:r w:rsidRPr="007A145D">
        <w:rPr>
          <w:rFonts w:ascii="Times New Roman" w:eastAsiaTheme="minorHAnsi" w:hAnsi="Times New Roman"/>
          <w:sz w:val="20"/>
        </w:rPr>
        <w:t>Paragrafen, som är ny, innehåller bestämmelser om sanktionsavgifter. Paragrafen genomför artikel 5.2 i direktiv (EU) 2020/1057. Över</w:t>
      </w:r>
      <w:r w:rsidRPr="007A145D">
        <w:rPr>
          <w:rFonts w:ascii="Times New Roman" w:eastAsiaTheme="minorHAnsi" w:hAnsi="Times New Roman"/>
          <w:sz w:val="20"/>
        </w:rPr>
        <w:softHyphen/>
        <w:t>väg</w:t>
      </w:r>
      <w:r w:rsidRPr="007A145D">
        <w:rPr>
          <w:rFonts w:ascii="Times New Roman" w:eastAsiaTheme="minorHAnsi" w:hAnsi="Times New Roman"/>
          <w:sz w:val="20"/>
        </w:rPr>
        <w:softHyphen/>
        <w:t>andena finns i avsnitt 6.7.</w:t>
      </w:r>
      <w:r w:rsidRPr="007A145D" w:rsidDel="003459FB">
        <w:rPr>
          <w:rFonts w:ascii="Times New Roman" w:eastAsiaTheme="minorHAnsi" w:hAnsi="Times New Roman"/>
          <w:sz w:val="20"/>
        </w:rPr>
        <w:t>5</w:t>
      </w:r>
      <w:r w:rsidRPr="007A145D">
        <w:rPr>
          <w:rFonts w:ascii="Times New Roman" w:eastAsiaTheme="minorHAnsi" w:hAnsi="Times New Roman"/>
          <w:sz w:val="20"/>
        </w:rPr>
        <w:t xml:space="preserve">. </w:t>
      </w:r>
    </w:p>
    <w:p w14:paraId="0FA3476D" w14:textId="77777777" w:rsidR="00E1012E"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lastRenderedPageBreak/>
        <w:t xml:space="preserve">Paragrafens </w:t>
      </w:r>
      <w:r w:rsidRPr="007A145D">
        <w:rPr>
          <w:rFonts w:ascii="Times New Roman" w:eastAsiaTheme="minorHAnsi" w:hAnsi="Times New Roman"/>
          <w:i/>
          <w:iCs/>
          <w:sz w:val="20"/>
        </w:rPr>
        <w:t>första stycke</w:t>
      </w:r>
      <w:r w:rsidRPr="007A145D">
        <w:rPr>
          <w:rFonts w:ascii="Times New Roman" w:eastAsiaTheme="minorHAnsi" w:hAnsi="Times New Roman"/>
          <w:sz w:val="20"/>
        </w:rPr>
        <w:t xml:space="preserve"> innebär att en sanktionsavgift ska tas ut av ett transportföretag som har överträtt bestämmelsen i 45 d § 1, </w:t>
      </w:r>
      <w:bookmarkStart w:id="398" w:name="_Hlk90891882"/>
      <w:r w:rsidRPr="007A145D">
        <w:rPr>
          <w:rFonts w:ascii="Times New Roman" w:eastAsiaTheme="minorHAnsi" w:hAnsi="Times New Roman"/>
          <w:sz w:val="20"/>
        </w:rPr>
        <w:t>dvs. som inte har säkerställt att en kopia av den inlämnade utstationeringsdeklarationen kunnat visas upp.</w:t>
      </w:r>
      <w:bookmarkEnd w:id="398"/>
      <w:r w:rsidRPr="007A145D">
        <w:rPr>
          <w:rFonts w:ascii="Times New Roman" w:eastAsiaTheme="minorHAnsi" w:hAnsi="Times New Roman"/>
          <w:sz w:val="20"/>
        </w:rPr>
        <w:t xml:space="preserve"> Sanktionsavgiften ska påföras det trans</w:t>
      </w:r>
      <w:r w:rsidRPr="007A145D">
        <w:rPr>
          <w:rFonts w:ascii="Times New Roman" w:eastAsiaTheme="minorHAnsi" w:hAnsi="Times New Roman"/>
          <w:sz w:val="20"/>
        </w:rPr>
        <w:softHyphen/>
        <w:t>port</w:t>
      </w:r>
      <w:r w:rsidRPr="007A145D">
        <w:rPr>
          <w:rFonts w:ascii="Times New Roman" w:eastAsiaTheme="minorHAnsi" w:hAnsi="Times New Roman"/>
          <w:sz w:val="20"/>
        </w:rPr>
        <w:softHyphen/>
        <w:t>företag som utför transporten oavsett om transportföretaget är förarens arbets</w:t>
      </w:r>
      <w:r w:rsidRPr="007A145D">
        <w:rPr>
          <w:rFonts w:ascii="Times New Roman" w:eastAsiaTheme="minorHAnsi" w:hAnsi="Times New Roman"/>
          <w:sz w:val="20"/>
        </w:rPr>
        <w:softHyphen/>
        <w:t>givare eller inte. Av 45 b § andra stycket framgår att utstation</w:t>
      </w:r>
      <w:r w:rsidRPr="007A145D">
        <w:rPr>
          <w:rFonts w:ascii="Times New Roman" w:eastAsiaTheme="minorHAnsi" w:hAnsi="Times New Roman"/>
          <w:sz w:val="20"/>
        </w:rPr>
        <w:softHyphen/>
        <w:t>erings</w:t>
      </w:r>
      <w:r w:rsidRPr="007A145D">
        <w:rPr>
          <w:rFonts w:ascii="Times New Roman" w:eastAsiaTheme="minorHAnsi" w:hAnsi="Times New Roman"/>
          <w:sz w:val="20"/>
        </w:rPr>
        <w:softHyphen/>
        <w:t>deklarationen under vissa förutsättningar ska ändras genom anmälan till Arbetsmiljö</w:t>
      </w:r>
      <w:r w:rsidRPr="007A145D">
        <w:rPr>
          <w:rFonts w:ascii="Times New Roman" w:eastAsiaTheme="minorHAnsi" w:hAnsi="Times New Roman"/>
          <w:sz w:val="20"/>
        </w:rPr>
        <w:softHyphen/>
        <w:t>verket. Paragrafen gäller utöver 37 § i de fall 45 a § anger att vissa av de krav som sanktio</w:t>
      </w:r>
      <w:r w:rsidRPr="007A145D">
        <w:rPr>
          <w:rFonts w:ascii="Times New Roman" w:eastAsiaTheme="minorHAnsi" w:hAnsi="Times New Roman"/>
          <w:sz w:val="20"/>
        </w:rPr>
        <w:softHyphen/>
        <w:t>neras genom 37 § inte ska gälla.</w:t>
      </w:r>
    </w:p>
    <w:p w14:paraId="2694C546" w14:textId="7D07833C"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E1012E">
        <w:rPr>
          <w:rFonts w:ascii="Times New Roman" w:eastAsiaTheme="minorHAnsi" w:hAnsi="Times New Roman"/>
          <w:sz w:val="20"/>
        </w:rPr>
        <w:t>Bestämmelsen omfattar alltså inte dokumentationen som anges i 45</w:t>
      </w:r>
      <w:r>
        <w:rPr>
          <w:rFonts w:ascii="Times New Roman" w:eastAsiaTheme="minorHAnsi" w:hAnsi="Times New Roman"/>
          <w:sz w:val="20"/>
        </w:rPr>
        <w:t> </w:t>
      </w:r>
      <w:r w:rsidRPr="00E1012E">
        <w:rPr>
          <w:rFonts w:ascii="Times New Roman" w:eastAsiaTheme="minorHAnsi" w:hAnsi="Times New Roman"/>
          <w:sz w:val="20"/>
        </w:rPr>
        <w:t>d</w:t>
      </w:r>
      <w:r>
        <w:rPr>
          <w:rFonts w:ascii="Times New Roman" w:eastAsiaTheme="minorHAnsi" w:hAnsi="Times New Roman"/>
          <w:sz w:val="20"/>
        </w:rPr>
        <w:t> </w:t>
      </w:r>
      <w:r w:rsidRPr="00E1012E">
        <w:rPr>
          <w:rFonts w:ascii="Times New Roman" w:eastAsiaTheme="minorHAnsi" w:hAnsi="Times New Roman"/>
          <w:sz w:val="20"/>
        </w:rPr>
        <w:t xml:space="preserve">§ 2 och 3. Sådana handlingarna ska dock enligt andra regelverk visas upp vid en kontroll och sanktioner kan då påföras om så inte sker, jfr förordningen (2004:865) om kör- och vilotider samt färdskrivare, m.m. och förordningen (1998:786) om internationella vägtransporter inom Europeiska </w:t>
      </w:r>
      <w:r>
        <w:rPr>
          <w:rFonts w:ascii="Times New Roman" w:eastAsiaTheme="minorHAnsi" w:hAnsi="Times New Roman"/>
          <w:sz w:val="20"/>
        </w:rPr>
        <w:t>e</w:t>
      </w:r>
      <w:r w:rsidRPr="00E1012E">
        <w:rPr>
          <w:rFonts w:ascii="Times New Roman" w:eastAsiaTheme="minorHAnsi" w:hAnsi="Times New Roman"/>
          <w:sz w:val="20"/>
        </w:rPr>
        <w:t>konomiska samarbetsområdet (EES).</w:t>
      </w:r>
    </w:p>
    <w:p w14:paraId="3460DFB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I </w:t>
      </w:r>
      <w:r w:rsidRPr="007A145D">
        <w:rPr>
          <w:rFonts w:ascii="Times New Roman" w:eastAsiaTheme="minorHAnsi" w:hAnsi="Times New Roman"/>
          <w:i/>
          <w:iCs/>
          <w:sz w:val="20"/>
        </w:rPr>
        <w:t>andra stycket</w:t>
      </w:r>
      <w:r w:rsidRPr="007A145D">
        <w:rPr>
          <w:rFonts w:ascii="Times New Roman" w:eastAsiaTheme="minorHAnsi" w:hAnsi="Times New Roman"/>
          <w:sz w:val="20"/>
        </w:rPr>
        <w:t xml:space="preserve"> anges att 38 § ska tillämpas i fråga om sanktionsavgiften. Detta innebär enligt den paragrafens första stycke att en avgift</w:t>
      </w:r>
      <w:r w:rsidRPr="007A145D" w:rsidDel="00F26FCB">
        <w:rPr>
          <w:rFonts w:ascii="Times New Roman" w:eastAsiaTheme="minorHAnsi" w:hAnsi="Times New Roman"/>
          <w:sz w:val="20"/>
        </w:rPr>
        <w:t xml:space="preserve"> </w:t>
      </w:r>
      <w:r w:rsidRPr="007A145D">
        <w:rPr>
          <w:rFonts w:ascii="Times New Roman" w:eastAsiaTheme="minorHAnsi" w:hAnsi="Times New Roman"/>
          <w:sz w:val="20"/>
        </w:rPr>
        <w:t xml:space="preserve">ska </w:t>
      </w:r>
      <w:r w:rsidRPr="007A145D" w:rsidDel="00F26FCB">
        <w:rPr>
          <w:rFonts w:ascii="Times New Roman" w:eastAsiaTheme="minorHAnsi" w:hAnsi="Times New Roman"/>
          <w:sz w:val="20"/>
        </w:rPr>
        <w:t xml:space="preserve">påföras även om </w:t>
      </w:r>
      <w:r w:rsidRPr="007A145D">
        <w:rPr>
          <w:rFonts w:ascii="Times New Roman" w:eastAsiaTheme="minorHAnsi" w:hAnsi="Times New Roman"/>
          <w:sz w:val="20"/>
        </w:rPr>
        <w:t xml:space="preserve">överträdelsen inte har skett uppsåtligen eller av oaktsamhet. Det gäller alltså ett strikt ansvar för sådana överträdelser. </w:t>
      </w:r>
    </w:p>
    <w:p w14:paraId="0373BF7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Hänvisningen till 38 § andra stycket innebär att avgiften får sättas ned helt eller delvis i vissa fall. En överträdelse kan anses som ringa när den vid en samlad bedömning framstår som ringa med hänsyn till det intresse som är avsett att skyddas genom föreskriften. Ett exempel är att kopian av utstationerings</w:t>
      </w:r>
      <w:r w:rsidRPr="007A145D">
        <w:rPr>
          <w:rFonts w:ascii="Times New Roman" w:eastAsiaTheme="minorHAnsi" w:hAnsi="Times New Roman"/>
          <w:sz w:val="20"/>
        </w:rPr>
        <w:softHyphen/>
        <w:t>deklarationen är ofullständig i något avseende, som inte påverkar kontrollen av utstationeringen. Förhållandet att avgiften får sättas ned eller efterges om överträdelsen är ursäktlig eller om det annars skulle vara oskäligt att ta ut avgiften gör det möjligt att beakta orsaker till att överträdelsen ligger utanför trans</w:t>
      </w:r>
      <w:r w:rsidRPr="007A145D">
        <w:rPr>
          <w:rFonts w:ascii="Times New Roman" w:eastAsiaTheme="minorHAnsi" w:hAnsi="Times New Roman"/>
          <w:sz w:val="20"/>
        </w:rPr>
        <w:softHyphen/>
        <w:t>portföretagets kontroll.</w:t>
      </w:r>
      <w:r w:rsidRPr="007A145D">
        <w:rPr>
          <w:rFonts w:ascii="Times New Roman" w:hAnsi="Times New Roman"/>
          <w:sz w:val="20"/>
        </w:rPr>
        <w:t xml:space="preserve"> Ett exempel kan vara tekniska problem, som inte beror på transport</w:t>
      </w:r>
      <w:r w:rsidRPr="007A145D">
        <w:rPr>
          <w:rFonts w:ascii="Times New Roman" w:hAnsi="Times New Roman"/>
          <w:sz w:val="20"/>
        </w:rPr>
        <w:softHyphen/>
        <w:t>före</w:t>
      </w:r>
      <w:r w:rsidRPr="007A145D">
        <w:rPr>
          <w:rFonts w:ascii="Times New Roman" w:hAnsi="Times New Roman"/>
          <w:sz w:val="20"/>
        </w:rPr>
        <w:softHyphen/>
        <w:t>taget, med att elek</w:t>
      </w:r>
      <w:r w:rsidRPr="007A145D">
        <w:rPr>
          <w:rFonts w:ascii="Times New Roman" w:hAnsi="Times New Roman"/>
          <w:sz w:val="20"/>
        </w:rPr>
        <w:softHyphen/>
        <w:t>troniskt överföra en kopia av en korrekt inlämnad utstatio</w:t>
      </w:r>
      <w:r w:rsidRPr="007A145D">
        <w:rPr>
          <w:rFonts w:ascii="Times New Roman" w:hAnsi="Times New Roman"/>
          <w:sz w:val="20"/>
        </w:rPr>
        <w:softHyphen/>
        <w:t>nerings</w:t>
      </w:r>
      <w:r w:rsidRPr="007A145D">
        <w:rPr>
          <w:rFonts w:ascii="Times New Roman" w:hAnsi="Times New Roman"/>
          <w:sz w:val="20"/>
        </w:rPr>
        <w:softHyphen/>
        <w:t>deklara</w:t>
      </w:r>
      <w:r w:rsidRPr="007A145D">
        <w:rPr>
          <w:rFonts w:ascii="Times New Roman" w:hAnsi="Times New Roman"/>
          <w:sz w:val="20"/>
        </w:rPr>
        <w:softHyphen/>
        <w:t>tion vid en vägkontroll. Bestämmelsen om nedsättning av sanktions</w:t>
      </w:r>
      <w:r w:rsidRPr="007A145D">
        <w:rPr>
          <w:rFonts w:ascii="Times New Roman" w:hAnsi="Times New Roman"/>
          <w:sz w:val="20"/>
        </w:rPr>
        <w:softHyphen/>
        <w:t xml:space="preserve">avgiften </w:t>
      </w:r>
      <w:r w:rsidRPr="007A145D">
        <w:rPr>
          <w:rFonts w:ascii="Times New Roman" w:eastAsiaTheme="minorHAnsi" w:hAnsi="Times New Roman"/>
          <w:sz w:val="20"/>
        </w:rPr>
        <w:t xml:space="preserve">ska tillämpas sparsamt så att den förebyggande effekten inte går förlorad. </w:t>
      </w:r>
    </w:p>
    <w:p w14:paraId="0A85B48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Avgiften ska enligt hänvisningen till 38 § tredje stycket tillfalla staten.</w:t>
      </w:r>
    </w:p>
    <w:p w14:paraId="466AF5D5"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1065C9F8"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bookmarkStart w:id="399" w:name="_Hlk76376821"/>
      <w:r w:rsidRPr="007A145D">
        <w:rPr>
          <w:rFonts w:ascii="Times New Roman" w:hAnsi="Times New Roman"/>
          <w:b/>
          <w:bCs/>
          <w:i/>
          <w:sz w:val="18"/>
          <w:szCs w:val="18"/>
        </w:rPr>
        <w:t>45 g §</w:t>
      </w:r>
      <w:r w:rsidRPr="007A145D">
        <w:rPr>
          <w:rFonts w:ascii="Times New Roman" w:hAnsi="Times New Roman"/>
          <w:i/>
          <w:sz w:val="18"/>
          <w:szCs w:val="18"/>
        </w:rPr>
        <w:t>    </w:t>
      </w:r>
      <w:r w:rsidRPr="007A145D">
        <w:rPr>
          <w:rFonts w:ascii="Times New Roman" w:hAnsi="Times New Roman"/>
          <w:i/>
          <w:iCs/>
          <w:sz w:val="18"/>
          <w:szCs w:val="18"/>
        </w:rPr>
        <w:t xml:space="preserve">När ett beslut om sanktionsavgift enligt </w:t>
      </w:r>
      <w:r w:rsidRPr="007A145D">
        <w:rPr>
          <w:rFonts w:ascii="Times New Roman" w:hAnsi="Times New Roman"/>
          <w:i/>
          <w:sz w:val="18"/>
          <w:szCs w:val="18"/>
        </w:rPr>
        <w:t>45</w:t>
      </w:r>
      <w:r w:rsidRPr="007A145D">
        <w:rPr>
          <w:rFonts w:ascii="Times New Roman" w:hAnsi="Times New Roman"/>
          <w:i/>
          <w:iCs/>
          <w:sz w:val="18"/>
          <w:szCs w:val="18"/>
        </w:rPr>
        <w:t> f § har fått laga kraft får det verkställas enligt utsökningsbalken.</w:t>
      </w:r>
    </w:p>
    <w:p w14:paraId="2C01DD8D"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5E9D3560"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A145D">
        <w:rPr>
          <w:rFonts w:ascii="Times New Roman" w:eastAsiaTheme="minorHAnsi" w:hAnsi="Times New Roman"/>
          <w:sz w:val="20"/>
        </w:rPr>
        <w:t>Paragrafen, som är ny, reglerar verkställighet av sanktions</w:t>
      </w:r>
      <w:r w:rsidRPr="007A145D">
        <w:rPr>
          <w:rFonts w:ascii="Times New Roman" w:eastAsiaTheme="minorHAnsi" w:hAnsi="Times New Roman"/>
          <w:sz w:val="20"/>
        </w:rPr>
        <w:softHyphen/>
        <w:t>avgifter. Övervägandena finns i avsnitt 6.7.</w:t>
      </w:r>
      <w:r w:rsidRPr="007A145D" w:rsidDel="003459FB">
        <w:rPr>
          <w:rFonts w:ascii="Times New Roman" w:eastAsiaTheme="minorHAnsi" w:hAnsi="Times New Roman"/>
          <w:sz w:val="20"/>
        </w:rPr>
        <w:t>5</w:t>
      </w:r>
      <w:r w:rsidRPr="007A145D">
        <w:rPr>
          <w:rFonts w:ascii="Times New Roman" w:eastAsiaTheme="minorHAnsi" w:hAnsi="Times New Roman"/>
          <w:sz w:val="20"/>
        </w:rPr>
        <w:t>.</w:t>
      </w:r>
    </w:p>
    <w:p w14:paraId="501584D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Enligt paragrafen får ett beslut om sådan sanktionsavgift som avses i 45 f § verkställas enligt utsökningsbalken när det har fått laga kraft. Detta innebär att beslutet gäller som en exekutionstitel så snart det har fått laga kraft.</w:t>
      </w:r>
      <w:r w:rsidRPr="007A145D">
        <w:rPr>
          <w:rFonts w:ascii="Times New Roman" w:eastAsiaTheme="minorHAnsi" w:hAnsi="Times New Roman"/>
          <w:sz w:val="20"/>
        </w:rPr>
        <w:cr/>
      </w:r>
      <w:bookmarkEnd w:id="374"/>
      <w:bookmarkEnd w:id="397"/>
      <w:bookmarkEnd w:id="399"/>
    </w:p>
    <w:p w14:paraId="6495BAD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18"/>
          <w:szCs w:val="18"/>
          <w:u w:val="single"/>
        </w:rPr>
      </w:pPr>
      <w:r w:rsidRPr="007A145D">
        <w:rPr>
          <w:rFonts w:ascii="Times New Roman" w:eastAsiaTheme="minorHAnsi" w:hAnsi="Times New Roman"/>
          <w:i/>
          <w:sz w:val="18"/>
          <w:szCs w:val="18"/>
          <w:u w:val="single"/>
        </w:rPr>
        <w:t>Beställaransvar</w:t>
      </w:r>
    </w:p>
    <w:p w14:paraId="5F2EA82B"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1BF66B7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18"/>
          <w:szCs w:val="18"/>
        </w:rPr>
      </w:pPr>
      <w:r w:rsidRPr="007A145D">
        <w:rPr>
          <w:rFonts w:ascii="Times New Roman" w:eastAsiaTheme="minorHAnsi" w:hAnsi="Times New Roman"/>
          <w:b/>
          <w:bCs/>
          <w:i/>
          <w:iCs/>
          <w:sz w:val="18"/>
          <w:szCs w:val="18"/>
        </w:rPr>
        <w:t>45 h §</w:t>
      </w:r>
      <w:r w:rsidRPr="007A145D">
        <w:rPr>
          <w:rFonts w:ascii="Times New Roman" w:eastAsiaTheme="minorHAnsi" w:hAnsi="Times New Roman"/>
          <w:sz w:val="18"/>
          <w:szCs w:val="18"/>
        </w:rPr>
        <w:t>    </w:t>
      </w:r>
      <w:r w:rsidRPr="007A145D">
        <w:rPr>
          <w:rFonts w:ascii="Times New Roman" w:eastAsiaTheme="minorHAnsi" w:hAnsi="Times New Roman"/>
          <w:i/>
          <w:iCs/>
          <w:sz w:val="18"/>
          <w:szCs w:val="18"/>
        </w:rPr>
        <w:t xml:space="preserve">Om ett transportföretag som är etablerat i ett annat land än Sverige utför en transport med en utstationerad förare utan att en utstationeringsdeklaration har lämnats in enligt 45 b §, döms den som yrkesmässigt för egen eller annans räkning har beställt transporten till böter eller fängelse i högst ett år, om han eller hon </w:t>
      </w:r>
    </w:p>
    <w:p w14:paraId="57847E2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sz w:val="18"/>
          <w:szCs w:val="18"/>
        </w:rPr>
        <w:lastRenderedPageBreak/>
        <w:t>1.</w:t>
      </w:r>
      <w:r w:rsidRPr="007A145D">
        <w:rPr>
          <w:rFonts w:ascii="Times New Roman" w:eastAsiaTheme="minorHAnsi" w:hAnsi="Times New Roman"/>
          <w:i/>
          <w:iCs/>
          <w:sz w:val="18"/>
          <w:szCs w:val="18"/>
        </w:rPr>
        <w:t> </w:t>
      </w:r>
      <w:r w:rsidRPr="007A145D">
        <w:rPr>
          <w:rFonts w:ascii="Times New Roman" w:eastAsiaTheme="minorHAnsi" w:hAnsi="Times New Roman"/>
          <w:i/>
          <w:sz w:val="18"/>
          <w:szCs w:val="18"/>
        </w:rPr>
        <w:t>vid tidpunkten för beställningen kände till eller hade skälig anledning att anta att föraren var utstationerad eller skulle utstationeras och att en utstationerings</w:t>
      </w:r>
      <w:r w:rsidRPr="007A145D">
        <w:rPr>
          <w:rFonts w:ascii="Times New Roman" w:eastAsiaTheme="minorHAnsi" w:hAnsi="Times New Roman"/>
          <w:i/>
          <w:iCs/>
          <w:sz w:val="18"/>
          <w:szCs w:val="18"/>
        </w:rPr>
        <w:softHyphen/>
        <w:t xml:space="preserve">deklaration inte har lämnats in eller skulle lämnas in, eller </w:t>
      </w:r>
    </w:p>
    <w:p w14:paraId="10E88F8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sz w:val="18"/>
          <w:szCs w:val="18"/>
        </w:rPr>
      </w:pPr>
      <w:r w:rsidRPr="007A145D">
        <w:rPr>
          <w:rFonts w:ascii="Times New Roman" w:eastAsiaTheme="minorHAnsi" w:hAnsi="Times New Roman"/>
          <w:i/>
          <w:sz w:val="18"/>
          <w:szCs w:val="18"/>
        </w:rPr>
        <w:t>2. beställt en transport som avses i 5 b § av transportföretaget och uppsåtligen eller av oaktsamhet inte senast en dag efter det att transporten har utförts underrättat Arbetsmiljöverket om utstationeringen.</w:t>
      </w:r>
    </w:p>
    <w:p w14:paraId="44D74DCA" w14:textId="77777777"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sz w:val="18"/>
          <w:szCs w:val="18"/>
        </w:rPr>
        <w:t xml:space="preserve">Det ska inte dömas till ansvar enligt första stycket 2 om beställaren gjort vad som skäligen kan begäras av honom eller henne för att </w:t>
      </w:r>
      <w:r w:rsidRPr="007A145D">
        <w:rPr>
          <w:rFonts w:ascii="Times New Roman" w:eastAsiaTheme="minorHAnsi" w:hAnsi="Times New Roman"/>
          <w:i/>
          <w:iCs/>
          <w:sz w:val="18"/>
          <w:szCs w:val="18"/>
        </w:rPr>
        <w:t>kontrollera</w:t>
      </w:r>
      <w:r w:rsidRPr="007A145D">
        <w:rPr>
          <w:rFonts w:ascii="Times New Roman" w:eastAsiaTheme="minorHAnsi" w:hAnsi="Times New Roman"/>
          <w:i/>
          <w:sz w:val="18"/>
          <w:szCs w:val="18"/>
        </w:rPr>
        <w:t xml:space="preserve"> att en utstationeringsdeklaration har lämnats in.</w:t>
      </w:r>
    </w:p>
    <w:p w14:paraId="12D0221E"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18"/>
          <w:szCs w:val="18"/>
        </w:rPr>
      </w:pPr>
    </w:p>
    <w:p w14:paraId="55B9834F"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A145D">
        <w:rPr>
          <w:rFonts w:ascii="Times New Roman" w:eastAsiaTheme="minorHAnsi" w:hAnsi="Times New Roman"/>
          <w:sz w:val="20"/>
        </w:rPr>
        <w:t>Paragrafen, som är ny, innehåller bestämmelser om straffansvar för den som beställer en transport som utförs av ett transportföretag som är etablerat utomlands. Paragrafen utformas delvis med ledning av 5 kap. 2 § yrkestrafiklagen (2012:210). Den genomför artikel 5.1 i direktiv (EU) 2020/1057. Över</w:t>
      </w:r>
      <w:r w:rsidRPr="007A145D">
        <w:rPr>
          <w:rFonts w:ascii="Times New Roman" w:eastAsiaTheme="minorHAnsi" w:hAnsi="Times New Roman"/>
          <w:sz w:val="20"/>
        </w:rPr>
        <w:softHyphen/>
        <w:t>väg</w:t>
      </w:r>
      <w:r w:rsidRPr="007A145D">
        <w:rPr>
          <w:rFonts w:ascii="Times New Roman" w:eastAsiaTheme="minorHAnsi" w:hAnsi="Times New Roman"/>
          <w:sz w:val="20"/>
        </w:rPr>
        <w:softHyphen/>
        <w:t>andena finns i avsnitt 6.7.</w:t>
      </w:r>
      <w:r w:rsidRPr="007A145D" w:rsidDel="003459FB">
        <w:rPr>
          <w:rFonts w:ascii="Times New Roman" w:eastAsiaTheme="minorHAnsi" w:hAnsi="Times New Roman"/>
          <w:sz w:val="20"/>
        </w:rPr>
        <w:t>6</w:t>
      </w:r>
      <w:r w:rsidRPr="007A145D">
        <w:rPr>
          <w:rFonts w:ascii="Times New Roman" w:eastAsiaTheme="minorHAnsi" w:hAnsi="Times New Roman"/>
          <w:sz w:val="20"/>
        </w:rPr>
        <w:t xml:space="preserve">. </w:t>
      </w:r>
    </w:p>
    <w:p w14:paraId="48EF403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bookmarkStart w:id="400" w:name="_Hlk76810786"/>
      <w:r w:rsidRPr="007A145D">
        <w:rPr>
          <w:rFonts w:ascii="Times New Roman" w:eastAsiaTheme="minorHAnsi" w:hAnsi="Times New Roman"/>
          <w:sz w:val="20"/>
        </w:rPr>
        <w:t>En inledande förutsättning för beställarens ansvar är att den förare som utför transporten är utstationerad utan att arbetsgivarens skyldighet att lämna in en utstationeringsdeklaration har fullgjorts</w:t>
      </w:r>
      <w:bookmarkEnd w:id="400"/>
      <w:r w:rsidRPr="007A145D">
        <w:rPr>
          <w:rFonts w:ascii="Times New Roman" w:eastAsiaTheme="minorHAnsi" w:hAnsi="Times New Roman"/>
          <w:sz w:val="20"/>
        </w:rPr>
        <w:t xml:space="preserve">. Ansvaret träffar den som yrkesmässigt för egen eller annans räkning har avtalat om en transport. Det kan t.ex. vara den som förmedlar transporter, en varuägare som beställer transporter för leverans av sina varor eller den som upphandlar transporter. </w:t>
      </w:r>
    </w:p>
    <w:p w14:paraId="1D7E977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Ansvaret enligt </w:t>
      </w:r>
      <w:r w:rsidRPr="007A145D">
        <w:rPr>
          <w:rFonts w:ascii="Times New Roman" w:eastAsiaTheme="minorHAnsi" w:hAnsi="Times New Roman"/>
          <w:i/>
          <w:iCs/>
          <w:sz w:val="20"/>
        </w:rPr>
        <w:t>första stycket första punkten</w:t>
      </w:r>
      <w:r w:rsidRPr="007A145D">
        <w:rPr>
          <w:rFonts w:ascii="Times New Roman" w:eastAsiaTheme="minorHAnsi" w:hAnsi="Times New Roman"/>
          <w:sz w:val="20"/>
        </w:rPr>
        <w:t xml:space="preserve"> omfattar samtliga beställare i en avtalskedja. Både den beställare som har slutit avtalet med transport</w:t>
      </w:r>
      <w:r w:rsidRPr="007A145D">
        <w:rPr>
          <w:rFonts w:ascii="Times New Roman" w:eastAsiaTheme="minorHAnsi" w:hAnsi="Times New Roman"/>
          <w:sz w:val="20"/>
        </w:rPr>
        <w:softHyphen/>
        <w:t>företaget och den som t.ex. har vänt sig till en förmedlare av transport</w:t>
      </w:r>
      <w:r w:rsidRPr="007A145D">
        <w:rPr>
          <w:rFonts w:ascii="Times New Roman" w:eastAsiaTheme="minorHAnsi" w:hAnsi="Times New Roman"/>
          <w:sz w:val="20"/>
        </w:rPr>
        <w:softHyphen/>
        <w:t>tjänster för att beställa en transport omfattas alltså. Den avgörande tidpunkten för att avgöra om förutsättningarna för straffansvar föreligger är när transporten beställs. Beställaren ska alltså vara aktsam vid tidpunkten för beställningen. Eventuell vetskap eller misstanke hos beställaren som uppkommer därefter inverkar däremot inte på straffan</w:t>
      </w:r>
      <w:r w:rsidRPr="007A145D">
        <w:rPr>
          <w:rFonts w:ascii="Times New Roman" w:eastAsiaTheme="minorHAnsi" w:hAnsi="Times New Roman"/>
          <w:sz w:val="20"/>
        </w:rPr>
        <w:softHyphen/>
        <w:t xml:space="preserve">svaret. </w:t>
      </w:r>
    </w:p>
    <w:p w14:paraId="1C8610F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En förare kan vid tidpunkten för beställningen redan vara utstationerad till Sverige. Om så är fallet, ska en utstatio</w:t>
      </w:r>
      <w:r w:rsidRPr="007A145D">
        <w:rPr>
          <w:rFonts w:ascii="Times New Roman" w:eastAsiaTheme="minorHAnsi" w:hAnsi="Times New Roman"/>
          <w:sz w:val="20"/>
        </w:rPr>
        <w:softHyphen/>
        <w:t>neringsdeklaration redan ha lämnats in enligt 45 b §. Det kan också vara så att föraren ännu inte utstationerats till Sverige vid tidpunkten för beställningen men beställaren känner till eller har skälig anledning att anta att föraren ska utstationeras utan att någon deklaration kommer att lämnas in. Det är även i sådana fall bara vetskap eller misstanke som föreligger vid tidpunkten för beställ</w:t>
      </w:r>
      <w:r w:rsidRPr="007A145D">
        <w:rPr>
          <w:rFonts w:ascii="Times New Roman" w:eastAsiaTheme="minorHAnsi" w:hAnsi="Times New Roman"/>
          <w:sz w:val="20"/>
        </w:rPr>
        <w:softHyphen/>
        <w:t>ningen som har betydelse.</w:t>
      </w:r>
    </w:p>
    <w:p w14:paraId="5E44BD6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I </w:t>
      </w:r>
      <w:r w:rsidRPr="007A145D">
        <w:rPr>
          <w:rFonts w:ascii="Times New Roman" w:eastAsiaTheme="minorHAnsi" w:hAnsi="Times New Roman"/>
          <w:i/>
          <w:sz w:val="20"/>
        </w:rPr>
        <w:t>första stycket andra</w:t>
      </w:r>
      <w:r w:rsidRPr="007A145D">
        <w:rPr>
          <w:rFonts w:ascii="Times New Roman" w:eastAsiaTheme="minorHAnsi" w:hAnsi="Times New Roman"/>
          <w:sz w:val="20"/>
        </w:rPr>
        <w:t xml:space="preserve"> </w:t>
      </w:r>
      <w:r w:rsidRPr="007A145D">
        <w:rPr>
          <w:rFonts w:ascii="Times New Roman" w:eastAsiaTheme="minorHAnsi" w:hAnsi="Times New Roman"/>
          <w:i/>
          <w:iCs/>
          <w:sz w:val="20"/>
        </w:rPr>
        <w:t>punkten</w:t>
      </w:r>
      <w:r w:rsidRPr="007A145D">
        <w:rPr>
          <w:rFonts w:ascii="Times New Roman" w:eastAsiaTheme="minorHAnsi" w:hAnsi="Times New Roman"/>
          <w:sz w:val="20"/>
        </w:rPr>
        <w:t xml:space="preserve"> finns en förpliktelse för den som har slutit avtal om transporten med transportföretaget att underrätta Arbetsmiljö</w:t>
      </w:r>
      <w:r w:rsidRPr="007A145D">
        <w:rPr>
          <w:rFonts w:ascii="Times New Roman" w:eastAsiaTheme="minorHAnsi" w:hAnsi="Times New Roman"/>
          <w:sz w:val="20"/>
        </w:rPr>
        <w:softHyphen/>
        <w:t xml:space="preserve">verket om utstationeringen. Ansvaret gäller för den som beställt en sådan inrikestransport </w:t>
      </w:r>
      <w:bookmarkStart w:id="401" w:name="_Hlk76389705"/>
      <w:r w:rsidRPr="007A145D">
        <w:rPr>
          <w:rFonts w:ascii="Times New Roman" w:eastAsiaTheme="minorHAnsi" w:hAnsi="Times New Roman"/>
          <w:sz w:val="20"/>
        </w:rPr>
        <w:t xml:space="preserve">som </w:t>
      </w:r>
      <w:bookmarkEnd w:id="401"/>
      <w:r w:rsidRPr="007A145D">
        <w:rPr>
          <w:rFonts w:ascii="Times New Roman" w:eastAsiaTheme="minorHAnsi" w:hAnsi="Times New Roman"/>
          <w:sz w:val="20"/>
        </w:rPr>
        <w:t>avses i 5 b § av ett utlandsetablerat transportföretag. Till skillnad från den föregående punkten avses alltså här ingen avtalskedja utan bara den som slutit avtalet med det företag som utför transporten. Skyldigheten att underrätta Arbetsmiljö</w:t>
      </w:r>
      <w:r w:rsidRPr="007A145D">
        <w:rPr>
          <w:rFonts w:ascii="Times New Roman" w:eastAsiaTheme="minorHAnsi" w:hAnsi="Times New Roman"/>
          <w:sz w:val="20"/>
        </w:rPr>
        <w:softHyphen/>
        <w:t>verket ska fullgöras senast en dag efter att transporten har utförts. Med en dag avses närmast följande arbetsdag. Eftersom föraren då har påbörjat arbetet i Sverige, ska utstationeringen ha anmälts genom en utstatio</w:t>
      </w:r>
      <w:r w:rsidRPr="007A145D">
        <w:rPr>
          <w:rFonts w:ascii="Times New Roman" w:eastAsiaTheme="minorHAnsi" w:hAnsi="Times New Roman"/>
          <w:sz w:val="20"/>
        </w:rPr>
        <w:softHyphen/>
        <w:t>neringsdeklaration. Detta kan tjänstemottagaren kontrollera hos Arbetsmiljö</w:t>
      </w:r>
      <w:r w:rsidRPr="007A145D">
        <w:rPr>
          <w:rFonts w:ascii="Times New Roman" w:eastAsiaTheme="minorHAnsi" w:hAnsi="Times New Roman"/>
          <w:sz w:val="20"/>
        </w:rPr>
        <w:softHyphen/>
        <w:t>verket eller direkt hos transportföretaget. Den som har beställt en transport som utförts med en utstationerad förare utan att en sådan deklaration finns hos Arbetsmiljö</w:t>
      </w:r>
      <w:r w:rsidRPr="007A145D">
        <w:rPr>
          <w:rFonts w:ascii="Times New Roman" w:eastAsiaTheme="minorHAnsi" w:hAnsi="Times New Roman"/>
          <w:sz w:val="20"/>
        </w:rPr>
        <w:softHyphen/>
      </w:r>
      <w:r w:rsidRPr="007A145D">
        <w:rPr>
          <w:rFonts w:ascii="Times New Roman" w:eastAsiaTheme="minorHAnsi" w:hAnsi="Times New Roman"/>
          <w:sz w:val="20"/>
        </w:rPr>
        <w:lastRenderedPageBreak/>
        <w:t>verket och inte fullgör sin skyldig</w:t>
      </w:r>
      <w:r w:rsidRPr="007A145D">
        <w:rPr>
          <w:rFonts w:ascii="Times New Roman" w:eastAsiaTheme="minorHAnsi" w:hAnsi="Times New Roman"/>
          <w:sz w:val="20"/>
        </w:rPr>
        <w:softHyphen/>
        <w:t xml:space="preserve">het att underrätta Arbetsmiljöverket om utstationeringen kan alltså dömas till ansvar. </w:t>
      </w:r>
    </w:p>
    <w:p w14:paraId="0E23CA3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Enligt </w:t>
      </w:r>
      <w:r w:rsidRPr="007A145D">
        <w:rPr>
          <w:rFonts w:ascii="Times New Roman" w:eastAsiaTheme="minorHAnsi" w:hAnsi="Times New Roman"/>
          <w:i/>
          <w:iCs/>
          <w:sz w:val="20"/>
        </w:rPr>
        <w:t>andra stycket</w:t>
      </w:r>
      <w:r w:rsidRPr="007A145D">
        <w:rPr>
          <w:rFonts w:ascii="Times New Roman" w:eastAsiaTheme="minorHAnsi" w:hAnsi="Times New Roman"/>
          <w:sz w:val="20"/>
        </w:rPr>
        <w:t xml:space="preserve"> ska den beställare som avses i andra punkten inte dömas till ansvar om han eller hon gjort vad som skäligen kan begäras för att kontrollera att en utstationeringsdeklaration lämnas in. Detta kan till exempel ske genom att beställaren förhör sig hos transport</w:t>
      </w:r>
      <w:r w:rsidRPr="007A145D">
        <w:rPr>
          <w:rFonts w:ascii="Times New Roman" w:eastAsiaTheme="minorHAnsi" w:hAnsi="Times New Roman"/>
          <w:sz w:val="20"/>
        </w:rPr>
        <w:softHyphen/>
        <w:t xml:space="preserve">företaget om huruvida den eller de förare som kan komma i fråga för en transport kommer att vara utstationerade och, om så är fallet, ber om någon form av försäkran om att utstationeringsdeklarationer kommer att ges in. </w:t>
      </w:r>
    </w:p>
    <w:p w14:paraId="0E10EAE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Om det efteråt visar sig att arbetsgivaren ändå underlåtit att lämna in en deklaration samtidigt som beställaren kan visa att han eller hon gjort vad som rimligen kan krävas för att undersöka sakförhållandena vid beställ</w:t>
      </w:r>
      <w:r w:rsidRPr="007A145D">
        <w:rPr>
          <w:rFonts w:ascii="Times New Roman" w:eastAsiaTheme="minorHAnsi" w:hAnsi="Times New Roman"/>
          <w:sz w:val="20"/>
        </w:rPr>
        <w:softHyphen/>
        <w:t>ningstillfället, ska beställaren inte hållas ansvarig och inte heller vara skyldig att underrätta Arbetsmiljöverket. Förhållandet att den beställning som görs utgör en mycket liten del av hela den aktuella transporten medför att nivån för vad som skäligen kan begäras i form av undersökningar sänks. En förutsättning för att undgå ansvar är att beställaren vid tidpunkten för beställningen inte kände till eller hade skälig anledning att anta att föraren var utstation</w:t>
      </w:r>
      <w:r w:rsidRPr="007A145D">
        <w:rPr>
          <w:rFonts w:ascii="Times New Roman" w:eastAsiaTheme="minorHAnsi" w:hAnsi="Times New Roman"/>
          <w:sz w:val="20"/>
        </w:rPr>
        <w:softHyphen/>
        <w:t>erad eller skulle utstationeras och att arbets</w:t>
      </w:r>
      <w:r w:rsidRPr="007A145D">
        <w:rPr>
          <w:rFonts w:ascii="Times New Roman" w:eastAsiaTheme="minorHAnsi" w:hAnsi="Times New Roman"/>
          <w:sz w:val="20"/>
        </w:rPr>
        <w:softHyphen/>
        <w:t>givaren inte lämnat eller haft för avsikt att lämna en utstationerings</w:t>
      </w:r>
      <w:r w:rsidRPr="007A145D">
        <w:rPr>
          <w:rFonts w:ascii="Times New Roman" w:eastAsiaTheme="minorHAnsi" w:hAnsi="Times New Roman"/>
          <w:sz w:val="20"/>
        </w:rPr>
        <w:softHyphen/>
        <w:t>deklaration.</w:t>
      </w:r>
    </w:p>
    <w:p w14:paraId="3A119596"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18"/>
          <w:szCs w:val="18"/>
        </w:rPr>
      </w:pPr>
    </w:p>
    <w:p w14:paraId="4FA46F43"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sz w:val="18"/>
          <w:szCs w:val="18"/>
          <w:u w:val="single"/>
        </w:rPr>
      </w:pPr>
      <w:r w:rsidRPr="007A145D">
        <w:rPr>
          <w:rFonts w:ascii="Times New Roman" w:eastAsiaTheme="minorHAnsi" w:hAnsi="Times New Roman"/>
          <w:i/>
          <w:sz w:val="18"/>
          <w:szCs w:val="18"/>
          <w:u w:val="single"/>
        </w:rPr>
        <w:t>Rätt att meddela föreskrifter</w:t>
      </w:r>
    </w:p>
    <w:p w14:paraId="724D3A06"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17B7EC79"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i/>
          <w:iCs/>
          <w:sz w:val="18"/>
          <w:szCs w:val="18"/>
        </w:rPr>
      </w:pPr>
      <w:r w:rsidRPr="007A145D">
        <w:rPr>
          <w:rFonts w:ascii="Times New Roman" w:eastAsiaTheme="minorHAnsi" w:hAnsi="Times New Roman"/>
          <w:b/>
          <w:bCs/>
          <w:i/>
          <w:iCs/>
          <w:sz w:val="18"/>
          <w:szCs w:val="18"/>
        </w:rPr>
        <w:t>45 i §</w:t>
      </w:r>
      <w:r w:rsidRPr="007A145D">
        <w:rPr>
          <w:rFonts w:ascii="Times New Roman" w:eastAsiaTheme="minorHAnsi" w:hAnsi="Times New Roman"/>
          <w:i/>
          <w:iCs/>
          <w:sz w:val="18"/>
          <w:szCs w:val="18"/>
        </w:rPr>
        <w:t>    </w:t>
      </w:r>
      <w:bookmarkStart w:id="402" w:name="_Hlk64384460"/>
      <w:r w:rsidRPr="007A145D">
        <w:rPr>
          <w:rFonts w:ascii="Times New Roman" w:eastAsiaTheme="minorHAnsi" w:hAnsi="Times New Roman"/>
          <w:i/>
          <w:iCs/>
          <w:sz w:val="18"/>
          <w:szCs w:val="18"/>
        </w:rPr>
        <w:t>Regeringen får meddela föreskrifter om vilka uppgifter en utstationerings</w:t>
      </w:r>
      <w:r w:rsidRPr="007A145D">
        <w:rPr>
          <w:rFonts w:ascii="Times New Roman" w:eastAsiaTheme="minorHAnsi" w:hAnsi="Times New Roman"/>
          <w:i/>
          <w:iCs/>
          <w:sz w:val="18"/>
          <w:szCs w:val="18"/>
        </w:rPr>
        <w:softHyphen/>
        <w:t>deklaration ska innehålla</w:t>
      </w:r>
      <w:bookmarkEnd w:id="402"/>
      <w:r w:rsidRPr="007A145D">
        <w:rPr>
          <w:rFonts w:ascii="Times New Roman" w:eastAsiaTheme="minorHAnsi" w:hAnsi="Times New Roman"/>
          <w:i/>
          <w:iCs/>
          <w:sz w:val="18"/>
          <w:szCs w:val="18"/>
        </w:rPr>
        <w:t xml:space="preserve">. </w:t>
      </w:r>
    </w:p>
    <w:p w14:paraId="05F78DD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Regeringen får meddela ytterligare föreskrifter om sanktionsavgifter enligt 45 f §.</w:t>
      </w:r>
    </w:p>
    <w:p w14:paraId="0509273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bookmarkStart w:id="403" w:name="_Hlk65843978"/>
      <w:r w:rsidRPr="007A145D">
        <w:rPr>
          <w:rFonts w:ascii="Times New Roman" w:eastAsiaTheme="minorHAnsi" w:hAnsi="Times New Roman"/>
          <w:i/>
          <w:iCs/>
          <w:sz w:val="18"/>
          <w:szCs w:val="18"/>
        </w:rPr>
        <w:t xml:space="preserve">Regeringen eller den myndighet som regeringen bestämmer får meddela ytterligare föreskrifter om </w:t>
      </w:r>
      <w:bookmarkEnd w:id="403"/>
    </w:p>
    <w:p w14:paraId="4B31D546"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1. inlämning av utstationeringsdeklaration och anmälan om ändrade uppgifter enligt 45 b §,</w:t>
      </w:r>
    </w:p>
    <w:p w14:paraId="51CFC109"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2. inlämning av dokumentation enligt 45 c §, och</w:t>
      </w:r>
    </w:p>
    <w:p w14:paraId="2A2D519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18"/>
          <w:szCs w:val="18"/>
        </w:rPr>
        <w:t>3. </w:t>
      </w:r>
      <w:bookmarkStart w:id="404" w:name="_Hlk65855401"/>
      <w:r w:rsidRPr="007A145D">
        <w:rPr>
          <w:rFonts w:ascii="Times New Roman" w:eastAsiaTheme="minorHAnsi" w:hAnsi="Times New Roman"/>
          <w:i/>
          <w:iCs/>
          <w:sz w:val="18"/>
          <w:szCs w:val="18"/>
        </w:rPr>
        <w:t>tillhandahållande av dokumentation vid vägkontroller</w:t>
      </w:r>
      <w:bookmarkEnd w:id="404"/>
      <w:r w:rsidRPr="007A145D">
        <w:rPr>
          <w:rFonts w:ascii="Times New Roman" w:eastAsiaTheme="minorHAnsi" w:hAnsi="Times New Roman"/>
          <w:i/>
          <w:iCs/>
          <w:sz w:val="18"/>
          <w:szCs w:val="18"/>
        </w:rPr>
        <w:t xml:space="preserve"> enligt 45 d och 45 e §§.</w:t>
      </w:r>
    </w:p>
    <w:p w14:paraId="27A09142"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p>
    <w:p w14:paraId="55F164AC"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7A145D">
        <w:rPr>
          <w:rFonts w:ascii="Times New Roman" w:eastAsiaTheme="minorHAnsi" w:hAnsi="Times New Roman"/>
          <w:sz w:val="20"/>
        </w:rPr>
        <w:t>Paragrafen, som är ny, innehåller bemyndiganden om rätten att meddela föreskrifter. Övervägandena finns i avsnitt 6.7.2–6.7.</w:t>
      </w:r>
      <w:r w:rsidRPr="007A145D" w:rsidDel="003459FB">
        <w:rPr>
          <w:rFonts w:ascii="Times New Roman" w:eastAsiaTheme="minorHAnsi" w:hAnsi="Times New Roman"/>
          <w:sz w:val="20"/>
        </w:rPr>
        <w:t>5</w:t>
      </w:r>
      <w:r w:rsidRPr="007A145D">
        <w:rPr>
          <w:rFonts w:ascii="Times New Roman" w:eastAsiaTheme="minorHAnsi" w:hAnsi="Times New Roman"/>
          <w:sz w:val="20"/>
        </w:rPr>
        <w:t xml:space="preserve">. </w:t>
      </w:r>
    </w:p>
    <w:p w14:paraId="28AFF03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Genom </w:t>
      </w:r>
      <w:r w:rsidRPr="007A145D">
        <w:rPr>
          <w:rFonts w:ascii="Times New Roman" w:eastAsiaTheme="minorHAnsi" w:hAnsi="Times New Roman"/>
          <w:i/>
          <w:iCs/>
          <w:sz w:val="20"/>
        </w:rPr>
        <w:t>första stycket</w:t>
      </w:r>
      <w:r w:rsidRPr="007A145D">
        <w:rPr>
          <w:rFonts w:ascii="Times New Roman" w:eastAsiaTheme="minorHAnsi" w:hAnsi="Times New Roman"/>
          <w:sz w:val="20"/>
        </w:rPr>
        <w:t xml:space="preserve"> bemyndigas regeringen att meddela föreskrifter om vilka uppgifter en utstationeringsdeklaration ska innehålla. </w:t>
      </w:r>
    </w:p>
    <w:p w14:paraId="009ECCF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Enligt det nya </w:t>
      </w:r>
      <w:r w:rsidRPr="007A145D">
        <w:rPr>
          <w:rFonts w:ascii="Times New Roman" w:eastAsiaTheme="minorHAnsi" w:hAnsi="Times New Roman"/>
          <w:i/>
          <w:iCs/>
          <w:sz w:val="20"/>
        </w:rPr>
        <w:t>andra stycket</w:t>
      </w:r>
      <w:r w:rsidRPr="007A145D">
        <w:rPr>
          <w:rFonts w:ascii="Times New Roman" w:eastAsiaTheme="minorHAnsi" w:hAnsi="Times New Roman"/>
          <w:sz w:val="20"/>
        </w:rPr>
        <w:t xml:space="preserve"> får regeringen meddela ytterligare före</w:t>
      </w:r>
      <w:r w:rsidRPr="007A145D">
        <w:rPr>
          <w:rFonts w:ascii="Times New Roman" w:eastAsiaTheme="minorHAnsi" w:hAnsi="Times New Roman"/>
          <w:sz w:val="20"/>
        </w:rPr>
        <w:softHyphen/>
        <w:t>skrifter om sanktions</w:t>
      </w:r>
      <w:r w:rsidRPr="007A145D">
        <w:rPr>
          <w:rFonts w:ascii="Times New Roman" w:eastAsiaTheme="minorHAnsi" w:hAnsi="Times New Roman"/>
          <w:sz w:val="20"/>
        </w:rPr>
        <w:softHyphen/>
        <w:t>avgifter enligt 45 f §. Sådana föreskrifter kan bl.a. avse med vilket belopp sank</w:t>
      </w:r>
      <w:r w:rsidRPr="007A145D">
        <w:rPr>
          <w:rFonts w:ascii="Times New Roman" w:eastAsiaTheme="minorHAnsi" w:hAnsi="Times New Roman"/>
          <w:sz w:val="20"/>
        </w:rPr>
        <w:softHyphen/>
        <w:t>tionsavgifter ska påföras, förskott för sank</w:t>
      </w:r>
      <w:r w:rsidRPr="007A145D">
        <w:rPr>
          <w:rFonts w:ascii="Times New Roman" w:eastAsiaTheme="minorHAnsi" w:hAnsi="Times New Roman"/>
          <w:sz w:val="20"/>
        </w:rPr>
        <w:softHyphen/>
        <w:t>tions</w:t>
      </w:r>
      <w:r w:rsidRPr="007A145D">
        <w:rPr>
          <w:rFonts w:ascii="Times New Roman" w:eastAsiaTheme="minorHAnsi" w:hAnsi="Times New Roman"/>
          <w:sz w:val="20"/>
        </w:rPr>
        <w:softHyphen/>
      </w:r>
      <w:r w:rsidRPr="007A145D">
        <w:rPr>
          <w:rFonts w:ascii="Times New Roman" w:eastAsiaTheme="minorHAnsi" w:hAnsi="Times New Roman"/>
          <w:sz w:val="20"/>
        </w:rPr>
        <w:softHyphen/>
        <w:t>avgifter och förfar</w:t>
      </w:r>
      <w:r w:rsidRPr="007A145D">
        <w:rPr>
          <w:rFonts w:ascii="Times New Roman" w:eastAsiaTheme="minorHAnsi" w:hAnsi="Times New Roman"/>
          <w:sz w:val="20"/>
        </w:rPr>
        <w:softHyphen/>
        <w:t>andet vid påförande av sanktionsavgifter.</w:t>
      </w:r>
    </w:p>
    <w:p w14:paraId="6728E90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Med stöd av</w:t>
      </w:r>
      <w:r w:rsidRPr="007A145D" w:rsidDel="006E6DDA">
        <w:rPr>
          <w:rFonts w:ascii="Times New Roman" w:eastAsiaTheme="minorHAnsi" w:hAnsi="Times New Roman"/>
          <w:sz w:val="20"/>
        </w:rPr>
        <w:t xml:space="preserve"> </w:t>
      </w:r>
      <w:r w:rsidRPr="007A145D">
        <w:rPr>
          <w:rFonts w:ascii="Times New Roman" w:eastAsiaTheme="minorHAnsi" w:hAnsi="Times New Roman"/>
          <w:i/>
          <w:iCs/>
          <w:sz w:val="20"/>
        </w:rPr>
        <w:t>tredje stycket</w:t>
      </w:r>
      <w:r w:rsidRPr="007A145D">
        <w:rPr>
          <w:rFonts w:ascii="Times New Roman" w:eastAsiaTheme="minorHAnsi" w:hAnsi="Times New Roman"/>
          <w:sz w:val="20"/>
        </w:rPr>
        <w:t xml:space="preserve"> </w:t>
      </w:r>
      <w:r w:rsidRPr="007A145D">
        <w:rPr>
          <w:rFonts w:ascii="Times New Roman" w:eastAsiaTheme="minorHAnsi" w:hAnsi="Times New Roman"/>
          <w:i/>
          <w:iCs/>
          <w:sz w:val="20"/>
        </w:rPr>
        <w:t>första punkten</w:t>
      </w:r>
      <w:r w:rsidRPr="007A145D">
        <w:rPr>
          <w:rFonts w:ascii="Times New Roman" w:eastAsiaTheme="minorHAnsi" w:hAnsi="Times New Roman"/>
          <w:sz w:val="20"/>
        </w:rPr>
        <w:t xml:space="preserve"> får regeringen eller den myn</w:t>
      </w:r>
      <w:r w:rsidRPr="007A145D">
        <w:rPr>
          <w:rFonts w:ascii="Times New Roman" w:eastAsiaTheme="minorHAnsi" w:hAnsi="Times New Roman"/>
          <w:sz w:val="20"/>
        </w:rPr>
        <w:softHyphen/>
        <w:t>dighet som regeringen bestämmer meddela ytterligare föreskrifter om inlämning av utstationeringsdeklaration och anmälan av ändrade uppgifter som arbetsgivaren kan bli skyldig att lämna in enligt 45 b §. Föreskrifterna kan bl.a. avse hur inläm</w:t>
      </w:r>
      <w:r w:rsidRPr="007A145D">
        <w:rPr>
          <w:rFonts w:ascii="Times New Roman" w:eastAsiaTheme="minorHAnsi" w:hAnsi="Times New Roman"/>
          <w:sz w:val="20"/>
        </w:rPr>
        <w:softHyphen/>
        <w:t xml:space="preserve">ning och anmälan ska ske. </w:t>
      </w:r>
    </w:p>
    <w:p w14:paraId="27819E1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Enligt </w:t>
      </w:r>
      <w:r w:rsidRPr="007A145D">
        <w:rPr>
          <w:rFonts w:ascii="Times New Roman" w:eastAsiaTheme="minorHAnsi" w:hAnsi="Times New Roman"/>
          <w:i/>
          <w:iCs/>
          <w:sz w:val="20"/>
        </w:rPr>
        <w:t>andra punkten</w:t>
      </w:r>
      <w:r w:rsidRPr="007A145D">
        <w:rPr>
          <w:rFonts w:ascii="Times New Roman" w:eastAsiaTheme="minorHAnsi" w:hAnsi="Times New Roman"/>
          <w:sz w:val="20"/>
        </w:rPr>
        <w:t xml:space="preserve"> får regeringen eller den myndighet som regeringen bestämmer meddela ytterligare föreskrifter om inlämning av dokument</w:t>
      </w:r>
      <w:r w:rsidRPr="007A145D">
        <w:rPr>
          <w:rFonts w:ascii="Times New Roman" w:eastAsiaTheme="minorHAnsi" w:hAnsi="Times New Roman"/>
          <w:sz w:val="20"/>
        </w:rPr>
        <w:softHyphen/>
        <w:t>ation enligt och 45 c §,</w:t>
      </w:r>
    </w:p>
    <w:p w14:paraId="3299F1A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lastRenderedPageBreak/>
        <w:t xml:space="preserve">Med stöd av </w:t>
      </w:r>
      <w:r w:rsidRPr="007A145D">
        <w:rPr>
          <w:rFonts w:ascii="Times New Roman" w:eastAsiaTheme="minorHAnsi" w:hAnsi="Times New Roman"/>
          <w:i/>
          <w:iCs/>
          <w:sz w:val="20"/>
        </w:rPr>
        <w:t>tredje</w:t>
      </w:r>
      <w:r w:rsidRPr="007A145D">
        <w:rPr>
          <w:rFonts w:ascii="Times New Roman" w:eastAsiaTheme="minorHAnsi" w:hAnsi="Times New Roman"/>
          <w:sz w:val="20"/>
        </w:rPr>
        <w:t xml:space="preserve"> </w:t>
      </w:r>
      <w:r w:rsidRPr="007A145D">
        <w:rPr>
          <w:rFonts w:ascii="Times New Roman" w:eastAsiaTheme="minorHAnsi" w:hAnsi="Times New Roman"/>
          <w:i/>
          <w:iCs/>
          <w:sz w:val="20"/>
        </w:rPr>
        <w:t>punkten</w:t>
      </w:r>
      <w:r w:rsidRPr="007A145D">
        <w:rPr>
          <w:rFonts w:ascii="Times New Roman" w:eastAsiaTheme="minorHAnsi" w:hAnsi="Times New Roman"/>
          <w:sz w:val="20"/>
        </w:rPr>
        <w:t xml:space="preserve"> får regeringen eller den myndighet som reger</w:t>
      </w:r>
      <w:r w:rsidRPr="007A145D">
        <w:rPr>
          <w:rFonts w:ascii="Times New Roman" w:eastAsiaTheme="minorHAnsi" w:hAnsi="Times New Roman"/>
          <w:sz w:val="20"/>
        </w:rPr>
        <w:softHyphen/>
        <w:t>ingen bestämmer meddela ytterligare föreskrifter om tillhanda</w:t>
      </w:r>
      <w:r w:rsidRPr="007A145D">
        <w:rPr>
          <w:rFonts w:ascii="Times New Roman" w:eastAsiaTheme="minorHAnsi" w:hAnsi="Times New Roman"/>
          <w:sz w:val="20"/>
        </w:rPr>
        <w:softHyphen/>
        <w:t>hållande av doku</w:t>
      </w:r>
      <w:r w:rsidRPr="007A145D">
        <w:rPr>
          <w:rFonts w:ascii="Times New Roman" w:eastAsiaTheme="minorHAnsi" w:hAnsi="Times New Roman"/>
          <w:sz w:val="20"/>
        </w:rPr>
        <w:softHyphen/>
        <w:t>mentation vid vägkontroller enligt 45 d och 45 e §§. Föreskrifterna kan bl.a. avse vilka bevis som ska uppvisas, krav på och utformning av kopian av utstationeringsdeklarationen och hur äktheten i dokument</w:t>
      </w:r>
      <w:r w:rsidRPr="007A145D">
        <w:rPr>
          <w:rFonts w:ascii="Times New Roman" w:eastAsiaTheme="minorHAnsi" w:hAnsi="Times New Roman"/>
          <w:sz w:val="20"/>
        </w:rPr>
        <w:softHyphen/>
        <w:t xml:space="preserve">ationen ska säkerställas. </w:t>
      </w:r>
    </w:p>
    <w:p w14:paraId="56D78634"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p>
    <w:p w14:paraId="2544552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b/>
          <w:bCs/>
          <w:sz w:val="18"/>
          <w:szCs w:val="18"/>
        </w:rPr>
      </w:pPr>
      <w:r w:rsidRPr="007A145D">
        <w:rPr>
          <w:rFonts w:ascii="Times New Roman" w:eastAsiaTheme="minorHAnsi" w:hAnsi="Times New Roman"/>
          <w:b/>
          <w:bCs/>
          <w:sz w:val="18"/>
          <w:szCs w:val="18"/>
        </w:rPr>
        <w:t>Ikraftträdande- och övergångsbestämmelser</w:t>
      </w:r>
    </w:p>
    <w:p w14:paraId="49829D77"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32DFCD3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7A145D">
        <w:rPr>
          <w:rFonts w:ascii="Times New Roman" w:hAnsi="Times New Roman"/>
          <w:i/>
          <w:iCs/>
          <w:sz w:val="18"/>
          <w:szCs w:val="18"/>
        </w:rPr>
        <w:t>1. Denna lag träder i kraft den 21 augusti 2023 i fråga om 5 f § och i övrigt den 15 juni 2022.</w:t>
      </w:r>
    </w:p>
    <w:p w14:paraId="4ECFF7B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hAnsi="Times New Roman"/>
          <w:i/>
          <w:iCs/>
          <w:sz w:val="18"/>
          <w:szCs w:val="18"/>
        </w:rPr>
        <w:t xml:space="preserve">2. De nya bestämmelserna i 5 c–5 e och </w:t>
      </w:r>
      <w:r w:rsidRPr="007A145D">
        <w:rPr>
          <w:rFonts w:ascii="Times New Roman" w:hAnsi="Times New Roman"/>
          <w:i/>
          <w:sz w:val="18"/>
          <w:szCs w:val="18"/>
        </w:rPr>
        <w:t>45 a</w:t>
      </w:r>
      <w:bookmarkStart w:id="405" w:name="_Hlk93492754"/>
      <w:r w:rsidRPr="007A145D">
        <w:rPr>
          <w:rFonts w:ascii="Times New Roman" w:hAnsi="Times New Roman"/>
          <w:i/>
          <w:sz w:val="18"/>
          <w:szCs w:val="18"/>
        </w:rPr>
        <w:t>–</w:t>
      </w:r>
      <w:bookmarkEnd w:id="405"/>
      <w:r w:rsidRPr="007A145D">
        <w:rPr>
          <w:rFonts w:ascii="Times New Roman" w:hAnsi="Times New Roman"/>
          <w:i/>
          <w:sz w:val="18"/>
          <w:szCs w:val="18"/>
        </w:rPr>
        <w:t>45 h §§</w:t>
      </w:r>
      <w:r w:rsidRPr="007A145D">
        <w:rPr>
          <w:rFonts w:ascii="Times New Roman" w:hAnsi="Times New Roman"/>
          <w:i/>
          <w:iCs/>
          <w:sz w:val="18"/>
          <w:szCs w:val="18"/>
        </w:rPr>
        <w:t xml:space="preserve"> ska inte tillämpas på </w:t>
      </w:r>
      <w:bookmarkStart w:id="406" w:name="_Hlk91165367"/>
      <w:r w:rsidRPr="007A145D">
        <w:rPr>
          <w:rFonts w:ascii="Times New Roman" w:hAnsi="Times New Roman"/>
          <w:i/>
          <w:iCs/>
          <w:sz w:val="18"/>
          <w:szCs w:val="18"/>
        </w:rPr>
        <w:t xml:space="preserve">utstationering som har påbörjats </w:t>
      </w:r>
      <w:bookmarkEnd w:id="406"/>
      <w:r w:rsidRPr="007A145D">
        <w:rPr>
          <w:rFonts w:ascii="Times New Roman" w:hAnsi="Times New Roman"/>
          <w:i/>
          <w:iCs/>
          <w:sz w:val="18"/>
          <w:szCs w:val="18"/>
        </w:rPr>
        <w:t xml:space="preserve">före ikraftträdandet. </w:t>
      </w:r>
    </w:p>
    <w:p w14:paraId="1B60022D"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p>
    <w:p w14:paraId="4D403D22"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bookmarkStart w:id="407" w:name="_Hlk91148432"/>
      <w:r w:rsidRPr="007A145D">
        <w:rPr>
          <w:rFonts w:ascii="Times New Roman" w:eastAsiaTheme="minorHAnsi" w:hAnsi="Times New Roman"/>
          <w:sz w:val="20"/>
        </w:rPr>
        <w:t xml:space="preserve">Övervägandena finns i avsnitt 8. </w:t>
      </w:r>
    </w:p>
    <w:p w14:paraId="3476117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7A145D">
        <w:rPr>
          <w:rFonts w:ascii="Times New Roman" w:eastAsiaTheme="minorHAnsi" w:hAnsi="Times New Roman"/>
          <w:sz w:val="20"/>
        </w:rPr>
        <w:t xml:space="preserve">Lagändringarna träder enligt </w:t>
      </w:r>
      <w:r w:rsidRPr="007A145D">
        <w:rPr>
          <w:rFonts w:ascii="Times New Roman" w:eastAsiaTheme="minorHAnsi" w:hAnsi="Times New Roman"/>
          <w:i/>
          <w:iCs/>
          <w:sz w:val="20"/>
        </w:rPr>
        <w:t>första punkten</w:t>
      </w:r>
      <w:r w:rsidRPr="007A145D">
        <w:rPr>
          <w:rFonts w:ascii="Times New Roman" w:eastAsiaTheme="minorHAnsi" w:hAnsi="Times New Roman"/>
          <w:sz w:val="20"/>
        </w:rPr>
        <w:t xml:space="preserve"> </w:t>
      </w:r>
      <w:bookmarkEnd w:id="407"/>
      <w:r w:rsidRPr="007A145D">
        <w:rPr>
          <w:rFonts w:ascii="Times New Roman" w:eastAsiaTheme="minorHAnsi" w:hAnsi="Times New Roman"/>
          <w:sz w:val="20"/>
        </w:rPr>
        <w:t xml:space="preserve">i kraft den 15 juni 2022, utom 5 f § som träder i kraft den 21 augusti 2023. </w:t>
      </w:r>
    </w:p>
    <w:p w14:paraId="30884949" w14:textId="7F6C41D2"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i/>
          <w:iCs/>
          <w:sz w:val="18"/>
          <w:szCs w:val="18"/>
        </w:rPr>
      </w:pPr>
      <w:r w:rsidRPr="007A145D">
        <w:rPr>
          <w:rFonts w:ascii="Times New Roman" w:eastAsiaTheme="minorHAnsi" w:hAnsi="Times New Roman"/>
          <w:i/>
          <w:iCs/>
          <w:sz w:val="20"/>
        </w:rPr>
        <w:t>Andra punkten</w:t>
      </w:r>
      <w:r w:rsidRPr="007A145D">
        <w:rPr>
          <w:rFonts w:ascii="Times New Roman" w:eastAsiaTheme="minorHAnsi" w:hAnsi="Times New Roman"/>
          <w:sz w:val="20"/>
        </w:rPr>
        <w:t xml:space="preserve"> behandlar tillämpningen av vissa paragrafer i lagen. Bestämmelserna i 5 c, 5 d och 5 e §§, som reglerar att utstationering inte ska anses föreligga i vissa fall, ska inte tillämpas på utstationering som har påbörjats före ikraftträdandet. Huruvida en förare som före ikraftträdandet utför sådana transporter som avses i dessa paragrafer ska anses vara utstationerad får avgöras med tillämpning av 1, 4 och 5 §§. Inte heller 45 a–45 h §§ ska tillämpas på utstationering som har påbörjat</w:t>
      </w:r>
      <w:r>
        <w:rPr>
          <w:rFonts w:ascii="Times New Roman" w:eastAsiaTheme="minorHAnsi" w:hAnsi="Times New Roman"/>
          <w:sz w:val="20"/>
        </w:rPr>
        <w:t>s</w:t>
      </w:r>
      <w:r w:rsidRPr="007A145D">
        <w:rPr>
          <w:rFonts w:ascii="Times New Roman" w:eastAsiaTheme="minorHAnsi" w:hAnsi="Times New Roman"/>
          <w:sz w:val="20"/>
        </w:rPr>
        <w:t xml:space="preserve"> före ikraftträdandet. Det innebär att bestämmelserna om anmälningsskyldighet och kontaktperson i 29–33 §§ gäller i fråga om förare som före ikraftträdandet utstationeras till Sverige, liksom skyldigheterna i 22 och 45 §§ att på begäran tillhandahålla handlingar respektive utse en behörig företrädare vid kollektivavtals</w:t>
      </w:r>
      <w:r w:rsidRPr="007A145D">
        <w:rPr>
          <w:rFonts w:ascii="Times New Roman" w:eastAsiaTheme="minorHAnsi" w:hAnsi="Times New Roman"/>
          <w:sz w:val="20"/>
        </w:rPr>
        <w:softHyphen/>
        <w:t xml:space="preserve">förhandlingar. </w:t>
      </w:r>
    </w:p>
    <w:p w14:paraId="77704D8F" w14:textId="77777777" w:rsidR="007A145D" w:rsidRPr="007A145D" w:rsidRDefault="00AB59E6" w:rsidP="00A459F2">
      <w:pPr>
        <w:pStyle w:val="Rubrik2"/>
      </w:pPr>
      <w:bookmarkStart w:id="408" w:name="_Toc58431931"/>
      <w:bookmarkStart w:id="409" w:name="_Toc66306950"/>
      <w:bookmarkStart w:id="410" w:name="_Toc66349755"/>
      <w:bookmarkStart w:id="411" w:name="_Toc76454415"/>
      <w:bookmarkStart w:id="412" w:name="_Toc77503008"/>
      <w:bookmarkStart w:id="413" w:name="_Toc95126282"/>
      <w:bookmarkStart w:id="414" w:name="_Toc98160744"/>
      <w:r w:rsidRPr="007A145D">
        <w:t xml:space="preserve">Förslaget till lag om ändring i lagen </w:t>
      </w:r>
      <w:bookmarkStart w:id="415" w:name="_Hlk58243592"/>
      <w:r w:rsidRPr="007A145D">
        <w:t xml:space="preserve">(2004:629) </w:t>
      </w:r>
      <w:bookmarkEnd w:id="415"/>
      <w:r w:rsidRPr="007A145D">
        <w:t>om trängselskatt</w:t>
      </w:r>
      <w:bookmarkEnd w:id="408"/>
      <w:bookmarkEnd w:id="409"/>
      <w:bookmarkEnd w:id="410"/>
      <w:bookmarkEnd w:id="411"/>
      <w:bookmarkEnd w:id="412"/>
      <w:bookmarkEnd w:id="413"/>
      <w:bookmarkEnd w:id="414"/>
    </w:p>
    <w:p w14:paraId="2A5C5133"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Cs w:val="22"/>
        </w:rPr>
      </w:pPr>
      <w:r w:rsidRPr="007A145D">
        <w:rPr>
          <w:rFonts w:ascii="Times New Roman" w:hAnsi="Times New Roman"/>
          <w:b/>
          <w:bCs/>
          <w:szCs w:val="22"/>
        </w:rPr>
        <w:t>Befrielse från skatteplikt i vissa fall</w:t>
      </w:r>
    </w:p>
    <w:p w14:paraId="32A3DAE2"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5310E34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bCs/>
          <w:sz w:val="18"/>
          <w:szCs w:val="18"/>
        </w:rPr>
        <w:t>6 §</w:t>
      </w:r>
      <w:r w:rsidRPr="007A145D">
        <w:rPr>
          <w:rFonts w:ascii="Times New Roman" w:hAnsi="Times New Roman"/>
          <w:sz w:val="18"/>
          <w:szCs w:val="18"/>
        </w:rPr>
        <w:t>    Skatteverket ska besluta om att undanta en viss bil från skatteplikt efter ansökan från</w:t>
      </w:r>
    </w:p>
    <w:p w14:paraId="49EBBFB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1. den som beviljats parkeringstillstånd för rörelsehindrade enligt föreskrifter som har meddelats med stöd av lagen (1975:88) med bemyndigande att meddela föreskrifter om trafik, transporter och kommunikationer, eller</w:t>
      </w:r>
    </w:p>
    <w:p w14:paraId="742757D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2. den som beviljats motsvarande tillstånd i ett annat land inom Europeiska ekonomiska samarbetsområdet.</w:t>
      </w:r>
    </w:p>
    <w:p w14:paraId="2461334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Om det finns synnerliga skäl, ska ett undantag enligt första stycket gälla två bilar.</w:t>
      </w:r>
    </w:p>
    <w:p w14:paraId="3FF863B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 xml:space="preserve">Befrielse från skatteplikt enligt första eller andra stycket får inte medges om bilen enligt anteckning i vägtrafikregistret eller motsvarande utländska register används i yrkesmässig trafik enligt Europaparlamentets och rådets förordning (EG) nr 1071/2009 av den 21 oktober 2009 om gemensamma regler beträffande de villkor som ska uppfyllas av personer som bedriver yrkesmässig trafik och om upphävande av rådets direktiv 96/26/EG, </w:t>
      </w:r>
      <w:r w:rsidRPr="007A145D">
        <w:rPr>
          <w:rFonts w:ascii="Times New Roman" w:hAnsi="Times New Roman"/>
          <w:i/>
          <w:iCs/>
          <w:sz w:val="18"/>
          <w:szCs w:val="18"/>
        </w:rPr>
        <w:t>i lydelsen enligt förordning (EU) 2020/1055,</w:t>
      </w:r>
      <w:r w:rsidRPr="007A145D">
        <w:rPr>
          <w:rFonts w:ascii="Times New Roman" w:hAnsi="Times New Roman"/>
          <w:sz w:val="18"/>
          <w:szCs w:val="18"/>
        </w:rPr>
        <w:t xml:space="preserve"> eller yrkestrafiklagen (2012:210) eller i taxitrafik enligt taxitrafiklagen (2012:211).</w:t>
      </w:r>
    </w:p>
    <w:p w14:paraId="37152251"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0D24CE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lastRenderedPageBreak/>
        <w:t>Paragrafen behandlar under vilka förutsättningar Skatteverket ska undanta en viss bil från trängselskatt när den sökande har beviljats parkerings</w:t>
      </w:r>
      <w:r w:rsidRPr="007A145D">
        <w:rPr>
          <w:rFonts w:ascii="Times New Roman" w:hAnsi="Times New Roman"/>
          <w:sz w:val="20"/>
        </w:rPr>
        <w:softHyphen/>
        <w:t>tillstånd för rörelsehindrade. Övervägandena finns i avsnitt 5.3.</w:t>
      </w:r>
    </w:p>
    <w:p w14:paraId="5EDDEF3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Hänvisningen till Europaparlamentets och rådets förordning (EG) nr 1071/2009 av den 21 oktober 2009 om gemensamma regler beträffande de villkor som ska uppfyllas av personer som bedriver yrkesmässig trafik och om upphävande av rådets direktiv 96/26/EG (trafiktillstånds</w:t>
      </w:r>
      <w:r w:rsidRPr="007A145D">
        <w:rPr>
          <w:rFonts w:ascii="Times New Roman" w:hAnsi="Times New Roman"/>
          <w:sz w:val="20"/>
        </w:rPr>
        <w:softHyphen/>
        <w:t xml:space="preserve">förordningen) ändras till den senaste lydelsen av förordningen. </w:t>
      </w:r>
    </w:p>
    <w:p w14:paraId="445ED3F2" w14:textId="7466035B" w:rsidR="007A145D" w:rsidRPr="007A145D" w:rsidRDefault="00AB59E6" w:rsidP="00E1012E">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Trafiktillståndsförordningens tillämpningsområde har utökats till att omfatta yrkesmässigt bedrivande av godstransporter på väg även med lätta fordon (över 2,5 ton), om gränsöverskridande transporter utförs. Ändringen i paragrafen innebär att Skatteverket inte kan undanta sådana bilar från trängselskatt. Ändringen medför enbart en skillnad i fråga om fordon som används i yrkesmässig trafik av ett utlandsetablerat företag. Yrkestrafiklagen (2012:210) och trafiktillstånds</w:t>
      </w:r>
      <w:r w:rsidRPr="007A145D">
        <w:rPr>
          <w:rFonts w:ascii="Times New Roman" w:hAnsi="Times New Roman"/>
          <w:sz w:val="20"/>
        </w:rPr>
        <w:softHyphen/>
        <w:t xml:space="preserve">förordningen tillämpas nämligen på svenska företag som bedriver yrkesmässiga godstransporter med personbil eller lätt lastbil (1 kap. 3 § yrkestrafiklagen). Redan i dag gäller därför att sådana bilar inte får undantas från skatteplikt. </w:t>
      </w:r>
    </w:p>
    <w:p w14:paraId="04F5D04C" w14:textId="77777777" w:rsidR="007A145D" w:rsidRPr="007A145D" w:rsidRDefault="00AB59E6" w:rsidP="00A459F2">
      <w:pPr>
        <w:pStyle w:val="Rubrik2"/>
      </w:pPr>
      <w:bookmarkStart w:id="416" w:name="_Toc58431932"/>
      <w:bookmarkStart w:id="417" w:name="_Toc66306951"/>
      <w:bookmarkStart w:id="418" w:name="_Toc66349756"/>
      <w:bookmarkStart w:id="419" w:name="_Toc76454416"/>
      <w:bookmarkStart w:id="420" w:name="_Toc77503009"/>
      <w:bookmarkStart w:id="421" w:name="_Toc95126283"/>
      <w:bookmarkStart w:id="422" w:name="_Toc98160745"/>
      <w:r w:rsidRPr="007A145D">
        <w:t>Förslaget till lag om ändring i lagen (2005:395) om arbetstid vid visst vägtransportarbete</w:t>
      </w:r>
      <w:bookmarkEnd w:id="416"/>
      <w:bookmarkEnd w:id="417"/>
      <w:bookmarkEnd w:id="418"/>
      <w:bookmarkEnd w:id="419"/>
      <w:bookmarkEnd w:id="420"/>
      <w:bookmarkEnd w:id="421"/>
      <w:bookmarkEnd w:id="422"/>
    </w:p>
    <w:p w14:paraId="6544B4DF"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Cs w:val="22"/>
        </w:rPr>
      </w:pPr>
      <w:r w:rsidRPr="007A145D">
        <w:rPr>
          <w:rFonts w:ascii="Times New Roman" w:hAnsi="Times New Roman"/>
          <w:b/>
          <w:bCs/>
          <w:szCs w:val="22"/>
        </w:rPr>
        <w:t>Registrering av arbetstid</w:t>
      </w:r>
    </w:p>
    <w:p w14:paraId="17DBB0DF"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21D1707"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bCs/>
          <w:sz w:val="18"/>
          <w:szCs w:val="18"/>
        </w:rPr>
        <w:t>20 §    </w:t>
      </w:r>
      <w:r w:rsidRPr="007A145D">
        <w:rPr>
          <w:rFonts w:ascii="Times New Roman" w:hAnsi="Times New Roman"/>
          <w:sz w:val="18"/>
          <w:szCs w:val="18"/>
        </w:rPr>
        <w:t>Arbetsgivare och egenföretagare ska registrera all arbetstid som omfattas av denna lag. Registren ska bevaras hos arbetsgivaren eller egenföretagaren i minst två år efter den tidsperiod som arbetet omfattar.</w:t>
      </w:r>
    </w:p>
    <w:p w14:paraId="1109545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Arbetsgivaren ska på begäran av arbetstagaren lämna denne en kopia av den registrerade arbetstiden. Även fackliga organisationer som företräder arbetstagare på arbetsstället har rätt att på begäran få en sådan kopia.</w:t>
      </w:r>
    </w:p>
    <w:p w14:paraId="2DF55D8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7A145D">
        <w:rPr>
          <w:rFonts w:ascii="Times New Roman" w:hAnsi="Times New Roman"/>
          <w:i/>
          <w:iCs/>
          <w:sz w:val="18"/>
          <w:szCs w:val="18"/>
        </w:rPr>
        <w:t>Regeringen eller den myndighet som regeringen bestämmer får meddela före</w:t>
      </w:r>
      <w:r w:rsidRPr="007A145D">
        <w:rPr>
          <w:rFonts w:ascii="Times New Roman" w:hAnsi="Times New Roman"/>
          <w:i/>
          <w:iCs/>
          <w:sz w:val="18"/>
          <w:szCs w:val="18"/>
        </w:rPr>
        <w:softHyphen/>
        <w:t>skrifter om registrering enligt första stycket.</w:t>
      </w:r>
    </w:p>
    <w:p w14:paraId="3912E328"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4A155D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innehåller krav på att arbetsgivare och egenföretagare ska registrera arbetstid. Övervägandena finns i avsnitt 7.</w:t>
      </w:r>
    </w:p>
    <w:p w14:paraId="5C65F60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Tredje stycket</w:t>
      </w:r>
      <w:r w:rsidRPr="007A145D">
        <w:rPr>
          <w:rFonts w:ascii="Times New Roman" w:hAnsi="Times New Roman"/>
          <w:sz w:val="20"/>
        </w:rPr>
        <w:t>, som är nytt, innehåller ett bemyndigande för regeringen eller den myndighet som regeringen bestämmer att meddela föreskrifter om sådan registrering av arbetstid som avses i första stycket. Före</w:t>
      </w:r>
      <w:r w:rsidRPr="007A145D">
        <w:rPr>
          <w:rFonts w:ascii="Times New Roman" w:hAnsi="Times New Roman"/>
          <w:sz w:val="20"/>
        </w:rPr>
        <w:softHyphen/>
        <w:t>skrifterna kan t.ex. avse preciseringar av arbetsgivarens eller egenföre</w:t>
      </w:r>
      <w:r w:rsidRPr="007A145D">
        <w:rPr>
          <w:rFonts w:ascii="Times New Roman" w:hAnsi="Times New Roman"/>
          <w:sz w:val="20"/>
        </w:rPr>
        <w:softHyphen/>
        <w:t xml:space="preserve">tagarens skyldigheter i fråga om registrering. </w:t>
      </w:r>
    </w:p>
    <w:p w14:paraId="4E9D940F" w14:textId="77777777" w:rsidR="007A145D" w:rsidRPr="007A145D" w:rsidRDefault="00AB59E6" w:rsidP="00A459F2">
      <w:pPr>
        <w:pStyle w:val="Rubrik2"/>
      </w:pPr>
      <w:bookmarkStart w:id="423" w:name="_Toc95126284"/>
      <w:bookmarkStart w:id="424" w:name="_Toc98160746"/>
      <w:r w:rsidRPr="007A145D">
        <w:t>Förslaget till lag om ändring i yrkestrafiklagen (2012:210)</w:t>
      </w:r>
      <w:bookmarkEnd w:id="423"/>
      <w:bookmarkEnd w:id="424"/>
    </w:p>
    <w:p w14:paraId="0E45F1E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Cs w:val="22"/>
        </w:rPr>
      </w:pPr>
      <w:r w:rsidRPr="007A145D">
        <w:rPr>
          <w:rFonts w:ascii="Times New Roman" w:hAnsi="Times New Roman"/>
          <w:b/>
          <w:bCs/>
          <w:szCs w:val="22"/>
        </w:rPr>
        <w:t>2 kap. Tillstånd att bedriva yrkesmässig trafik</w:t>
      </w:r>
    </w:p>
    <w:p w14:paraId="2C5DADFE"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0E8ADE9"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7A145D">
        <w:rPr>
          <w:rFonts w:ascii="Times New Roman" w:hAnsi="Times New Roman"/>
          <w:b/>
          <w:bCs/>
          <w:sz w:val="20"/>
        </w:rPr>
        <w:t>Krav på gott anseende</w:t>
      </w:r>
    </w:p>
    <w:p w14:paraId="196485CF"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06E189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bCs/>
          <w:sz w:val="18"/>
          <w:szCs w:val="18"/>
        </w:rPr>
        <w:t>2 §    </w:t>
      </w:r>
      <w:r w:rsidRPr="007A145D">
        <w:rPr>
          <w:rFonts w:ascii="Times New Roman" w:hAnsi="Times New Roman"/>
          <w:sz w:val="18"/>
          <w:szCs w:val="18"/>
        </w:rPr>
        <w:t>Vilka som omfattas av prövningen i fråga om kravet på gott anseende framgår av artikel 6.1 i förordning (EG) nr 1071/2009.</w:t>
      </w:r>
    </w:p>
    <w:p w14:paraId="5AB209C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lastRenderedPageBreak/>
        <w:t>Därutöver ska prövningen i fråga om en privaträttslig juridisk person eller en näringsidkare som är bosatt utanför Europeiska ekonomiska samarbetsområdet (EES) avse följande personer:</w:t>
      </w:r>
    </w:p>
    <w:p w14:paraId="7B2E2EF2" w14:textId="4ED2CD11"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1. </w:t>
      </w:r>
      <w:r w:rsidRPr="00AB452C">
        <w:rPr>
          <w:rFonts w:ascii="Times New Roman" w:hAnsi="Times New Roman"/>
          <w:i/>
          <w:iCs/>
          <w:sz w:val="18"/>
          <w:szCs w:val="18"/>
        </w:rPr>
        <w:t>någon</w:t>
      </w:r>
      <w:r>
        <w:rPr>
          <w:rFonts w:ascii="Times New Roman" w:hAnsi="Times New Roman"/>
          <w:sz w:val="18"/>
          <w:szCs w:val="18"/>
        </w:rPr>
        <w:t xml:space="preserve"> annan </w:t>
      </w:r>
      <w:r w:rsidRPr="007A145D">
        <w:rPr>
          <w:rFonts w:ascii="Times New Roman" w:hAnsi="Times New Roman"/>
          <w:sz w:val="18"/>
          <w:szCs w:val="18"/>
        </w:rPr>
        <w:t>som genom en ledande ställning eller på annat sätt har ett bestämmande inflytande över verksamheten,</w:t>
      </w:r>
    </w:p>
    <w:p w14:paraId="35CBEC5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2. de styrelseledamöter och styrelsesuppleanter som till följd av eget eller närståendes ekonomiska intresse har en väsentlig gemenskap med den juridiska personen som är grundad på andelsrätt eller därmed jämförligt ekonomiskt intresse, och</w:t>
      </w:r>
    </w:p>
    <w:p w14:paraId="6B363A7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3. bolagsmännen i kommanditbolag eller andra handelsbolag.</w:t>
      </w:r>
    </w:p>
    <w:p w14:paraId="1A6CD86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Som närstående till en styrelseledamot eller en styrelsesuppleant anses den som enligt 4 kap. 3 § första stycket konkurslagen (1987:672) är att anse som närstående till gäldenären.</w:t>
      </w:r>
    </w:p>
    <w:p w14:paraId="5CB752EB"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FF4D73C"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behandlar vilka som ska omfattas av prövningen i fråga om kravet på gott anseende. Övervägandena finns i avsnitt 5.2.</w:t>
      </w:r>
    </w:p>
    <w:p w14:paraId="6EF21F2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Andra stycket första punkten</w:t>
      </w:r>
      <w:r w:rsidRPr="007A145D">
        <w:rPr>
          <w:rFonts w:ascii="Times New Roman" w:hAnsi="Times New Roman"/>
          <w:sz w:val="20"/>
        </w:rPr>
        <w:t xml:space="preserve"> ändras genom att verkställande direktör tas bort. Numera framgår det direkt av artikel 6.1 i trafiktillstånds</w:t>
      </w:r>
      <w:r w:rsidRPr="007A145D">
        <w:rPr>
          <w:rFonts w:ascii="Times New Roman" w:hAnsi="Times New Roman"/>
          <w:sz w:val="20"/>
        </w:rPr>
        <w:softHyphen/>
        <w:t xml:space="preserve">förordningen att en medlemsstat vid prövningen av kravet på gott anseende ska beakta hur en verkställande direktör uppträder. </w:t>
      </w:r>
    </w:p>
    <w:p w14:paraId="59A19C24"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7EFF8DB"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bCs/>
          <w:sz w:val="18"/>
          <w:szCs w:val="18"/>
        </w:rPr>
        <w:t>4 §</w:t>
      </w:r>
      <w:r w:rsidRPr="007A145D">
        <w:rPr>
          <w:rFonts w:ascii="Times New Roman" w:hAnsi="Times New Roman"/>
          <w:sz w:val="18"/>
          <w:szCs w:val="18"/>
        </w:rPr>
        <w:t xml:space="preserve">    Vid prövningen av om ett företag, en trafikansvarig, </w:t>
      </w:r>
      <w:r w:rsidRPr="007A145D">
        <w:rPr>
          <w:rFonts w:ascii="Times New Roman" w:hAnsi="Times New Roman"/>
          <w:i/>
          <w:iCs/>
          <w:sz w:val="18"/>
          <w:szCs w:val="18"/>
        </w:rPr>
        <w:t>en verkställande direktör</w:t>
      </w:r>
      <w:r w:rsidRPr="007A145D">
        <w:rPr>
          <w:rFonts w:ascii="Times New Roman" w:hAnsi="Times New Roman"/>
          <w:sz w:val="18"/>
          <w:szCs w:val="18"/>
        </w:rPr>
        <w:t xml:space="preserve"> eller någon som anges i 2 § andra stycket eller 3 § uppfyller kravet på gott anseende ska laglydnad och andra omständigheter av betydelse beaktas.</w:t>
      </w:r>
    </w:p>
    <w:p w14:paraId="3C2AB2F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Kravet på gott anseende anses inte uppfyllt av den som har</w:t>
      </w:r>
    </w:p>
    <w:p w14:paraId="4D216E0C"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1. dömts för eller på annat sätt påförts en sanktion för en eller flera allvarliga eller upprepade överträdelser av bestämmelser inom de områden som anges i artikel 6.1 tredje stycket i förordning (EG) nr 1071/2009, eller</w:t>
      </w:r>
    </w:p>
    <w:p w14:paraId="1687AFE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2. i annat fall dömts för ett allvarligt brott, inräknat ett allvarligt ekonomiskt brott.</w:t>
      </w:r>
    </w:p>
    <w:p w14:paraId="6E74202F"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803A128"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behandlar vad som ska beaktas vid prövningen av kravet på gott anseende. Övervägandena finns i avsnitt 5.2.</w:t>
      </w:r>
    </w:p>
    <w:p w14:paraId="3E4A85ED" w14:textId="0811DCD9"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Första stycket</w:t>
      </w:r>
      <w:r w:rsidRPr="007A145D">
        <w:rPr>
          <w:rFonts w:ascii="Times New Roman" w:hAnsi="Times New Roman"/>
          <w:sz w:val="20"/>
        </w:rPr>
        <w:t xml:space="preserve"> ändras genom att verkställande direktör läggs till. Ändringen är en följd av att det i artikel 6.1 i trafiktillstånds</w:t>
      </w:r>
      <w:r w:rsidRPr="007A145D">
        <w:rPr>
          <w:rFonts w:ascii="Times New Roman" w:hAnsi="Times New Roman"/>
          <w:sz w:val="20"/>
        </w:rPr>
        <w:softHyphen/>
        <w:t>förordningen anges att en medlemsstat vid prövningen av kravet på gott anseende ska beakta hur en verkställande direktör uppträder, jfr ändringen av 2 § andra stycket. Första stycket ändras också genom att omständigheten ”viljan och förmågan att fullgöra sina skyldigheter mot det allmänna” flyttas till en ny paragraf, 5 </w:t>
      </w:r>
      <w:r>
        <w:rPr>
          <w:rFonts w:ascii="Times New Roman" w:hAnsi="Times New Roman"/>
          <w:sz w:val="20"/>
        </w:rPr>
        <w:t>a</w:t>
      </w:r>
      <w:r w:rsidRPr="007A145D">
        <w:rPr>
          <w:rFonts w:ascii="Times New Roman" w:hAnsi="Times New Roman"/>
          <w:sz w:val="20"/>
        </w:rPr>
        <w:t> §. Viljan och förmågan att fullgöra sina skyldigheter mot det allmänna ska även i fortsättningen beaktas i samband med en ansökan om tillstånd och vid efterföljande tillsyn av att kravet alltjämt är uppfyllt. Detta ska</w:t>
      </w:r>
      <w:r w:rsidRPr="007A145D" w:rsidDel="00A216F0">
        <w:rPr>
          <w:rFonts w:ascii="Times New Roman" w:hAnsi="Times New Roman"/>
          <w:sz w:val="20"/>
        </w:rPr>
        <w:t xml:space="preserve"> </w:t>
      </w:r>
      <w:r w:rsidRPr="007A145D">
        <w:rPr>
          <w:rFonts w:ascii="Times New Roman" w:hAnsi="Times New Roman"/>
          <w:sz w:val="20"/>
        </w:rPr>
        <w:t xml:space="preserve">dock ske som ett led i prövningen om kravet på ekonomiska resurser är uppfyllt i stället för om kravet på gott anseende är uppfyllt. </w:t>
      </w:r>
      <w:bookmarkStart w:id="425" w:name="_Hlk89418771"/>
      <w:r w:rsidRPr="007A145D">
        <w:rPr>
          <w:rFonts w:ascii="Times New Roman" w:hAnsi="Times New Roman"/>
          <w:sz w:val="20"/>
        </w:rPr>
        <w:t xml:space="preserve">Ekonomisk brottslighet, exempelvis skattebrott eller bokföringsbrott, ska även i fortsättningen beaktas i samband med att kravet på gott anseende prövas. </w:t>
      </w:r>
      <w:bookmarkEnd w:id="425"/>
    </w:p>
    <w:p w14:paraId="4C009B74"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E58A07C" w14:textId="0A49F69E" w:rsidR="007A145D" w:rsidRPr="007A145D" w:rsidRDefault="00AB59E6" w:rsidP="007D1607">
      <w:pPr>
        <w:tabs>
          <w:tab w:val="left" w:pos="2268"/>
        </w:tabs>
        <w:overflowPunct w:val="0"/>
        <w:autoSpaceDE w:val="0"/>
        <w:autoSpaceDN w:val="0"/>
        <w:adjustRightInd w:val="0"/>
        <w:spacing w:after="0" w:line="240" w:lineRule="auto"/>
        <w:jc w:val="both"/>
        <w:textAlignment w:val="baseline"/>
        <w:rPr>
          <w:rFonts w:ascii="Times New Roman" w:hAnsi="Times New Roman"/>
          <w:i/>
          <w:sz w:val="18"/>
          <w:szCs w:val="18"/>
        </w:rPr>
      </w:pPr>
      <w:r w:rsidRPr="007A145D">
        <w:rPr>
          <w:rFonts w:ascii="Times New Roman" w:hAnsi="Times New Roman"/>
          <w:b/>
          <w:bCs/>
          <w:sz w:val="18"/>
          <w:szCs w:val="18"/>
        </w:rPr>
        <w:t>5 §</w:t>
      </w:r>
      <w:r w:rsidRPr="007A145D">
        <w:rPr>
          <w:rFonts w:ascii="Times New Roman" w:hAnsi="Times New Roman"/>
          <w:sz w:val="18"/>
          <w:szCs w:val="18"/>
        </w:rPr>
        <w:t xml:space="preserve">    Om en ansökan om tillstånd avslås på grund av omständigheter som avses i 4 § ska en tid på lägst sex månader och högst fem år bestämmas, under vilken den prövade ska anses olämplig att bedriva yrkesmässig trafik </w:t>
      </w:r>
      <w:r w:rsidRPr="007A145D">
        <w:rPr>
          <w:rFonts w:ascii="Times New Roman" w:hAnsi="Times New Roman"/>
          <w:i/>
          <w:iCs/>
          <w:sz w:val="18"/>
          <w:szCs w:val="18"/>
        </w:rPr>
        <w:t>(olämplighetstid).</w:t>
      </w:r>
      <w:r w:rsidRPr="007A145D">
        <w:rPr>
          <w:rFonts w:ascii="Times New Roman" w:hAnsi="Times New Roman"/>
          <w:sz w:val="18"/>
          <w:szCs w:val="18"/>
        </w:rPr>
        <w:t xml:space="preserve"> </w:t>
      </w:r>
      <w:r w:rsidRPr="00AB452C">
        <w:rPr>
          <w:rFonts w:ascii="Times New Roman" w:hAnsi="Times New Roman"/>
          <w:i/>
          <w:iCs/>
          <w:sz w:val="18"/>
          <w:szCs w:val="18"/>
        </w:rPr>
        <w:t>En ansökan får dock avslås</w:t>
      </w:r>
      <w:r w:rsidRPr="007A145D">
        <w:rPr>
          <w:rFonts w:ascii="Times New Roman" w:hAnsi="Times New Roman"/>
          <w:i/>
          <w:iCs/>
          <w:sz w:val="18"/>
          <w:szCs w:val="18"/>
        </w:rPr>
        <w:t xml:space="preserve"> utan att en olämplighetstid bestäms, om det finns särskilda skäl</w:t>
      </w:r>
      <w:r w:rsidRPr="007A145D">
        <w:rPr>
          <w:rFonts w:ascii="Times New Roman" w:hAnsi="Times New Roman"/>
          <w:i/>
          <w:sz w:val="18"/>
          <w:szCs w:val="18"/>
        </w:rPr>
        <w:t>.</w:t>
      </w:r>
    </w:p>
    <w:p w14:paraId="39118BBD"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12AB19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lastRenderedPageBreak/>
        <w:t>Paragrafen behandlar olämplighetstid vid avslag på en ansökan om tillstånd att bedriva yrkesmässig trafik på grund av att kravet på gott anseende inte är uppfyllt. Övervägandena finns i avsnitt 5.3.</w:t>
      </w:r>
    </w:p>
    <w:p w14:paraId="0DEAF4B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Paragrafen ändras genom att ett tillägg görs i första meningen och en ny andra mening införs. Ändringen innebär att den behöriga myndigheten, om det finns särskilda skäl, får avstå från att bestämma en tid under vilken den prövade ska anses olämplig att bedriva yrkesmässig trafik – en olämplig</w:t>
      </w:r>
      <w:r w:rsidRPr="007A145D">
        <w:rPr>
          <w:rFonts w:ascii="Times New Roman" w:hAnsi="Times New Roman"/>
          <w:sz w:val="20"/>
        </w:rPr>
        <w:softHyphen/>
        <w:t>hetstid – när en ansökan avslås till följd av att kravet på gott anseende inte är uppfyllt. Exempel på sådana situationer kan vara när en person som redan har ett tillstånd ansöker om ett nytt tillstånd eller ingår i en prövningskrets vid en ansökan om tillstånd och omständigheten som avslaget grundar sig på vid en tillsyn inte kan ligga till grund för att ifrågasätta personens goda anseende.</w:t>
      </w:r>
    </w:p>
    <w:p w14:paraId="09BA3599"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7A6D56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i/>
          <w:sz w:val="20"/>
        </w:rPr>
      </w:pPr>
      <w:r w:rsidRPr="007A145D">
        <w:rPr>
          <w:rFonts w:ascii="Times New Roman" w:hAnsi="Times New Roman"/>
          <w:b/>
          <w:i/>
          <w:sz w:val="20"/>
        </w:rPr>
        <w:t>Krav på ekonomiska resurser</w:t>
      </w:r>
    </w:p>
    <w:p w14:paraId="665560FA"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4763620" w14:textId="743AEB27" w:rsidR="007A145D" w:rsidRPr="007A145D" w:rsidRDefault="00AB59E6" w:rsidP="007D1607">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r w:rsidRPr="007A145D">
        <w:rPr>
          <w:rFonts w:ascii="Times New Roman" w:hAnsi="Times New Roman"/>
          <w:b/>
          <w:bCs/>
          <w:i/>
          <w:iCs/>
          <w:sz w:val="18"/>
          <w:szCs w:val="18"/>
        </w:rPr>
        <w:t>5 a §</w:t>
      </w:r>
      <w:r w:rsidRPr="007A145D">
        <w:rPr>
          <w:rFonts w:ascii="Times New Roman" w:hAnsi="Times New Roman"/>
          <w:i/>
          <w:iCs/>
          <w:sz w:val="18"/>
          <w:szCs w:val="18"/>
        </w:rPr>
        <w:t>   Vid prövningen av om ett företag uppfyller kravet på ekonomiska resurser</w:t>
      </w:r>
      <w:r>
        <w:rPr>
          <w:rFonts w:ascii="Times New Roman" w:hAnsi="Times New Roman"/>
          <w:i/>
          <w:iCs/>
          <w:sz w:val="18"/>
          <w:szCs w:val="18"/>
        </w:rPr>
        <w:t xml:space="preserve"> </w:t>
      </w:r>
      <w:r w:rsidRPr="00C72724">
        <w:rPr>
          <w:rFonts w:ascii="Times New Roman" w:hAnsi="Times New Roman"/>
          <w:i/>
          <w:iCs/>
          <w:sz w:val="18"/>
          <w:szCs w:val="18"/>
        </w:rPr>
        <w:t>enligt artikel 3.1</w:t>
      </w:r>
      <w:r>
        <w:rPr>
          <w:rFonts w:ascii="Times New Roman" w:hAnsi="Times New Roman"/>
          <w:i/>
          <w:iCs/>
          <w:sz w:val="18"/>
          <w:szCs w:val="18"/>
        </w:rPr>
        <w:t> </w:t>
      </w:r>
      <w:r w:rsidRPr="00C72724">
        <w:rPr>
          <w:rFonts w:ascii="Times New Roman" w:hAnsi="Times New Roman"/>
          <w:i/>
          <w:iCs/>
          <w:sz w:val="18"/>
          <w:szCs w:val="18"/>
        </w:rPr>
        <w:t>c i förordning (EG) nr 1071/2009</w:t>
      </w:r>
      <w:r w:rsidRPr="007A145D">
        <w:rPr>
          <w:rFonts w:ascii="Times New Roman" w:hAnsi="Times New Roman"/>
          <w:i/>
          <w:iCs/>
          <w:sz w:val="18"/>
          <w:szCs w:val="18"/>
        </w:rPr>
        <w:t xml:space="preserve">, ska viljan och förmågan hos företaget, </w:t>
      </w:r>
      <w:bookmarkStart w:id="426" w:name="_Hlk74813968"/>
      <w:r w:rsidRPr="007A145D">
        <w:rPr>
          <w:rFonts w:ascii="Times New Roman" w:hAnsi="Times New Roman"/>
          <w:i/>
          <w:iCs/>
          <w:sz w:val="18"/>
          <w:szCs w:val="18"/>
        </w:rPr>
        <w:t>den trafikansvarige, den verkställande direktören och dem som anges i 2 § andra stycket</w:t>
      </w:r>
      <w:bookmarkEnd w:id="426"/>
      <w:r w:rsidRPr="007A145D">
        <w:rPr>
          <w:rFonts w:ascii="Times New Roman" w:hAnsi="Times New Roman"/>
          <w:i/>
          <w:iCs/>
          <w:sz w:val="18"/>
          <w:szCs w:val="18"/>
        </w:rPr>
        <w:t xml:space="preserve"> att fullgöra sina skyldigheter mot det allmänna beaktas.</w:t>
      </w:r>
    </w:p>
    <w:p w14:paraId="76076B9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7A145D">
        <w:rPr>
          <w:rFonts w:ascii="Times New Roman" w:hAnsi="Times New Roman"/>
          <w:i/>
          <w:iCs/>
          <w:sz w:val="18"/>
          <w:szCs w:val="18"/>
        </w:rPr>
        <w:t>Om den trafikansvarige, den verkställande direktören eller någon av dem som anges i 2 § andra stycket byts ut eller om det tillkommer någon sådan person, ska viljan och förmågan hos den nya personen att fullgöra sina skyldigheter mot det allmänna prövas.</w:t>
      </w:r>
    </w:p>
    <w:p w14:paraId="15B8B8A9"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A90F5A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I paragrafen, som är ny, regleras vissa omständigheter som ska beaktas vid prövningen av om kravet på ekonomiska resurser är uppfyllt. Över</w:t>
      </w:r>
      <w:r w:rsidRPr="007A145D">
        <w:rPr>
          <w:rFonts w:ascii="Times New Roman" w:hAnsi="Times New Roman"/>
          <w:sz w:val="20"/>
        </w:rPr>
        <w:softHyphen/>
        <w:t>vägandena finns i avsnitt 5.2.</w:t>
      </w:r>
    </w:p>
    <w:p w14:paraId="562CBB5E" w14:textId="26820535"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Enligt </w:t>
      </w:r>
      <w:r w:rsidRPr="007A145D">
        <w:rPr>
          <w:rFonts w:ascii="Times New Roman" w:hAnsi="Times New Roman"/>
          <w:i/>
          <w:iCs/>
          <w:sz w:val="20"/>
        </w:rPr>
        <w:t>första stycket</w:t>
      </w:r>
      <w:r w:rsidRPr="007A145D">
        <w:rPr>
          <w:rFonts w:ascii="Times New Roman" w:hAnsi="Times New Roman"/>
          <w:sz w:val="20"/>
        </w:rPr>
        <w:t xml:space="preserve"> ska viljan och förmågan att fullgöra skyldigheter mot det allmänna</w:t>
      </w:r>
      <w:r w:rsidRPr="007A145D" w:rsidDel="00710250">
        <w:rPr>
          <w:rFonts w:ascii="Times New Roman" w:hAnsi="Times New Roman"/>
          <w:sz w:val="20"/>
        </w:rPr>
        <w:t xml:space="preserve"> </w:t>
      </w:r>
      <w:r w:rsidRPr="007A145D">
        <w:rPr>
          <w:rFonts w:ascii="Times New Roman" w:hAnsi="Times New Roman"/>
          <w:sz w:val="20"/>
        </w:rPr>
        <w:t xml:space="preserve">beaktas vid prövningen. Omständigheten har hittills varit en del i prövningen av om kravet på gott anseende är uppfyllt enligt 4 §. </w:t>
      </w:r>
      <w:r w:rsidRPr="00C72724">
        <w:rPr>
          <w:rFonts w:ascii="Times New Roman" w:hAnsi="Times New Roman"/>
          <w:sz w:val="20"/>
        </w:rPr>
        <w:t>Någon ändring i fråga om vad som ska beaktas vid prövningen är inte avsedd. Att den som ansöker om tillstånd att bedriva yrkesmässig trafik haft en ledande ställning i ett bolag som är eller har varit försatt i konkurs utgör en omständighet som starkt talar emot att bevilja ansökan. En helhetsbedömning av omständigheterna i det enskilda fallet ska dock göras. När exempelvis en konkurs förekommer bör det alltså vid prövningen beaktas vad som är orsaken bakom konkursen och om någon ekonomisk misskötsamhet kan läggas den prövade till last (jfr RÅ 2000 not 34 och HFD 2015 ref 65)</w:t>
      </w:r>
      <w:r>
        <w:rPr>
          <w:rFonts w:ascii="Times New Roman" w:hAnsi="Times New Roman"/>
          <w:sz w:val="20"/>
        </w:rPr>
        <w:t xml:space="preserve">. </w:t>
      </w:r>
      <w:r w:rsidRPr="007A145D">
        <w:rPr>
          <w:rFonts w:ascii="Times New Roman" w:hAnsi="Times New Roman"/>
          <w:sz w:val="20"/>
        </w:rPr>
        <w:t xml:space="preserve">I enlighet med tidigare förarbetsuttalanden </w:t>
      </w:r>
      <w:r w:rsidRPr="004C3D23">
        <w:rPr>
          <w:rFonts w:ascii="Times New Roman" w:hAnsi="Times New Roman"/>
          <w:sz w:val="20"/>
        </w:rPr>
        <w:t>bör prövningen som huvudregel omfatta omständigheter som ligger inom tre till fem år tillbaka i tiden (jfr prop. 1987/88:78 s. 42).</w:t>
      </w:r>
      <w:r>
        <w:rPr>
          <w:rFonts w:ascii="Times New Roman" w:hAnsi="Times New Roman"/>
          <w:sz w:val="20"/>
        </w:rPr>
        <w:t xml:space="preserve"> </w:t>
      </w:r>
    </w:p>
    <w:p w14:paraId="0D1CEBB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Enligt </w:t>
      </w:r>
      <w:r w:rsidRPr="007A145D">
        <w:rPr>
          <w:rFonts w:ascii="Times New Roman" w:hAnsi="Times New Roman"/>
          <w:i/>
          <w:iCs/>
          <w:sz w:val="20"/>
        </w:rPr>
        <w:t xml:space="preserve">andra stycket </w:t>
      </w:r>
      <w:r w:rsidRPr="007A145D">
        <w:rPr>
          <w:rFonts w:ascii="Times New Roman" w:hAnsi="Times New Roman"/>
          <w:sz w:val="20"/>
        </w:rPr>
        <w:t xml:space="preserve">ska en ny prövning av om kravet är uppfyllt göras om någon av de personer som prövats byts ut eller om någon som ska ingå i prövningskretsen tillkommer. </w:t>
      </w:r>
    </w:p>
    <w:p w14:paraId="298C0B99"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CA5BBE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r w:rsidRPr="007A145D">
        <w:rPr>
          <w:rFonts w:ascii="Times New Roman" w:hAnsi="Times New Roman"/>
          <w:b/>
          <w:bCs/>
          <w:i/>
          <w:iCs/>
          <w:sz w:val="18"/>
          <w:szCs w:val="18"/>
        </w:rPr>
        <w:t>5 b §</w:t>
      </w:r>
      <w:r w:rsidRPr="007A145D">
        <w:rPr>
          <w:rFonts w:ascii="Times New Roman" w:hAnsi="Times New Roman"/>
          <w:i/>
          <w:iCs/>
          <w:sz w:val="18"/>
          <w:szCs w:val="18"/>
        </w:rPr>
        <w:t xml:space="preserve">    Ett företag ska förfoga över kapital och reserver enligt artikel 7.1 i förordning (EG) nr 1071/2009 till ett värde av minst </w:t>
      </w:r>
    </w:p>
    <w:p w14:paraId="7D278102" w14:textId="2677CEF4"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7A145D">
        <w:rPr>
          <w:rFonts w:ascii="Times New Roman" w:hAnsi="Times New Roman"/>
          <w:i/>
          <w:iCs/>
          <w:sz w:val="18"/>
          <w:szCs w:val="18"/>
        </w:rPr>
        <w:t xml:space="preserve">– 9 000 euro för det första </w:t>
      </w:r>
      <w:r>
        <w:rPr>
          <w:rFonts w:ascii="Times New Roman" w:hAnsi="Times New Roman"/>
          <w:i/>
          <w:iCs/>
          <w:sz w:val="18"/>
          <w:szCs w:val="18"/>
        </w:rPr>
        <w:t xml:space="preserve">motordrivna </w:t>
      </w:r>
      <w:r w:rsidRPr="007A145D">
        <w:rPr>
          <w:rFonts w:ascii="Times New Roman" w:hAnsi="Times New Roman"/>
          <w:i/>
          <w:iCs/>
          <w:sz w:val="18"/>
          <w:szCs w:val="18"/>
        </w:rPr>
        <w:t xml:space="preserve">fordon som används i verksamheten, och </w:t>
      </w:r>
    </w:p>
    <w:p w14:paraId="6F8D2B20" w14:textId="0BA34D8A"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18"/>
          <w:szCs w:val="18"/>
        </w:rPr>
        <w:t xml:space="preserve">– 5 000 euro för varje ytterligare </w:t>
      </w:r>
      <w:r>
        <w:rPr>
          <w:rFonts w:ascii="Times New Roman" w:hAnsi="Times New Roman"/>
          <w:i/>
          <w:iCs/>
          <w:sz w:val="18"/>
          <w:szCs w:val="18"/>
        </w:rPr>
        <w:t xml:space="preserve">sådant </w:t>
      </w:r>
      <w:r w:rsidRPr="007A145D">
        <w:rPr>
          <w:rFonts w:ascii="Times New Roman" w:hAnsi="Times New Roman"/>
          <w:i/>
          <w:iCs/>
          <w:sz w:val="18"/>
          <w:szCs w:val="18"/>
        </w:rPr>
        <w:t>fordon som används.</w:t>
      </w:r>
    </w:p>
    <w:p w14:paraId="15BC5F24" w14:textId="77777777" w:rsidR="007A145D" w:rsidRPr="007A145D" w:rsidRDefault="00545EC1"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69AACEF"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lastRenderedPageBreak/>
        <w:t>I paragrafen, som är ny, behandlas krav på att företag ska ha tillräckliga ekonomiska resurser. Övervägandena finns i avsnitt 5.2.</w:t>
      </w:r>
    </w:p>
    <w:p w14:paraId="26E94A42" w14:textId="42CE3315"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Av paragrafen framgår storleken på det kapital och de reserver som ett företag ska förfoga över för att uppfylla kravet på ekonomiska resurser. Ett företag ska förfoga över kapital och reserver om 9 000 euro för det första </w:t>
      </w:r>
      <w:r>
        <w:rPr>
          <w:rFonts w:ascii="Times New Roman" w:hAnsi="Times New Roman"/>
          <w:sz w:val="20"/>
        </w:rPr>
        <w:t xml:space="preserve">motordrivna </w:t>
      </w:r>
      <w:r w:rsidRPr="007A145D">
        <w:rPr>
          <w:rFonts w:ascii="Times New Roman" w:hAnsi="Times New Roman"/>
          <w:sz w:val="20"/>
        </w:rPr>
        <w:t xml:space="preserve">fordon som används i verksamheten och ytterligare 5 000 euro för varje tillkommande </w:t>
      </w:r>
      <w:r>
        <w:rPr>
          <w:rFonts w:ascii="Times New Roman" w:hAnsi="Times New Roman"/>
          <w:sz w:val="20"/>
        </w:rPr>
        <w:t xml:space="preserve">motordrivet </w:t>
      </w:r>
      <w:r w:rsidRPr="007A145D">
        <w:rPr>
          <w:rFonts w:ascii="Times New Roman" w:hAnsi="Times New Roman"/>
          <w:sz w:val="20"/>
        </w:rPr>
        <w:t xml:space="preserve">fordon, oaktat vilken totalvikt det eller de aktuella fordonen har (jfr artikel 7.1 i förordningen). </w:t>
      </w:r>
      <w:r w:rsidRPr="004C3D23">
        <w:rPr>
          <w:rFonts w:ascii="Times New Roman" w:hAnsi="Times New Roman"/>
          <w:sz w:val="20"/>
        </w:rPr>
        <w:t>Med motordrivet fordon avses detsamma som i lagen (2001:559) om vägtrafikdefinitioner (jfr 1</w:t>
      </w:r>
      <w:r>
        <w:rPr>
          <w:rFonts w:ascii="Times New Roman" w:hAnsi="Times New Roman"/>
          <w:sz w:val="20"/>
        </w:rPr>
        <w:t> </w:t>
      </w:r>
      <w:r w:rsidRPr="004C3D23">
        <w:rPr>
          <w:rFonts w:ascii="Times New Roman" w:hAnsi="Times New Roman"/>
          <w:sz w:val="20"/>
        </w:rPr>
        <w:t>kap. 4</w:t>
      </w:r>
      <w:r>
        <w:rPr>
          <w:rFonts w:ascii="Times New Roman" w:hAnsi="Times New Roman"/>
          <w:sz w:val="20"/>
        </w:rPr>
        <w:t> </w:t>
      </w:r>
      <w:r w:rsidRPr="004C3D23">
        <w:rPr>
          <w:rFonts w:ascii="Times New Roman" w:hAnsi="Times New Roman"/>
          <w:sz w:val="20"/>
        </w:rPr>
        <w:t>§).</w:t>
      </w:r>
    </w:p>
    <w:p w14:paraId="5ED27C26"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BF1A428"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Cs w:val="22"/>
        </w:rPr>
      </w:pPr>
      <w:r w:rsidRPr="007A145D">
        <w:rPr>
          <w:rFonts w:ascii="Times New Roman" w:hAnsi="Times New Roman"/>
          <w:b/>
          <w:bCs/>
          <w:szCs w:val="22"/>
        </w:rPr>
        <w:t>4 kap. Olämplighetsförklaring, återkallelse och tillsyn</w:t>
      </w:r>
    </w:p>
    <w:p w14:paraId="10337105"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2083822B"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7A145D">
        <w:rPr>
          <w:rFonts w:ascii="Times New Roman" w:hAnsi="Times New Roman"/>
          <w:b/>
          <w:bCs/>
          <w:sz w:val="20"/>
        </w:rPr>
        <w:t>Olämplighetsförklaring</w:t>
      </w:r>
    </w:p>
    <w:p w14:paraId="70256BAF"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6A0FE06" w14:textId="7D15C7E9" w:rsidR="007A145D" w:rsidRPr="007A145D" w:rsidRDefault="00AB59E6" w:rsidP="007D1607">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bCs/>
          <w:sz w:val="18"/>
          <w:szCs w:val="18"/>
        </w:rPr>
        <w:t>1 §</w:t>
      </w:r>
      <w:r w:rsidRPr="007A145D">
        <w:rPr>
          <w:rFonts w:ascii="Times New Roman" w:hAnsi="Times New Roman"/>
          <w:sz w:val="18"/>
          <w:szCs w:val="18"/>
        </w:rPr>
        <w:t xml:space="preserve">    Om ett tillstånd att bedriva yrkesmässig trafik återkallas enligt artikel 13 i förordning (EG) nr 1071/2009 på grund av att </w:t>
      </w:r>
      <w:r w:rsidRPr="007A145D">
        <w:rPr>
          <w:rFonts w:ascii="Times New Roman" w:hAnsi="Times New Roman"/>
          <w:i/>
          <w:sz w:val="18"/>
          <w:szCs w:val="18"/>
        </w:rPr>
        <w:t xml:space="preserve">en </w:t>
      </w:r>
      <w:r w:rsidRPr="007A145D">
        <w:rPr>
          <w:rFonts w:ascii="Times New Roman" w:hAnsi="Times New Roman"/>
          <w:i/>
          <w:iCs/>
          <w:sz w:val="18"/>
          <w:szCs w:val="18"/>
        </w:rPr>
        <w:t>verkställande direktör eller</w:t>
      </w:r>
      <w:r w:rsidRPr="007A145D">
        <w:rPr>
          <w:rFonts w:ascii="Times New Roman" w:hAnsi="Times New Roman"/>
          <w:sz w:val="18"/>
          <w:szCs w:val="18"/>
        </w:rPr>
        <w:t xml:space="preserve"> någon som prövats enligt 2 kap. 2 § andra stycket eller 3 § inte längre uppfyller kravet på gott anseende enligt 2 kap. 4 §, ska den </w:t>
      </w:r>
      <w:r w:rsidRPr="00AB452C">
        <w:rPr>
          <w:rFonts w:ascii="Times New Roman" w:hAnsi="Times New Roman"/>
          <w:i/>
          <w:iCs/>
          <w:sz w:val="18"/>
          <w:szCs w:val="18"/>
        </w:rPr>
        <w:t>prövade förklaras</w:t>
      </w:r>
      <w:r>
        <w:rPr>
          <w:rFonts w:ascii="Times New Roman" w:hAnsi="Times New Roman"/>
          <w:sz w:val="18"/>
          <w:szCs w:val="18"/>
        </w:rPr>
        <w:t xml:space="preserve"> </w:t>
      </w:r>
      <w:r w:rsidRPr="007A145D">
        <w:rPr>
          <w:rFonts w:ascii="Times New Roman" w:hAnsi="Times New Roman"/>
          <w:sz w:val="18"/>
          <w:szCs w:val="18"/>
        </w:rPr>
        <w:t>olämplig att bedriva yrkesmässig trafik.</w:t>
      </w:r>
    </w:p>
    <w:p w14:paraId="493E2A49"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0E900E4"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behandlar möjligheten att förklara någon annan än den trafikansvarige olämplig att bedriva yrkesmässig trafik. Övervägandena finns i avsnitt 5.2.</w:t>
      </w:r>
    </w:p>
    <w:p w14:paraId="35D42AE2" w14:textId="49DB6361"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Utöver en redaktionell justering ändras p</w:t>
      </w:r>
      <w:r w:rsidRPr="007A145D">
        <w:rPr>
          <w:rFonts w:ascii="Times New Roman" w:hAnsi="Times New Roman"/>
          <w:sz w:val="20"/>
        </w:rPr>
        <w:t>aragrafen genom att verk</w:t>
      </w:r>
      <w:r>
        <w:rPr>
          <w:rFonts w:ascii="Times New Roman" w:hAnsi="Times New Roman"/>
          <w:sz w:val="20"/>
        </w:rPr>
        <w:softHyphen/>
      </w:r>
      <w:r w:rsidRPr="007A145D">
        <w:rPr>
          <w:rFonts w:ascii="Times New Roman" w:hAnsi="Times New Roman"/>
          <w:sz w:val="20"/>
        </w:rPr>
        <w:t xml:space="preserve">ställande direktör </w:t>
      </w:r>
      <w:r>
        <w:rPr>
          <w:rFonts w:ascii="Times New Roman" w:hAnsi="Times New Roman"/>
          <w:sz w:val="20"/>
        </w:rPr>
        <w:t>uttryckligen anges</w:t>
      </w:r>
      <w:r w:rsidRPr="007A145D">
        <w:rPr>
          <w:rFonts w:ascii="Times New Roman" w:hAnsi="Times New Roman"/>
          <w:sz w:val="20"/>
        </w:rPr>
        <w:t xml:space="preserve">. </w:t>
      </w:r>
    </w:p>
    <w:p w14:paraId="277DE3EA"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39D4A3F"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7A145D">
        <w:rPr>
          <w:rFonts w:ascii="Times New Roman" w:hAnsi="Times New Roman"/>
          <w:b/>
          <w:bCs/>
          <w:sz w:val="20"/>
        </w:rPr>
        <w:t>Återupprättande av gott anseende</w:t>
      </w:r>
    </w:p>
    <w:p w14:paraId="64361C3D"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0AE649B3"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bCs/>
          <w:sz w:val="18"/>
          <w:szCs w:val="18"/>
        </w:rPr>
        <w:t>2 §</w:t>
      </w:r>
      <w:r w:rsidRPr="007A145D">
        <w:rPr>
          <w:rFonts w:ascii="Times New Roman" w:hAnsi="Times New Roman"/>
          <w:sz w:val="18"/>
          <w:szCs w:val="18"/>
        </w:rPr>
        <w:t>    En tid på lägst tre och högst fem år, under vilken den prövade ska anses olämplig att bedriva yrkesmässig trafik, ska bestämmas</w:t>
      </w:r>
    </w:p>
    <w:p w14:paraId="3FA5FCF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1. vid en olämplighetsförklaring av en trafikansvarig enligt artikel 14 i förordning (EG) nr 1071/2009, eller</w:t>
      </w:r>
    </w:p>
    <w:p w14:paraId="5DE67E9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2. vid en olämplighetsförklaring enligt 1 §.</w:t>
      </w:r>
    </w:p>
    <w:p w14:paraId="6E94935E" w14:textId="214A1466"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i/>
          <w:iCs/>
          <w:sz w:val="18"/>
          <w:szCs w:val="18"/>
        </w:rPr>
        <w:t xml:space="preserve">En trafikansvarig ska inte längre anses olämplig att bedriva yrkesmässig trafik när olämplighetstiden enligt första stycket förflutit och den trafikansvarige </w:t>
      </w:r>
      <w:r>
        <w:rPr>
          <w:rFonts w:ascii="Times New Roman" w:hAnsi="Times New Roman"/>
          <w:i/>
          <w:iCs/>
          <w:sz w:val="18"/>
          <w:szCs w:val="18"/>
        </w:rPr>
        <w:t xml:space="preserve">därefter </w:t>
      </w:r>
      <w:r w:rsidRPr="007A145D">
        <w:rPr>
          <w:rFonts w:ascii="Times New Roman" w:hAnsi="Times New Roman"/>
          <w:i/>
          <w:iCs/>
          <w:sz w:val="18"/>
          <w:szCs w:val="18"/>
        </w:rPr>
        <w:t>avlagt ett sådant skriftligt examensprov som avses i artikel 8.1 i förordning (EG) nr 1071/2009.</w:t>
      </w:r>
    </w:p>
    <w:p w14:paraId="54E675C8" w14:textId="77777777" w:rsidR="007A145D" w:rsidRPr="007A145D" w:rsidRDefault="00545EC1" w:rsidP="007D160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8416495"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behandlar den tid efter vilken den som förklarats olämplig att bedriva yrkesmässig trafik inte längre ska anses vara olämplig. Övervägandena finns i avsnitt 5.3.</w:t>
      </w:r>
    </w:p>
    <w:p w14:paraId="6FBC6352"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Enligt </w:t>
      </w:r>
      <w:r w:rsidRPr="007A145D">
        <w:rPr>
          <w:rFonts w:ascii="Times New Roman" w:hAnsi="Times New Roman"/>
          <w:i/>
          <w:iCs/>
          <w:sz w:val="20"/>
        </w:rPr>
        <w:t>andra stycket</w:t>
      </w:r>
      <w:r w:rsidRPr="007A145D">
        <w:rPr>
          <w:rFonts w:ascii="Times New Roman" w:hAnsi="Times New Roman"/>
          <w:sz w:val="20"/>
        </w:rPr>
        <w:t>, som är nytt, ska en trafikansvarig inte längre anses som olämplig att bedriva yrkesmässig trafik när han eller hon avlagt ett nytt examensprov i yrkeskunnande. Ett sådant prov får avläggas först när den olämplighetstid som bestämts enligt första stycket har förflutit. Fram till dess att en trafikansvarig som förklarats olämplig har avlagt ett godkänt prov och olämplig</w:t>
      </w:r>
      <w:r w:rsidRPr="007A145D">
        <w:rPr>
          <w:rFonts w:ascii="Times New Roman" w:hAnsi="Times New Roman"/>
          <w:sz w:val="20"/>
        </w:rPr>
        <w:softHyphen/>
        <w:t>hetstiden har löpt ut är den trafikansvariges intyg om yrkeskunnande ogiltigt i alla medlemsstater enligt artikel 14.2 i trafik</w:t>
      </w:r>
      <w:r w:rsidRPr="007A145D">
        <w:rPr>
          <w:rFonts w:ascii="Times New Roman" w:hAnsi="Times New Roman"/>
          <w:sz w:val="20"/>
        </w:rPr>
        <w:softHyphen/>
        <w:t>tillstånds</w:t>
      </w:r>
      <w:r w:rsidRPr="007A145D">
        <w:rPr>
          <w:rFonts w:ascii="Times New Roman" w:hAnsi="Times New Roman"/>
          <w:sz w:val="20"/>
        </w:rPr>
        <w:softHyphen/>
        <w:t xml:space="preserve">förordningen. </w:t>
      </w:r>
    </w:p>
    <w:p w14:paraId="293B2DA9" w14:textId="257239D0" w:rsidR="002A7015" w:rsidRDefault="002A7015">
      <w:pPr>
        <w:spacing w:line="2" w:lineRule="auto"/>
        <w:rPr>
          <w:rFonts w:ascii="Times New Roman" w:hAnsi="Times New Roman"/>
          <w:sz w:val="20"/>
        </w:rPr>
      </w:pPr>
      <w:r>
        <w:rPr>
          <w:rFonts w:ascii="Times New Roman" w:hAnsi="Times New Roman"/>
          <w:sz w:val="20"/>
        </w:rPr>
        <w:br w:type="page"/>
      </w:r>
    </w:p>
    <w:p w14:paraId="5E538362"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7A145D">
        <w:rPr>
          <w:rFonts w:ascii="Times New Roman" w:hAnsi="Times New Roman"/>
          <w:b/>
          <w:bCs/>
          <w:sz w:val="20"/>
        </w:rPr>
        <w:lastRenderedPageBreak/>
        <w:t>Tidsfrister</w:t>
      </w:r>
    </w:p>
    <w:p w14:paraId="44E44262"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03D38624"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bCs/>
          <w:sz w:val="18"/>
          <w:szCs w:val="18"/>
        </w:rPr>
        <w:t>4 §</w:t>
      </w:r>
      <w:r w:rsidRPr="007A145D">
        <w:rPr>
          <w:rFonts w:ascii="Times New Roman" w:hAnsi="Times New Roman"/>
          <w:sz w:val="18"/>
          <w:szCs w:val="18"/>
        </w:rPr>
        <w:t xml:space="preserve">    Tidsfristerna vid tillfällig indragning eller återkallelse av ett tillstånd att bedriva yrkesmässig trafik i artikel 13.1 a i förordning (EG) nr 1071/2009 ska </w:t>
      </w:r>
      <w:r w:rsidRPr="007A145D">
        <w:rPr>
          <w:rFonts w:ascii="Times New Roman" w:hAnsi="Times New Roman"/>
          <w:i/>
          <w:sz w:val="18"/>
          <w:szCs w:val="18"/>
        </w:rPr>
        <w:t xml:space="preserve">också tillämpas när </w:t>
      </w:r>
      <w:r w:rsidRPr="007A145D">
        <w:rPr>
          <w:rFonts w:ascii="Times New Roman" w:hAnsi="Times New Roman"/>
          <w:i/>
          <w:iCs/>
          <w:sz w:val="18"/>
          <w:szCs w:val="18"/>
        </w:rPr>
        <w:t>en verkställande direktör eller</w:t>
      </w:r>
      <w:r w:rsidRPr="007A145D">
        <w:rPr>
          <w:rFonts w:ascii="Times New Roman" w:hAnsi="Times New Roman"/>
          <w:sz w:val="18"/>
          <w:szCs w:val="18"/>
        </w:rPr>
        <w:t xml:space="preserve"> någon som prövats enligt 2 kap. 2 § andra stycket inte längre uppfyller kravet på gott anseende.</w:t>
      </w:r>
    </w:p>
    <w:p w14:paraId="64CDD311"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472711A9"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ger den behöriga myndigheten möjlighet att bevilja ett företag en tidsfrist för att hitta en ersättare för en s.k. övrigt prövad som inte längre uppfyller kravet på gott anseende. Övervägandena finns i avsnitt 5.2.</w:t>
      </w:r>
    </w:p>
    <w:p w14:paraId="40DD5C1B" w14:textId="78653F06" w:rsidR="007A145D" w:rsidRPr="007A145D" w:rsidRDefault="00AB59E6" w:rsidP="007D160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Paragrafen ändras genom att verkställande direktör </w:t>
      </w:r>
      <w:r>
        <w:rPr>
          <w:rFonts w:ascii="Times New Roman" w:hAnsi="Times New Roman"/>
          <w:sz w:val="20"/>
        </w:rPr>
        <w:t>uttryckligen anges</w:t>
      </w:r>
      <w:r w:rsidRPr="007A145D">
        <w:rPr>
          <w:rFonts w:ascii="Times New Roman" w:hAnsi="Times New Roman"/>
          <w:sz w:val="20"/>
        </w:rPr>
        <w:t xml:space="preserve">. </w:t>
      </w:r>
    </w:p>
    <w:p w14:paraId="07235E3D"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2E3093F"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szCs w:val="22"/>
        </w:rPr>
      </w:pPr>
      <w:r w:rsidRPr="007A145D">
        <w:rPr>
          <w:rFonts w:ascii="Times New Roman" w:hAnsi="Times New Roman"/>
          <w:b/>
          <w:bCs/>
          <w:szCs w:val="22"/>
        </w:rPr>
        <w:t>5 kap. Straffbestämmelser, hindrande av fortsatt färd och biträde vid förundersökning</w:t>
      </w:r>
    </w:p>
    <w:p w14:paraId="0AE6B3D8"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F8E25FB"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7A145D">
        <w:rPr>
          <w:rFonts w:ascii="Times New Roman" w:hAnsi="Times New Roman"/>
          <w:b/>
          <w:bCs/>
          <w:sz w:val="20"/>
        </w:rPr>
        <w:t>Olaga yrkesmässig trafik</w:t>
      </w:r>
    </w:p>
    <w:p w14:paraId="1B53F716"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F3AC5DA"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bCs/>
          <w:sz w:val="18"/>
          <w:szCs w:val="18"/>
        </w:rPr>
        <w:t>1 §</w:t>
      </w:r>
      <w:r w:rsidRPr="007A145D">
        <w:rPr>
          <w:rFonts w:ascii="Times New Roman" w:hAnsi="Times New Roman"/>
          <w:sz w:val="18"/>
          <w:szCs w:val="18"/>
        </w:rPr>
        <w:t>    Den som uppsåtligen bedriver yrkesmässig trafik enligt förordning (EG) nr 1071/2009 eller denna lag utan tillstånd döms för olaga yrkesmässig trafik till böter eller fängelse i högst ett år.</w:t>
      </w:r>
    </w:p>
    <w:p w14:paraId="0CC54B9D"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07F26CA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föreskriver ansvar för den som bedriver yrkesmässig trafik utan tillstånd. Övervägandena finns i avsnitt 5.2.</w:t>
      </w:r>
    </w:p>
    <w:p w14:paraId="7A3DFE8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Det hittillsvarande andra stycket tas bort, eftersom det inte längre är möjligt att meddela villkor i tillståndet. </w:t>
      </w:r>
    </w:p>
    <w:p w14:paraId="37598689"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08B105D"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7A145D">
        <w:rPr>
          <w:rFonts w:ascii="Times New Roman" w:hAnsi="Times New Roman"/>
          <w:b/>
          <w:bCs/>
          <w:sz w:val="20"/>
        </w:rPr>
        <w:t>Hindrande av fortsatt färd</w:t>
      </w:r>
    </w:p>
    <w:p w14:paraId="71FF640C"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DAE1D43"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bCs/>
          <w:sz w:val="18"/>
          <w:szCs w:val="18"/>
        </w:rPr>
        <w:t>5 §</w:t>
      </w:r>
      <w:r w:rsidRPr="007A145D">
        <w:rPr>
          <w:rFonts w:ascii="Times New Roman" w:hAnsi="Times New Roman"/>
          <w:sz w:val="18"/>
          <w:szCs w:val="18"/>
        </w:rPr>
        <w:t xml:space="preserve">    Om ett fordon framförs i strid </w:t>
      </w:r>
      <w:r w:rsidRPr="007A145D">
        <w:rPr>
          <w:rFonts w:ascii="Times New Roman" w:hAnsi="Times New Roman"/>
          <w:i/>
          <w:iCs/>
          <w:sz w:val="18"/>
          <w:szCs w:val="18"/>
        </w:rPr>
        <w:t>med</w:t>
      </w:r>
      <w:r w:rsidRPr="007A145D">
        <w:rPr>
          <w:rFonts w:ascii="Times New Roman" w:hAnsi="Times New Roman"/>
          <w:sz w:val="18"/>
          <w:szCs w:val="18"/>
        </w:rPr>
        <w:t xml:space="preserve"> förordning (EG) nr 1071/2009, denna lag eller en föreskrift som har meddelats med stöd av lagen får en polisman eller tulltjänsteman hindra fortsatt färd. Polismannen eller tulltjänstemannen får då medge att det fordon med vilket transporten sker förs till närmaste lämpliga uppställnings- eller avlastningsplats eller verkstad. I fråga om ett fordon som är registrerat i utlandet och som förs in i Sverige får polismannen eller tulltjänste</w:t>
      </w:r>
      <w:r w:rsidRPr="007A145D">
        <w:rPr>
          <w:rFonts w:ascii="Times New Roman" w:hAnsi="Times New Roman"/>
          <w:sz w:val="18"/>
          <w:szCs w:val="18"/>
        </w:rPr>
        <w:softHyphen/>
        <w:t>mannen medge att det omedelbart förs ut ur landet.</w:t>
      </w:r>
    </w:p>
    <w:p w14:paraId="4BA5974A"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AA9C6C7"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behandlar när en polisman eller tulltjänsteman får hindra fortsatt färd. Övervägandena finns i avsnitt 5.2.</w:t>
      </w:r>
    </w:p>
    <w:p w14:paraId="4E3B926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Möjligheten att hindra fortsatt färd om ett fordon framförs i strid med ett villkor som meddelats med stöd av lagen tas bort, eftersom det inte längre är möjligt att meddela villkor i tillståndet. Paragrafen ändras även redaktionellt. </w:t>
      </w:r>
    </w:p>
    <w:p w14:paraId="5E6CC958"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E7510D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Cs w:val="22"/>
        </w:rPr>
      </w:pPr>
      <w:r w:rsidRPr="007A145D">
        <w:rPr>
          <w:rFonts w:ascii="Times New Roman" w:hAnsi="Times New Roman"/>
          <w:b/>
          <w:bCs/>
          <w:szCs w:val="22"/>
        </w:rPr>
        <w:t>7 kap. Bemyndiganden</w:t>
      </w:r>
    </w:p>
    <w:p w14:paraId="3C138961"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548A2B73"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sz w:val="18"/>
          <w:szCs w:val="18"/>
        </w:rPr>
        <w:t>3 §</w:t>
      </w:r>
      <w:r w:rsidRPr="007A145D">
        <w:rPr>
          <w:rFonts w:ascii="Times New Roman" w:hAnsi="Times New Roman"/>
          <w:sz w:val="18"/>
          <w:szCs w:val="18"/>
        </w:rPr>
        <w:t>    Regeringen eller den myndighet som regeringen bestämmer får meddela föreskrifter om</w:t>
      </w:r>
    </w:p>
    <w:p w14:paraId="53B1B31E"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1. kunskapskrav för fordonsbesättningar vid vägtransporter, och</w:t>
      </w:r>
    </w:p>
    <w:p w14:paraId="633165A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18"/>
          <w:szCs w:val="18"/>
        </w:rPr>
      </w:pPr>
      <w:r w:rsidRPr="007A145D">
        <w:rPr>
          <w:rFonts w:ascii="Times New Roman" w:hAnsi="Times New Roman"/>
          <w:sz w:val="18"/>
          <w:szCs w:val="18"/>
        </w:rPr>
        <w:t>2. avgifter för tillsyn och ärendehandläggning enligt förordning (EG) nr 1071/2009, denna lag och föreskrifter som har meddelats i anslutning till lagen.</w:t>
      </w:r>
    </w:p>
    <w:p w14:paraId="7915BD1D"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204EEA1"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I paragrafen finns bemyndiganden till regeringen eller den myndighet som regeringen bestämmer att meddela föreskrifter i vissa frågor. Över</w:t>
      </w:r>
      <w:r w:rsidRPr="007A145D">
        <w:rPr>
          <w:rFonts w:ascii="Times New Roman" w:hAnsi="Times New Roman"/>
          <w:sz w:val="20"/>
        </w:rPr>
        <w:softHyphen/>
        <w:t>vägandena finns i avsnitt 5.4.</w:t>
      </w:r>
    </w:p>
    <w:p w14:paraId="22438250"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Första stycket andra punkten</w:t>
      </w:r>
      <w:r w:rsidRPr="007A145D">
        <w:rPr>
          <w:rFonts w:ascii="Times New Roman" w:hAnsi="Times New Roman"/>
          <w:sz w:val="20"/>
        </w:rPr>
        <w:t xml:space="preserve"> ändras redaktionellt. </w:t>
      </w:r>
    </w:p>
    <w:p w14:paraId="12EAF92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lastRenderedPageBreak/>
        <w:t xml:space="preserve">Det hittillsvarande andra stycket tas bort. Bemyndigandet till regeringen i det stycket flyttas till 4 §. </w:t>
      </w:r>
    </w:p>
    <w:p w14:paraId="5B650896"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E073DE7"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r w:rsidRPr="007A145D">
        <w:rPr>
          <w:rFonts w:ascii="Times New Roman" w:hAnsi="Times New Roman"/>
          <w:b/>
          <w:i/>
          <w:iCs/>
          <w:sz w:val="18"/>
          <w:szCs w:val="18"/>
        </w:rPr>
        <w:t>4 §</w:t>
      </w:r>
      <w:r w:rsidRPr="007A145D">
        <w:rPr>
          <w:rFonts w:ascii="Times New Roman" w:hAnsi="Times New Roman"/>
          <w:i/>
          <w:iCs/>
          <w:sz w:val="18"/>
          <w:szCs w:val="18"/>
        </w:rPr>
        <w:t xml:space="preserve">    Regeringen får meddela föreskrifter om sanktionsavgifter vid överträdelser av </w:t>
      </w:r>
    </w:p>
    <w:p w14:paraId="06DEB7D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7A145D">
        <w:rPr>
          <w:rFonts w:ascii="Times New Roman" w:hAnsi="Times New Roman"/>
          <w:i/>
          <w:iCs/>
          <w:sz w:val="18"/>
          <w:szCs w:val="18"/>
        </w:rPr>
        <w:t>1. anmälningskrav i förordning (EG) nr 1071/2009 och i föreskrifter som har meddelats med stöd av denna lag,</w:t>
      </w:r>
    </w:p>
    <w:p w14:paraId="293F5C5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7A145D">
        <w:rPr>
          <w:rFonts w:ascii="Times New Roman" w:hAnsi="Times New Roman"/>
          <w:i/>
          <w:iCs/>
          <w:sz w:val="18"/>
          <w:szCs w:val="18"/>
        </w:rPr>
        <w:t>2. krav på tillstånd i förordning (EG) nr 1072/2009,</w:t>
      </w:r>
    </w:p>
    <w:p w14:paraId="7EC5658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7A145D">
        <w:rPr>
          <w:rFonts w:ascii="Times New Roman" w:hAnsi="Times New Roman"/>
          <w:i/>
          <w:iCs/>
          <w:sz w:val="18"/>
          <w:szCs w:val="18"/>
        </w:rPr>
        <w:t>3. krav på kontrolldokument och tillstånd i förordning (EG) nr 1073/2009,</w:t>
      </w:r>
    </w:p>
    <w:p w14:paraId="75D46DD7" w14:textId="1E8870E4"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7A145D">
        <w:rPr>
          <w:rFonts w:ascii="Times New Roman" w:hAnsi="Times New Roman"/>
          <w:i/>
          <w:iCs/>
          <w:sz w:val="18"/>
          <w:szCs w:val="18"/>
        </w:rPr>
        <w:t>4. krav på kontrolldokument och tillstånd i den överenskommelse som bifogats rådets beslut 2002/917/EG av den 3 oktober 2002 om ingåendet av Interbus-överenskommelsen om tillfällig internationell persontransport med buss, och</w:t>
      </w:r>
    </w:p>
    <w:p w14:paraId="7186B8B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7A145D">
        <w:rPr>
          <w:rFonts w:ascii="Times New Roman" w:hAnsi="Times New Roman"/>
          <w:i/>
          <w:iCs/>
          <w:sz w:val="18"/>
          <w:szCs w:val="18"/>
        </w:rPr>
        <w:t>5. krav på tillstånd som avses i 3 kap. 3 eller 5 § denna lag.</w:t>
      </w:r>
    </w:p>
    <w:p w14:paraId="5869BFD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7A145D">
        <w:rPr>
          <w:rFonts w:ascii="Times New Roman" w:hAnsi="Times New Roman"/>
          <w:i/>
          <w:iCs/>
          <w:sz w:val="18"/>
          <w:szCs w:val="18"/>
        </w:rPr>
        <w:t xml:space="preserve">Regeringen får även meddela föreskrifter om sanktionsavgifter vid överträdelser av bestämmelser om cabotagetransport i förordning (EG) nr 1072/2009. </w:t>
      </w:r>
    </w:p>
    <w:p w14:paraId="6BF26AB5"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DF4916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I paragrafen, som är ny, bemyndigas regeringen att meddela föreskrifter om sanktionsavgifter vid vissa överträdelser. Övervägandena finns i avsnitt 5.4. </w:t>
      </w:r>
    </w:p>
    <w:p w14:paraId="3A7AC268"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Genom </w:t>
      </w:r>
      <w:r w:rsidRPr="007A145D">
        <w:rPr>
          <w:rFonts w:ascii="Times New Roman" w:hAnsi="Times New Roman"/>
          <w:i/>
          <w:iCs/>
          <w:sz w:val="20"/>
        </w:rPr>
        <w:t>första stycket</w:t>
      </w:r>
      <w:r w:rsidRPr="007A145D">
        <w:rPr>
          <w:rFonts w:ascii="Times New Roman" w:hAnsi="Times New Roman"/>
          <w:sz w:val="20"/>
        </w:rPr>
        <w:t xml:space="preserve"> bemyndigas regeringen att meddela föreskrifter om sanktionsavgifter vid överträdelser av krav i yrkestrafikregleringen på att medföra och uppvisa vissa handlingar och av anmälningskrav i fråga om tillstånd att bedriva yrkesmässig trafik. </w:t>
      </w:r>
    </w:p>
    <w:p w14:paraId="1280ED25"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I</w:t>
      </w:r>
      <w:r w:rsidRPr="007A145D">
        <w:rPr>
          <w:rFonts w:ascii="Times New Roman" w:hAnsi="Times New Roman"/>
          <w:i/>
          <w:sz w:val="20"/>
        </w:rPr>
        <w:t xml:space="preserve"> </w:t>
      </w:r>
      <w:r w:rsidRPr="007A145D">
        <w:rPr>
          <w:rFonts w:ascii="Times New Roman" w:hAnsi="Times New Roman"/>
          <w:i/>
          <w:iCs/>
          <w:sz w:val="20"/>
        </w:rPr>
        <w:t>första</w:t>
      </w:r>
      <w:r w:rsidRPr="007A145D">
        <w:rPr>
          <w:rFonts w:ascii="Times New Roman" w:hAnsi="Times New Roman"/>
          <w:sz w:val="20"/>
        </w:rPr>
        <w:t xml:space="preserve"> </w:t>
      </w:r>
      <w:r w:rsidRPr="007A145D">
        <w:rPr>
          <w:rFonts w:ascii="Times New Roman" w:hAnsi="Times New Roman"/>
          <w:i/>
          <w:iCs/>
          <w:sz w:val="20"/>
        </w:rPr>
        <w:t>punkten</w:t>
      </w:r>
      <w:r w:rsidRPr="007A145D">
        <w:rPr>
          <w:rFonts w:ascii="Times New Roman" w:hAnsi="Times New Roman"/>
          <w:sz w:val="20"/>
        </w:rPr>
        <w:t xml:space="preserve"> avses kravet på anmälan av trafikansvariga enligt artikel 4.4 i trafiktillståndsförordningen och kravet i yrkestrafik</w:t>
      </w:r>
      <w:r w:rsidRPr="007A145D">
        <w:rPr>
          <w:rFonts w:ascii="Times New Roman" w:hAnsi="Times New Roman"/>
          <w:sz w:val="20"/>
        </w:rPr>
        <w:softHyphen/>
        <w:t xml:space="preserve">förordningen (2012:237) på anmälan av om andra personer som ska prövas i fråga om lämplighet att bedriva yrkesmässig trafik byts ut eller tillkommer. </w:t>
      </w:r>
    </w:p>
    <w:p w14:paraId="7716645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Andra punkten</w:t>
      </w:r>
      <w:r w:rsidRPr="007A145D">
        <w:rPr>
          <w:rFonts w:ascii="Times New Roman" w:hAnsi="Times New Roman"/>
          <w:sz w:val="20"/>
        </w:rPr>
        <w:t xml:space="preserve"> gäller krav i Europaparlamentets och rådets förordning (EG) nr 1072/2009 av den 21 oktober 2009 om gemensamma regler för tillträde till den internationella marknaden för godstransporter på väg (godsförordningen) på medförande och uppvisande av förar</w:t>
      </w:r>
      <w:r w:rsidRPr="007A145D">
        <w:rPr>
          <w:rFonts w:ascii="Times New Roman" w:hAnsi="Times New Roman"/>
          <w:sz w:val="20"/>
        </w:rPr>
        <w:softHyphen/>
        <w:t xml:space="preserve">tillstånd och bestyrkt kopia av gemenskapstillstånd. </w:t>
      </w:r>
    </w:p>
    <w:p w14:paraId="3114CE93"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Tredje punkten</w:t>
      </w:r>
      <w:r w:rsidRPr="007A145D">
        <w:rPr>
          <w:rFonts w:ascii="Times New Roman" w:hAnsi="Times New Roman"/>
          <w:sz w:val="20"/>
        </w:rPr>
        <w:t xml:space="preserve"> avser krav på medförande och uppvisande av tillstånd för linjetrafik, kontrolldokument och bestyrkt kopia av gemenskaps</w:t>
      </w:r>
      <w:r w:rsidRPr="007A145D">
        <w:rPr>
          <w:rFonts w:ascii="Times New Roman" w:hAnsi="Times New Roman"/>
          <w:sz w:val="20"/>
        </w:rPr>
        <w:softHyphen/>
        <w:t xml:space="preserve">tillstånd i Europaparlamentets och rådets förordning (EG) nr 1073/2009 av den 21 oktober 2009 om gemensamma regler för tillträde till den internationella marknaden för persontransporter med buss och om ändring av förordning (EG) nr 561/2006. </w:t>
      </w:r>
    </w:p>
    <w:p w14:paraId="0645BD3D"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i/>
          <w:iCs/>
          <w:sz w:val="20"/>
        </w:rPr>
        <w:t>Fjärde punkten</w:t>
      </w:r>
      <w:r w:rsidRPr="007A145D">
        <w:rPr>
          <w:rFonts w:ascii="Times New Roman" w:hAnsi="Times New Roman"/>
          <w:sz w:val="20"/>
        </w:rPr>
        <w:t xml:space="preserve"> avser krav på medförande och uppvisande av kontroll</w:t>
      </w:r>
      <w:r w:rsidRPr="007A145D">
        <w:rPr>
          <w:rFonts w:ascii="Times New Roman" w:hAnsi="Times New Roman"/>
          <w:sz w:val="20"/>
        </w:rPr>
        <w:softHyphen/>
        <w:t>dokument och tillstånd i Interbus-överens</w:t>
      </w:r>
      <w:r w:rsidRPr="007A145D">
        <w:rPr>
          <w:rFonts w:ascii="Times New Roman" w:hAnsi="Times New Roman"/>
          <w:sz w:val="20"/>
        </w:rPr>
        <w:softHyphen/>
        <w:t xml:space="preserve">kommelsen om tillfällig internationell persontransport med buss. </w:t>
      </w:r>
    </w:p>
    <w:p w14:paraId="3C798CDA"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Slutligen gäller </w:t>
      </w:r>
      <w:r w:rsidRPr="007A145D">
        <w:rPr>
          <w:rFonts w:ascii="Times New Roman" w:hAnsi="Times New Roman"/>
          <w:i/>
          <w:iCs/>
          <w:sz w:val="20"/>
        </w:rPr>
        <w:t>femte</w:t>
      </w:r>
      <w:r w:rsidRPr="007A145D">
        <w:rPr>
          <w:rFonts w:ascii="Times New Roman" w:hAnsi="Times New Roman"/>
          <w:sz w:val="20"/>
        </w:rPr>
        <w:t xml:space="preserve"> </w:t>
      </w:r>
      <w:r w:rsidRPr="007A145D">
        <w:rPr>
          <w:rFonts w:ascii="Times New Roman" w:hAnsi="Times New Roman"/>
          <w:i/>
          <w:iCs/>
          <w:sz w:val="20"/>
        </w:rPr>
        <w:t>punkten</w:t>
      </w:r>
      <w:r w:rsidRPr="007A145D">
        <w:rPr>
          <w:rFonts w:ascii="Times New Roman" w:hAnsi="Times New Roman"/>
          <w:sz w:val="20"/>
        </w:rPr>
        <w:t xml:space="preserve"> krav på medförande och uppvisande av tillstånd vid de internationella väg</w:t>
      </w:r>
      <w:r w:rsidRPr="007A145D">
        <w:rPr>
          <w:rFonts w:ascii="Times New Roman" w:hAnsi="Times New Roman"/>
          <w:sz w:val="20"/>
        </w:rPr>
        <w:softHyphen/>
        <w:t>transporter som avses i 3 kap.</w:t>
      </w:r>
    </w:p>
    <w:p w14:paraId="1E1D49CF"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Bemyndigandet i </w:t>
      </w:r>
      <w:r w:rsidRPr="007A145D">
        <w:rPr>
          <w:rFonts w:ascii="Times New Roman" w:hAnsi="Times New Roman"/>
          <w:i/>
          <w:iCs/>
          <w:sz w:val="20"/>
        </w:rPr>
        <w:t>andra stycket</w:t>
      </w:r>
      <w:r w:rsidRPr="007A145D">
        <w:rPr>
          <w:rFonts w:ascii="Times New Roman" w:hAnsi="Times New Roman"/>
          <w:sz w:val="20"/>
        </w:rPr>
        <w:t xml:space="preserve"> avser överträdelser av bestämmelser om cabotage</w:t>
      </w:r>
      <w:r w:rsidRPr="007A145D">
        <w:rPr>
          <w:rFonts w:ascii="Times New Roman" w:hAnsi="Times New Roman"/>
          <w:sz w:val="20"/>
        </w:rPr>
        <w:softHyphen/>
        <w:t>transport i godsförordningen. Bemyndigandet, som har ändrats redaktio</w:t>
      </w:r>
      <w:r w:rsidRPr="007A145D">
        <w:rPr>
          <w:rFonts w:ascii="Times New Roman" w:hAnsi="Times New Roman"/>
          <w:sz w:val="20"/>
        </w:rPr>
        <w:softHyphen/>
        <w:t xml:space="preserve">nellt, har flyttats från 3 § andra stycket. </w:t>
      </w:r>
    </w:p>
    <w:p w14:paraId="64A55008"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4FC27D6"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 w:val="18"/>
          <w:szCs w:val="18"/>
        </w:rPr>
      </w:pPr>
      <w:r w:rsidRPr="007A145D">
        <w:rPr>
          <w:rFonts w:ascii="Times New Roman" w:hAnsi="Times New Roman"/>
          <w:b/>
          <w:sz w:val="18"/>
          <w:szCs w:val="18"/>
        </w:rPr>
        <w:t>Ikraftträdande- och övergångsbestämmelse</w:t>
      </w:r>
    </w:p>
    <w:p w14:paraId="489109EB"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7F3659A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7A145D">
        <w:rPr>
          <w:rFonts w:ascii="Times New Roman" w:hAnsi="Times New Roman"/>
          <w:i/>
          <w:iCs/>
          <w:sz w:val="18"/>
          <w:szCs w:val="18"/>
        </w:rPr>
        <w:t>1. Denna lag träder i kraft den 15 juni 2022.</w:t>
      </w:r>
    </w:p>
    <w:p w14:paraId="631A6157"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18"/>
          <w:szCs w:val="18"/>
        </w:rPr>
      </w:pPr>
      <w:r w:rsidRPr="007A145D">
        <w:rPr>
          <w:rFonts w:ascii="Times New Roman" w:hAnsi="Times New Roman"/>
          <w:i/>
          <w:iCs/>
          <w:sz w:val="18"/>
          <w:szCs w:val="18"/>
        </w:rPr>
        <w:t>2. Äldre föreskrifter gäller fortfarande vid prövning i domstol av beslut som har meddelats före ikraftträdandet.</w:t>
      </w:r>
    </w:p>
    <w:p w14:paraId="0615223F"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p>
    <w:p w14:paraId="73CF83FB"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lastRenderedPageBreak/>
        <w:t xml:space="preserve">Övervägandena finns i avsnitt 8. </w:t>
      </w:r>
    </w:p>
    <w:p w14:paraId="7B071DC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Lagändringarna träder enligt </w:t>
      </w:r>
      <w:r w:rsidRPr="007A145D">
        <w:rPr>
          <w:rFonts w:ascii="Times New Roman" w:hAnsi="Times New Roman"/>
          <w:i/>
          <w:iCs/>
          <w:sz w:val="20"/>
        </w:rPr>
        <w:t>första punkten</w:t>
      </w:r>
      <w:r w:rsidRPr="007A145D">
        <w:rPr>
          <w:rFonts w:ascii="Times New Roman" w:hAnsi="Times New Roman"/>
          <w:sz w:val="20"/>
        </w:rPr>
        <w:t xml:space="preserve"> i kraft den 15 juni 2022.</w:t>
      </w:r>
    </w:p>
    <w:p w14:paraId="5B0D72C4"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 xml:space="preserve">Enligt </w:t>
      </w:r>
      <w:r w:rsidRPr="007A145D">
        <w:rPr>
          <w:rFonts w:ascii="Times New Roman" w:hAnsi="Times New Roman"/>
          <w:i/>
          <w:iCs/>
          <w:sz w:val="20"/>
        </w:rPr>
        <w:t>andra punkten</w:t>
      </w:r>
      <w:r w:rsidRPr="007A145D">
        <w:rPr>
          <w:rFonts w:ascii="Times New Roman" w:hAnsi="Times New Roman"/>
          <w:sz w:val="20"/>
        </w:rPr>
        <w:t xml:space="preserve"> ska äldre föreskrifter gälla vid en prövning i domstol av ett beslut som har meddelats före ikraftträdandet. Det gäller bestämmelser om krav på etablering, gott anseende och ekonomiska resurser.</w:t>
      </w:r>
    </w:p>
    <w:p w14:paraId="2DF8BA92" w14:textId="77777777" w:rsidR="007A145D" w:rsidRPr="007A145D" w:rsidRDefault="00AB59E6" w:rsidP="00A459F2">
      <w:pPr>
        <w:pStyle w:val="Rubrik2"/>
      </w:pPr>
      <w:bookmarkStart w:id="427" w:name="_Toc95126285"/>
      <w:bookmarkStart w:id="428" w:name="_Toc98160747"/>
      <w:bookmarkStart w:id="429" w:name="_Toc58431934"/>
      <w:bookmarkStart w:id="430" w:name="_Toc66306953"/>
      <w:bookmarkStart w:id="431" w:name="_Toc66349758"/>
      <w:bookmarkStart w:id="432" w:name="_Toc76454419"/>
      <w:bookmarkStart w:id="433" w:name="_Toc77503012"/>
      <w:r w:rsidRPr="007A145D">
        <w:t>Förslaget till lag om ändring i taxitrafiklagen (2012:211)</w:t>
      </w:r>
      <w:bookmarkEnd w:id="427"/>
      <w:bookmarkEnd w:id="428"/>
    </w:p>
    <w:p w14:paraId="3A1A460F"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b/>
          <w:bCs/>
          <w:szCs w:val="22"/>
        </w:rPr>
      </w:pPr>
      <w:r w:rsidRPr="007A145D">
        <w:rPr>
          <w:rFonts w:ascii="Times New Roman" w:hAnsi="Times New Roman"/>
          <w:b/>
          <w:bCs/>
          <w:szCs w:val="22"/>
        </w:rPr>
        <w:t>7 kap. Bemyndiganden</w:t>
      </w:r>
    </w:p>
    <w:p w14:paraId="1CFE912E"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6D14627B"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i/>
          <w:iCs/>
          <w:sz w:val="18"/>
          <w:szCs w:val="18"/>
        </w:rPr>
      </w:pPr>
      <w:r w:rsidRPr="007A145D">
        <w:rPr>
          <w:rFonts w:ascii="Times New Roman" w:hAnsi="Times New Roman"/>
          <w:b/>
          <w:i/>
          <w:iCs/>
          <w:sz w:val="18"/>
          <w:szCs w:val="18"/>
        </w:rPr>
        <w:t>5 §</w:t>
      </w:r>
      <w:r w:rsidRPr="007A145D">
        <w:rPr>
          <w:rFonts w:ascii="Times New Roman" w:hAnsi="Times New Roman"/>
          <w:i/>
          <w:iCs/>
          <w:sz w:val="18"/>
          <w:szCs w:val="18"/>
        </w:rPr>
        <w:t>    </w:t>
      </w:r>
      <w:bookmarkStart w:id="434" w:name="_Hlk90652526"/>
      <w:r w:rsidRPr="007A145D">
        <w:rPr>
          <w:rFonts w:ascii="Times New Roman" w:hAnsi="Times New Roman"/>
          <w:i/>
          <w:iCs/>
          <w:sz w:val="18"/>
          <w:szCs w:val="18"/>
        </w:rPr>
        <w:t xml:space="preserve">Regeringen får meddela föreskrifter om sanktionsavgifter vid överträdelser av föreskrifter om </w:t>
      </w:r>
      <w:bookmarkEnd w:id="434"/>
      <w:r w:rsidRPr="007A145D">
        <w:rPr>
          <w:rFonts w:ascii="Times New Roman" w:hAnsi="Times New Roman"/>
          <w:i/>
          <w:iCs/>
          <w:sz w:val="18"/>
          <w:szCs w:val="18"/>
        </w:rPr>
        <w:t>anmälningskrav i fråga om taxitrafiktillstånd som har meddelats med stöd av denna lag.</w:t>
      </w:r>
    </w:p>
    <w:p w14:paraId="4213018B" w14:textId="77777777" w:rsidR="007A145D" w:rsidRPr="007A145D" w:rsidRDefault="00545EC1"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6E2F0AE2"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 xml:space="preserve">I paragrafen, som är ny, bemyndigas regeringen att meddela föreskrifter om sanktionsavgifter. Övervägandena finns i avsnitt 5.4. </w:t>
      </w:r>
    </w:p>
    <w:p w14:paraId="1DC174B1" w14:textId="77777777" w:rsidR="007A145D" w:rsidRPr="007A145D" w:rsidRDefault="00AB59E6"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A145D">
        <w:rPr>
          <w:rFonts w:ascii="Times New Roman" w:hAnsi="Times New Roman"/>
          <w:sz w:val="20"/>
        </w:rPr>
        <w:t>Taxitrafiktillstånd får endast ges till den som med hänsyn till yrkes</w:t>
      </w:r>
      <w:r w:rsidRPr="007A145D">
        <w:rPr>
          <w:rFonts w:ascii="Times New Roman" w:hAnsi="Times New Roman"/>
          <w:sz w:val="20"/>
        </w:rPr>
        <w:softHyphen/>
        <w:t>kunnande, ekonomiska förhållanden och gott anseende bedöms vara lämplig att bedriva taxiverksamhet. Bemyndigandet omfattar överträdelser av krav i taxitrafikförordningen (2012:238) på anmälan av trafikansvariga och anmälan av om andra personer som ska prövas i fråga om lämplighet att bedriva taxitrafik byts ut eller tillkommer.</w:t>
      </w:r>
    </w:p>
    <w:p w14:paraId="21A6760E" w14:textId="77777777" w:rsidR="007A145D" w:rsidRPr="007A145D" w:rsidRDefault="00AB59E6" w:rsidP="00A459F2">
      <w:pPr>
        <w:pStyle w:val="Rubrik2"/>
      </w:pPr>
      <w:bookmarkStart w:id="435" w:name="_Toc95126286"/>
      <w:bookmarkStart w:id="436" w:name="_Toc98160748"/>
      <w:r w:rsidRPr="007A145D">
        <w:t>Förslaget till lag om ändring i vägtrafikdatalagen (2019:369)</w:t>
      </w:r>
      <w:bookmarkEnd w:id="429"/>
      <w:bookmarkEnd w:id="430"/>
      <w:bookmarkEnd w:id="431"/>
      <w:bookmarkEnd w:id="432"/>
      <w:bookmarkEnd w:id="433"/>
      <w:bookmarkEnd w:id="435"/>
      <w:bookmarkEnd w:id="436"/>
    </w:p>
    <w:p w14:paraId="0A0BC311" w14:textId="77777777" w:rsidR="007A145D" w:rsidRPr="007A145D" w:rsidRDefault="00AB59E6" w:rsidP="007A145D">
      <w:pPr>
        <w:tabs>
          <w:tab w:val="left" w:pos="2268"/>
        </w:tabs>
        <w:overflowPunct w:val="0"/>
        <w:autoSpaceDE w:val="0"/>
        <w:autoSpaceDN w:val="0"/>
        <w:adjustRightInd w:val="0"/>
        <w:spacing w:after="0" w:line="240" w:lineRule="auto"/>
        <w:textAlignment w:val="baseline"/>
        <w:rPr>
          <w:rFonts w:ascii="Times New Roman" w:hAnsi="Times New Roman"/>
          <w:b/>
          <w:bCs/>
          <w:szCs w:val="22"/>
        </w:rPr>
      </w:pPr>
      <w:r w:rsidRPr="007A145D">
        <w:rPr>
          <w:rFonts w:ascii="Times New Roman" w:hAnsi="Times New Roman"/>
          <w:b/>
          <w:szCs w:val="22"/>
        </w:rPr>
        <w:t>3 kap.</w:t>
      </w:r>
      <w:r w:rsidRPr="007A145D">
        <w:rPr>
          <w:rFonts w:ascii="Times New Roman" w:hAnsi="Times New Roman"/>
          <w:b/>
          <w:bCs/>
          <w:szCs w:val="22"/>
        </w:rPr>
        <w:t xml:space="preserve"> Gemensamt tillgängliga uppgifter</w:t>
      </w:r>
    </w:p>
    <w:p w14:paraId="00471DB3"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434B0A2F" w14:textId="77777777" w:rsidR="007A145D" w:rsidRPr="007A145D" w:rsidRDefault="00AB59E6" w:rsidP="007A145D">
      <w:pPr>
        <w:tabs>
          <w:tab w:val="left" w:pos="2268"/>
        </w:tabs>
        <w:overflowPunct w:val="0"/>
        <w:autoSpaceDE w:val="0"/>
        <w:autoSpaceDN w:val="0"/>
        <w:adjustRightInd w:val="0"/>
        <w:spacing w:after="0" w:line="240" w:lineRule="auto"/>
        <w:textAlignment w:val="baseline"/>
        <w:rPr>
          <w:rFonts w:ascii="Times New Roman" w:hAnsi="Times New Roman"/>
          <w:b/>
          <w:sz w:val="20"/>
        </w:rPr>
      </w:pPr>
      <w:r w:rsidRPr="007A145D">
        <w:rPr>
          <w:rFonts w:ascii="Times New Roman" w:hAnsi="Times New Roman"/>
          <w:b/>
          <w:sz w:val="20"/>
        </w:rPr>
        <w:t>Direktåtkomst</w:t>
      </w:r>
    </w:p>
    <w:p w14:paraId="30D282B8"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8"/>
          <w:szCs w:val="8"/>
        </w:rPr>
      </w:pPr>
    </w:p>
    <w:p w14:paraId="16EDA650"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7A145D">
        <w:rPr>
          <w:rFonts w:ascii="Times New Roman" w:hAnsi="Times New Roman"/>
          <w:b/>
          <w:bCs/>
          <w:sz w:val="18"/>
          <w:szCs w:val="18"/>
        </w:rPr>
        <w:t>6 §</w:t>
      </w:r>
      <w:r w:rsidRPr="007A145D">
        <w:rPr>
          <w:rFonts w:ascii="Times New Roman" w:hAnsi="Times New Roman"/>
          <w:sz w:val="18"/>
          <w:szCs w:val="18"/>
        </w:rPr>
        <w:t>    Vid sökning genom direktåtkomst i en annan stats register över vägtransportföretag enligt artikel 16 i Europaparlamentets och rådets förordning (EG) nr 1071/2009 av den 21 oktober 2009 om gemensamma regler beträffande de villkor som ska uppfyllas av personer som bedriver yrkesmässig trafik och om upphävande av rådets direktiv 96/26/EG, får den svenska kontaktpunkten behandla uppgifter endast i den utsträckning den andra staten tillåter det och behandlingen i motsvarande fall hade varit tillåten enligt EU:s dataskyddsförordning, lagen (2018:218) med kompletterande bestämmelser till EU:s dataskyddsförordning, denna lag och föreskrifter som har meddelats i anslutning till dessa lagar.</w:t>
      </w:r>
    </w:p>
    <w:p w14:paraId="3611F9E5" w14:textId="77777777" w:rsidR="007A145D" w:rsidRPr="007A145D" w:rsidRDefault="00545EC1" w:rsidP="007A145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AAC8DD2" w14:textId="77777777" w:rsidR="007A145D" w:rsidRPr="007A145D" w:rsidRDefault="00AB59E6" w:rsidP="007A145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A145D">
        <w:rPr>
          <w:rFonts w:ascii="Times New Roman" w:hAnsi="Times New Roman"/>
          <w:sz w:val="20"/>
        </w:rPr>
        <w:t>Paragrafen behandlar under vilka förutsättningar uppgifter får behandlas i en annan stats register över vägtransportföretag. Övervägandena finns i avsnitt 5.3.</w:t>
      </w:r>
    </w:p>
    <w:p w14:paraId="2198139F" w14:textId="23E5CE84" w:rsidR="00DB62B9" w:rsidRPr="00152749" w:rsidRDefault="00AB59E6" w:rsidP="007A145D">
      <w:pPr>
        <w:pStyle w:val="Brdtextmedindrag"/>
        <w:sectPr w:rsidR="00DB62B9" w:rsidRPr="00152749" w:rsidSect="00B9091B">
          <w:headerReference w:type="even" r:id="rId52"/>
          <w:headerReference w:type="default" r:id="rId53"/>
          <w:footerReference w:type="even" r:id="rId54"/>
          <w:footerReference w:type="default" r:id="rId55"/>
          <w:footerReference w:type="first" r:id="rId56"/>
          <w:pgSz w:w="9356" w:h="13721" w:code="9"/>
          <w:pgMar w:top="794" w:right="2438" w:bottom="1191" w:left="1021" w:header="0" w:footer="709" w:gutter="0"/>
          <w:cols w:space="708"/>
          <w:docGrid w:linePitch="360"/>
        </w:sectPr>
      </w:pPr>
      <w:r w:rsidRPr="007A145D">
        <w:t>Paragrafen</w:t>
      </w:r>
      <w:r w:rsidRPr="007A145D" w:rsidDel="00721B48">
        <w:t xml:space="preserve"> </w:t>
      </w:r>
      <w:r w:rsidRPr="007A145D">
        <w:t>ändras genom att hänvisningen till trafiktillstånds</w:t>
      </w:r>
      <w:r w:rsidRPr="007A145D">
        <w:softHyphen/>
        <w:t xml:space="preserve">förordningen görs dynamisk. I artikel 16 i trafiktillståndsförordningen finns bestämmelser om vilka uppgifter som nationella elektroniska register ska innehålla och om tillgängliggörande av dessa uppgifter. Genom att hänvisningen till trafiktillståndsförordningen görs dynamisk omfattar paragrafen den svenska kontaktpunktens behandling av de uppgifter i en </w:t>
      </w:r>
      <w:r w:rsidRPr="007A145D">
        <w:lastRenderedPageBreak/>
        <w:t>utländsk stats register som ska göras tillgängliga enligt förordningen, oavsett förordningens lydelse</w:t>
      </w:r>
      <w:r>
        <w:t>.</w:t>
      </w:r>
    </w:p>
    <w:p w14:paraId="6BBC5543" w14:textId="77777777" w:rsidR="004B5B26" w:rsidRDefault="00AB59E6" w:rsidP="004B5B26">
      <w:pPr>
        <w:pStyle w:val="Bilagarubrik"/>
      </w:pPr>
      <w:bookmarkStart w:id="437" w:name="_Toc95126287"/>
      <w:bookmarkStart w:id="438" w:name="_Toc98160749"/>
      <w:r w:rsidRPr="002C3C3D">
        <w:lastRenderedPageBreak/>
        <w:t>Europaparlamentets och rådets förordning (EU) 2020/1055 av den 15 juli 2020 om ändring av förordningarna (EG) nr 1071/2009, (EG) nr 1072/2009 och (EU) nr 1024/2012 i syfte att anpassa dem till utvecklingen inom vägtransportsektorn</w:t>
      </w:r>
      <w:bookmarkEnd w:id="437"/>
      <w:bookmarkEnd w:id="438"/>
    </w:p>
    <w:p w14:paraId="4EEB64BA" w14:textId="3107198A" w:rsidR="009A2B10" w:rsidRDefault="00AB59E6">
      <w:pPr>
        <w:spacing w:line="2" w:lineRule="auto"/>
        <w:rPr>
          <w:rFonts w:ascii="Times New Roman" w:hAnsi="Times New Roman"/>
          <w:sz w:val="20"/>
        </w:rPr>
      </w:pPr>
      <w:r>
        <w:br w:type="page"/>
      </w:r>
    </w:p>
    <w:p w14:paraId="6EA37075" w14:textId="77777777" w:rsidR="009A2B10" w:rsidRDefault="00AB59E6">
      <w:pPr>
        <w:spacing w:line="2" w:lineRule="auto"/>
        <w:rPr>
          <w:rFonts w:ascii="Times New Roman" w:hAnsi="Times New Roman"/>
          <w:sz w:val="20"/>
        </w:rPr>
      </w:pPr>
      <w:r>
        <w:lastRenderedPageBreak/>
        <w:br w:type="page"/>
      </w:r>
    </w:p>
    <w:p w14:paraId="15330C59" w14:textId="77777777" w:rsidR="009A2B10" w:rsidRDefault="00AB59E6">
      <w:pPr>
        <w:spacing w:line="2" w:lineRule="auto"/>
        <w:rPr>
          <w:rFonts w:ascii="Times New Roman" w:hAnsi="Times New Roman"/>
          <w:sz w:val="20"/>
        </w:rPr>
      </w:pPr>
      <w:r>
        <w:lastRenderedPageBreak/>
        <w:br w:type="page"/>
      </w:r>
    </w:p>
    <w:p w14:paraId="1CF84491" w14:textId="77777777" w:rsidR="009A2B10" w:rsidRDefault="00AB59E6">
      <w:pPr>
        <w:spacing w:line="2" w:lineRule="auto"/>
        <w:rPr>
          <w:rFonts w:ascii="Times New Roman" w:hAnsi="Times New Roman"/>
          <w:sz w:val="20"/>
        </w:rPr>
      </w:pPr>
      <w:r>
        <w:lastRenderedPageBreak/>
        <w:br w:type="page"/>
      </w:r>
    </w:p>
    <w:p w14:paraId="5BD877FF" w14:textId="77777777" w:rsidR="009A2B10" w:rsidRDefault="00AB59E6">
      <w:pPr>
        <w:spacing w:line="2" w:lineRule="auto"/>
        <w:rPr>
          <w:rFonts w:ascii="Times New Roman" w:hAnsi="Times New Roman"/>
          <w:sz w:val="20"/>
        </w:rPr>
      </w:pPr>
      <w:r>
        <w:lastRenderedPageBreak/>
        <w:br w:type="page"/>
      </w:r>
    </w:p>
    <w:p w14:paraId="4A2972F8" w14:textId="77777777" w:rsidR="009A2B10" w:rsidRDefault="00AB59E6">
      <w:pPr>
        <w:spacing w:line="2" w:lineRule="auto"/>
        <w:rPr>
          <w:rFonts w:ascii="Times New Roman" w:hAnsi="Times New Roman"/>
          <w:sz w:val="20"/>
        </w:rPr>
      </w:pPr>
      <w:r>
        <w:lastRenderedPageBreak/>
        <w:br w:type="page"/>
      </w:r>
    </w:p>
    <w:p w14:paraId="4CD82099" w14:textId="77777777" w:rsidR="009A2B10" w:rsidRDefault="00AB59E6">
      <w:pPr>
        <w:spacing w:line="2" w:lineRule="auto"/>
        <w:rPr>
          <w:rFonts w:ascii="Times New Roman" w:hAnsi="Times New Roman"/>
          <w:sz w:val="20"/>
        </w:rPr>
      </w:pPr>
      <w:r>
        <w:lastRenderedPageBreak/>
        <w:br w:type="page"/>
      </w:r>
    </w:p>
    <w:p w14:paraId="09EC4372" w14:textId="77777777" w:rsidR="009A2B10" w:rsidRDefault="00AB59E6">
      <w:pPr>
        <w:spacing w:line="2" w:lineRule="auto"/>
        <w:rPr>
          <w:rFonts w:ascii="Times New Roman" w:hAnsi="Times New Roman"/>
          <w:sz w:val="20"/>
        </w:rPr>
      </w:pPr>
      <w:r>
        <w:lastRenderedPageBreak/>
        <w:br w:type="page"/>
      </w:r>
    </w:p>
    <w:p w14:paraId="18C19BCF" w14:textId="77777777" w:rsidR="009A2B10" w:rsidRDefault="00AB59E6">
      <w:pPr>
        <w:spacing w:line="2" w:lineRule="auto"/>
        <w:rPr>
          <w:rFonts w:ascii="Times New Roman" w:hAnsi="Times New Roman"/>
          <w:sz w:val="20"/>
        </w:rPr>
      </w:pPr>
      <w:r>
        <w:lastRenderedPageBreak/>
        <w:br w:type="page"/>
      </w:r>
    </w:p>
    <w:p w14:paraId="7DBE7303" w14:textId="77777777" w:rsidR="009A2B10" w:rsidRDefault="00AB59E6">
      <w:pPr>
        <w:spacing w:line="2" w:lineRule="auto"/>
        <w:rPr>
          <w:rFonts w:ascii="Times New Roman" w:hAnsi="Times New Roman"/>
          <w:sz w:val="20"/>
        </w:rPr>
      </w:pPr>
      <w:r>
        <w:lastRenderedPageBreak/>
        <w:br w:type="page"/>
      </w:r>
    </w:p>
    <w:p w14:paraId="12310D57" w14:textId="77777777" w:rsidR="009A2B10" w:rsidRDefault="00AB59E6">
      <w:pPr>
        <w:spacing w:line="2" w:lineRule="auto"/>
        <w:rPr>
          <w:rFonts w:ascii="Times New Roman" w:hAnsi="Times New Roman"/>
          <w:sz w:val="20"/>
        </w:rPr>
      </w:pPr>
      <w:r>
        <w:lastRenderedPageBreak/>
        <w:br w:type="page"/>
      </w:r>
    </w:p>
    <w:p w14:paraId="76AAFFC6" w14:textId="77777777" w:rsidR="009A2B10" w:rsidRDefault="00AB59E6">
      <w:pPr>
        <w:spacing w:line="2" w:lineRule="auto"/>
        <w:rPr>
          <w:rFonts w:ascii="Times New Roman" w:hAnsi="Times New Roman"/>
          <w:sz w:val="20"/>
        </w:rPr>
      </w:pPr>
      <w:r>
        <w:lastRenderedPageBreak/>
        <w:br w:type="page"/>
      </w:r>
    </w:p>
    <w:p w14:paraId="78D97187" w14:textId="77777777" w:rsidR="009A2B10" w:rsidRDefault="00AB59E6">
      <w:pPr>
        <w:spacing w:line="2" w:lineRule="auto"/>
        <w:rPr>
          <w:rFonts w:ascii="Times New Roman" w:hAnsi="Times New Roman"/>
          <w:sz w:val="20"/>
        </w:rPr>
      </w:pPr>
      <w:r>
        <w:lastRenderedPageBreak/>
        <w:br w:type="page"/>
      </w:r>
    </w:p>
    <w:p w14:paraId="1FE3411F" w14:textId="77777777" w:rsidR="009A2B10" w:rsidRDefault="00AB59E6">
      <w:pPr>
        <w:spacing w:line="2" w:lineRule="auto"/>
        <w:rPr>
          <w:rFonts w:ascii="Times New Roman" w:hAnsi="Times New Roman"/>
          <w:sz w:val="20"/>
        </w:rPr>
      </w:pPr>
      <w:r>
        <w:lastRenderedPageBreak/>
        <w:br w:type="page"/>
      </w:r>
    </w:p>
    <w:p w14:paraId="53C8BBA2" w14:textId="77777777" w:rsidR="009A2B10" w:rsidRDefault="00AB59E6">
      <w:pPr>
        <w:spacing w:line="2" w:lineRule="auto"/>
        <w:rPr>
          <w:rFonts w:ascii="Times New Roman" w:hAnsi="Times New Roman"/>
          <w:sz w:val="20"/>
        </w:rPr>
      </w:pPr>
      <w:r>
        <w:lastRenderedPageBreak/>
        <w:br w:type="page"/>
      </w:r>
    </w:p>
    <w:p w14:paraId="786B818C" w14:textId="6C45FB5B" w:rsidR="00DB62B9" w:rsidRPr="00152749" w:rsidRDefault="00DB62B9" w:rsidP="00152749">
      <w:pPr>
        <w:pStyle w:val="Brdtextmedindrag"/>
        <w:sectPr w:rsidR="00DB62B9" w:rsidRPr="00152749" w:rsidSect="00155500">
          <w:headerReference w:type="even" r:id="rId57"/>
          <w:headerReference w:type="default" r:id="rId58"/>
          <w:footerReference w:type="even" r:id="rId59"/>
          <w:footerReference w:type="default" r:id="rId60"/>
          <w:headerReference w:type="first" r:id="rId61"/>
          <w:footerReference w:type="first" r:id="rId62"/>
          <w:pgSz w:w="9356" w:h="13721" w:code="9"/>
          <w:pgMar w:top="794" w:right="2438" w:bottom="1191" w:left="1021" w:header="0" w:footer="709" w:gutter="0"/>
          <w:cols w:space="708"/>
          <w:docGrid w:linePitch="360"/>
        </w:sectPr>
      </w:pPr>
    </w:p>
    <w:p w14:paraId="376BADE6" w14:textId="77777777" w:rsidR="007F3636" w:rsidRDefault="00AB59E6" w:rsidP="007F3636">
      <w:pPr>
        <w:pStyle w:val="Bilagarubrik"/>
      </w:pPr>
      <w:bookmarkStart w:id="439" w:name="_Toc95126288"/>
      <w:bookmarkStart w:id="440" w:name="_Toc98160750"/>
      <w:r w:rsidRPr="003626E8">
        <w:lastRenderedPageBreak/>
        <w:t>Europaparlamentets och rådets direktiv (EU) 2020/1057 av den 15 juli 2020 om fastställande av särskilda regler med avseende på direktiv 96/71/EG och direktiv 2014/67/EU för utstationering av förare inom vägtransportsektorn och om ändring av direktiv 2006/22/EG vad gäller tillsynskrav och förordning (EU) nr 1024/2012</w:t>
      </w:r>
      <w:bookmarkEnd w:id="439"/>
      <w:bookmarkEnd w:id="440"/>
    </w:p>
    <w:p w14:paraId="2B42A35A" w14:textId="539BCF84" w:rsidR="00491A87" w:rsidRDefault="00AB59E6">
      <w:pPr>
        <w:spacing w:line="2" w:lineRule="auto"/>
        <w:rPr>
          <w:rFonts w:ascii="Times New Roman" w:hAnsi="Times New Roman"/>
          <w:sz w:val="20"/>
        </w:rPr>
      </w:pPr>
      <w:r>
        <w:br w:type="page"/>
      </w:r>
    </w:p>
    <w:p w14:paraId="2E8A3A80" w14:textId="77777777" w:rsidR="00491A87" w:rsidRDefault="00AB59E6">
      <w:pPr>
        <w:spacing w:line="2" w:lineRule="auto"/>
        <w:rPr>
          <w:rFonts w:ascii="Times New Roman" w:hAnsi="Times New Roman"/>
          <w:sz w:val="20"/>
        </w:rPr>
      </w:pPr>
      <w:r>
        <w:lastRenderedPageBreak/>
        <w:br w:type="page"/>
      </w:r>
    </w:p>
    <w:p w14:paraId="12636302" w14:textId="77777777" w:rsidR="00491A87" w:rsidRDefault="00AB59E6">
      <w:pPr>
        <w:spacing w:line="2" w:lineRule="auto"/>
        <w:rPr>
          <w:rFonts w:ascii="Times New Roman" w:hAnsi="Times New Roman"/>
          <w:sz w:val="20"/>
        </w:rPr>
      </w:pPr>
      <w:r>
        <w:lastRenderedPageBreak/>
        <w:br w:type="page"/>
      </w:r>
    </w:p>
    <w:p w14:paraId="0A21153D" w14:textId="77777777" w:rsidR="00491A87" w:rsidRDefault="00AB59E6">
      <w:pPr>
        <w:spacing w:line="2" w:lineRule="auto"/>
        <w:rPr>
          <w:rFonts w:ascii="Times New Roman" w:hAnsi="Times New Roman"/>
          <w:sz w:val="20"/>
        </w:rPr>
      </w:pPr>
      <w:r>
        <w:lastRenderedPageBreak/>
        <w:br w:type="page"/>
      </w:r>
    </w:p>
    <w:p w14:paraId="3BC95344" w14:textId="77777777" w:rsidR="00491A87" w:rsidRDefault="00AB59E6">
      <w:pPr>
        <w:spacing w:line="2" w:lineRule="auto"/>
        <w:rPr>
          <w:rFonts w:ascii="Times New Roman" w:hAnsi="Times New Roman"/>
          <w:sz w:val="20"/>
        </w:rPr>
      </w:pPr>
      <w:r>
        <w:lastRenderedPageBreak/>
        <w:br w:type="page"/>
      </w:r>
    </w:p>
    <w:p w14:paraId="5E38B476" w14:textId="77777777" w:rsidR="00491A87" w:rsidRDefault="00AB59E6">
      <w:pPr>
        <w:spacing w:line="2" w:lineRule="auto"/>
        <w:rPr>
          <w:rFonts w:ascii="Times New Roman" w:hAnsi="Times New Roman"/>
          <w:sz w:val="20"/>
        </w:rPr>
      </w:pPr>
      <w:r>
        <w:lastRenderedPageBreak/>
        <w:br w:type="page"/>
      </w:r>
    </w:p>
    <w:p w14:paraId="2134A94A" w14:textId="77777777" w:rsidR="00491A87" w:rsidRDefault="00AB59E6">
      <w:pPr>
        <w:spacing w:line="2" w:lineRule="auto"/>
        <w:rPr>
          <w:rFonts w:ascii="Times New Roman" w:hAnsi="Times New Roman"/>
          <w:sz w:val="20"/>
        </w:rPr>
      </w:pPr>
      <w:r>
        <w:lastRenderedPageBreak/>
        <w:br w:type="page"/>
      </w:r>
    </w:p>
    <w:p w14:paraId="080349A1" w14:textId="77777777" w:rsidR="00491A87" w:rsidRDefault="00AB59E6">
      <w:pPr>
        <w:spacing w:line="2" w:lineRule="auto"/>
        <w:rPr>
          <w:rFonts w:ascii="Times New Roman" w:hAnsi="Times New Roman"/>
          <w:sz w:val="20"/>
        </w:rPr>
      </w:pPr>
      <w:r>
        <w:lastRenderedPageBreak/>
        <w:br w:type="page"/>
      </w:r>
    </w:p>
    <w:p w14:paraId="1B9D6194" w14:textId="77777777" w:rsidR="00491A87" w:rsidRDefault="00AB59E6">
      <w:pPr>
        <w:spacing w:line="2" w:lineRule="auto"/>
        <w:rPr>
          <w:rFonts w:ascii="Times New Roman" w:hAnsi="Times New Roman"/>
          <w:sz w:val="20"/>
        </w:rPr>
      </w:pPr>
      <w:r>
        <w:lastRenderedPageBreak/>
        <w:br w:type="page"/>
      </w:r>
    </w:p>
    <w:p w14:paraId="66A01C4B" w14:textId="77777777" w:rsidR="00491A87" w:rsidRDefault="00AB59E6">
      <w:pPr>
        <w:spacing w:line="2" w:lineRule="auto"/>
        <w:rPr>
          <w:rFonts w:ascii="Times New Roman" w:hAnsi="Times New Roman"/>
          <w:sz w:val="20"/>
        </w:rPr>
      </w:pPr>
      <w:r>
        <w:lastRenderedPageBreak/>
        <w:br w:type="page"/>
      </w:r>
    </w:p>
    <w:p w14:paraId="348ADE6C" w14:textId="77777777" w:rsidR="00491A87" w:rsidRDefault="00AB59E6">
      <w:pPr>
        <w:spacing w:line="2" w:lineRule="auto"/>
        <w:rPr>
          <w:rFonts w:ascii="Times New Roman" w:hAnsi="Times New Roman"/>
          <w:sz w:val="20"/>
        </w:rPr>
      </w:pPr>
      <w:r>
        <w:lastRenderedPageBreak/>
        <w:br w:type="page"/>
      </w:r>
    </w:p>
    <w:p w14:paraId="2A119DE8" w14:textId="77777777" w:rsidR="00491A87" w:rsidRDefault="00AB59E6">
      <w:pPr>
        <w:spacing w:line="2" w:lineRule="auto"/>
        <w:rPr>
          <w:rFonts w:ascii="Times New Roman" w:hAnsi="Times New Roman"/>
          <w:sz w:val="20"/>
        </w:rPr>
      </w:pPr>
      <w:r>
        <w:lastRenderedPageBreak/>
        <w:br w:type="page"/>
      </w:r>
    </w:p>
    <w:p w14:paraId="37A92C48" w14:textId="77777777" w:rsidR="00491A87" w:rsidRDefault="00AB59E6">
      <w:pPr>
        <w:spacing w:line="2" w:lineRule="auto"/>
        <w:rPr>
          <w:rFonts w:ascii="Times New Roman" w:hAnsi="Times New Roman"/>
          <w:sz w:val="20"/>
        </w:rPr>
      </w:pPr>
      <w:r>
        <w:lastRenderedPageBreak/>
        <w:br w:type="page"/>
      </w:r>
    </w:p>
    <w:p w14:paraId="5FE3B272" w14:textId="77777777" w:rsidR="00491A87" w:rsidRDefault="00AB59E6">
      <w:pPr>
        <w:spacing w:line="2" w:lineRule="auto"/>
        <w:rPr>
          <w:rFonts w:ascii="Times New Roman" w:hAnsi="Times New Roman"/>
          <w:sz w:val="20"/>
        </w:rPr>
      </w:pPr>
      <w:r>
        <w:lastRenderedPageBreak/>
        <w:br w:type="page"/>
      </w:r>
    </w:p>
    <w:p w14:paraId="1D0DB155" w14:textId="77777777" w:rsidR="00491A87" w:rsidRDefault="00AB59E6">
      <w:pPr>
        <w:spacing w:line="2" w:lineRule="auto"/>
        <w:rPr>
          <w:rFonts w:ascii="Times New Roman" w:hAnsi="Times New Roman"/>
          <w:sz w:val="20"/>
        </w:rPr>
      </w:pPr>
      <w:r>
        <w:lastRenderedPageBreak/>
        <w:br w:type="page"/>
      </w:r>
    </w:p>
    <w:p w14:paraId="383671C3" w14:textId="77777777" w:rsidR="00491A87" w:rsidRDefault="00AB59E6">
      <w:pPr>
        <w:spacing w:line="2" w:lineRule="auto"/>
        <w:rPr>
          <w:rFonts w:ascii="Times New Roman" w:hAnsi="Times New Roman"/>
          <w:sz w:val="20"/>
        </w:rPr>
      </w:pPr>
      <w:r>
        <w:lastRenderedPageBreak/>
        <w:br w:type="page"/>
      </w:r>
    </w:p>
    <w:p w14:paraId="1B74CBBA" w14:textId="3158D6D5" w:rsidR="00DB62B9" w:rsidRPr="00152749" w:rsidRDefault="00DB62B9" w:rsidP="00152749">
      <w:pPr>
        <w:pStyle w:val="Brdtextmedindrag"/>
        <w:sectPr w:rsidR="00DB62B9" w:rsidRPr="00152749" w:rsidSect="00155500">
          <w:headerReference w:type="even" r:id="rId63"/>
          <w:headerReference w:type="default" r:id="rId64"/>
          <w:footerReference w:type="even" r:id="rId65"/>
          <w:footerReference w:type="default" r:id="rId66"/>
          <w:headerReference w:type="first" r:id="rId67"/>
          <w:footerReference w:type="first" r:id="rId68"/>
          <w:pgSz w:w="9356" w:h="13721" w:code="9"/>
          <w:pgMar w:top="794" w:right="2438" w:bottom="1191" w:left="1021" w:header="0" w:footer="709" w:gutter="0"/>
          <w:cols w:space="708"/>
          <w:docGrid w:linePitch="360"/>
        </w:sectPr>
      </w:pPr>
    </w:p>
    <w:p w14:paraId="75D03E2B" w14:textId="77777777" w:rsidR="00504AF8" w:rsidRDefault="00AB59E6" w:rsidP="00504AF8">
      <w:pPr>
        <w:pStyle w:val="Bilagarubrik"/>
      </w:pPr>
      <w:bookmarkStart w:id="441" w:name="_Toc95126289"/>
      <w:bookmarkStart w:id="442" w:name="_Toc98160751"/>
      <w:r>
        <w:lastRenderedPageBreak/>
        <w:t>Sammanfattning av promemorian Genomförande av mobilitetspaketet</w:t>
      </w:r>
      <w:bookmarkEnd w:id="441"/>
      <w:bookmarkEnd w:id="442"/>
    </w:p>
    <w:p w14:paraId="50EDFB6B" w14:textId="77777777" w:rsidR="00504AF8" w:rsidRDefault="00AB59E6" w:rsidP="00504AF8">
      <w:pPr>
        <w:pStyle w:val="Brdtextmedindrag"/>
        <w:ind w:firstLine="0"/>
      </w:pPr>
      <w:r>
        <w:t xml:space="preserve">I promemorian föreslås hur rättsakterna i det s.k. mobilitetspaketet ska genomföras och kompletteras nationellt. Med mobilitetspaketet avses här de ändringar i EU:s trafiktillstånds- och godsförordningar och EU:s förordningar om kör- och vilotider och färdskrivare som antogs den 15 juli 2020 samt ett direktiv med särskilda regler för utstationering av förare i vägtransportsektorn och om kontroll av vägarbetstidsdirektivet som antogs vid samma tillfälle. </w:t>
      </w:r>
    </w:p>
    <w:p w14:paraId="54D32531" w14:textId="77777777" w:rsidR="00504AF8" w:rsidRDefault="00AB59E6" w:rsidP="00504AF8">
      <w:pPr>
        <w:pStyle w:val="Brdtextmedindrag"/>
      </w:pPr>
      <w:r>
        <w:t xml:space="preserve">Förslagen gäller förutsättningarna för att bedriva yrkesmässig trafik i Sverige. Kraven på utövare av yrkesmässig trafik kompletteras och skärps, bl.a. genom nya villkor för att få använda utlandsregistrerade fordon. Vidare föreslås att fler uppgifter ska registreras i vägtrafikregistret. I fråga om godstransporter föreslås att ett utlandsetablerat transportföretag ska kunna påföras en sanktionsavgift vid överträdelser av den karensperiod på fyra dagar som efter en ändring av EU:s godsförordning gäller vid cabotagetransporter. Dessutom föreslås att cabotagereglerna ska gälla även vid en vägtransport som är en del av en kombinerad transport. </w:t>
      </w:r>
    </w:p>
    <w:p w14:paraId="4346A32A" w14:textId="77777777" w:rsidR="00504AF8" w:rsidRDefault="00AB59E6" w:rsidP="00504AF8">
      <w:pPr>
        <w:pStyle w:val="Brdtextmedindrag"/>
      </w:pPr>
      <w:r>
        <w:t xml:space="preserve">Det föreslås även bestämmelser om kontroller av kör- och vilotider, färdskrivare och vägarbetstid. Bland annat ska en sanktionsavgift påföras om det nya kravet i EU:s färdskrivarförordning att registrera gränspassager inte följs. Vidare ska Transportstyrelsen kontrollera att transportföretag följer kraven i EU:s kör- och vilotidsförordning att betala för förarens logi i samband med en normal veckovila och att organisera arbetet så att föraren regelbundet kan återvända hem. Polismyndigheten ska kontrollera om en förare överskridit den maximala sammanlagda arbetstiden per vecka och rapportera misstänkta överträdelser till Transportstyrelsen. </w:t>
      </w:r>
    </w:p>
    <w:p w14:paraId="07EE5E59" w14:textId="77777777" w:rsidR="00504AF8" w:rsidRDefault="00AB59E6" w:rsidP="00504AF8">
      <w:pPr>
        <w:pStyle w:val="Brdtextmedindrag"/>
      </w:pPr>
      <w:r>
        <w:t>Särskilda bestämmelser om utstationering av förare inom vägtransport</w:t>
      </w:r>
      <w:r>
        <w:softHyphen/>
        <w:t>sektorn föreslås. Förslagen utgår från att utstationeringsdirektivet är tillämpligt på förare som utför vägtransporter och innebär bl.a. att en arbetsgivare ska lämna in en utstationeringsdeklaration till Arbetsmiljö</w:t>
      </w:r>
      <w:r>
        <w:softHyphen/>
        <w:t>verket innan en utstationering i Sverige åt ett utlandsetablerat transport</w:t>
      </w:r>
      <w:r>
        <w:softHyphen/>
        <w:t>företag påbörjas. Om transportföretaget vid en vägkontroll inte kan visa upp en kopia av deklarationen ska företaget påföras en sanktionsavgift. Om det är fråga om en inrikestransport ska ett förskott för avgiften beslutas och fordonet ska hindras från fortsatt färd om förskottet inte betalas. Vidare föreslås att en beställare av en transport ska kunna hållas straffrättsligt ansvarig om en utstationeringsdeklaration inte har lämnats in. En undersökningsplikt införs för den som beställer en inrikestransport direkt av ett transportföretag.</w:t>
      </w:r>
    </w:p>
    <w:p w14:paraId="489231B8" w14:textId="2F74CB2E" w:rsidR="00DB62B9" w:rsidRPr="00152749" w:rsidRDefault="00AB59E6" w:rsidP="00504AF8">
      <w:pPr>
        <w:pStyle w:val="Brdtextmedindrag"/>
        <w:sectPr w:rsidR="00DB62B9" w:rsidRPr="00152749" w:rsidSect="00155500">
          <w:headerReference w:type="even" r:id="rId69"/>
          <w:headerReference w:type="default" r:id="rId70"/>
          <w:footerReference w:type="even" r:id="rId71"/>
          <w:footerReference w:type="default" r:id="rId72"/>
          <w:headerReference w:type="first" r:id="rId73"/>
          <w:footerReference w:type="first" r:id="rId74"/>
          <w:pgSz w:w="9356" w:h="13721" w:code="9"/>
          <w:pgMar w:top="794" w:right="2438" w:bottom="1191" w:left="1021" w:header="0" w:footer="709" w:gutter="0"/>
          <w:cols w:space="708"/>
          <w:docGrid w:linePitch="360"/>
        </w:sectPr>
      </w:pPr>
      <w:r>
        <w:t>Ändringarna föreslås träda i kraft den 2 och 21 februari 2022.</w:t>
      </w:r>
    </w:p>
    <w:p w14:paraId="78930537" w14:textId="77777777" w:rsidR="00416C8A" w:rsidRDefault="00AB59E6" w:rsidP="00416C8A">
      <w:pPr>
        <w:pStyle w:val="Bilagarubrik"/>
      </w:pPr>
      <w:bookmarkStart w:id="443" w:name="_Toc95126290"/>
      <w:bookmarkStart w:id="444" w:name="_Toc98160752"/>
      <w:r>
        <w:lastRenderedPageBreak/>
        <w:t>Promemorians lagförslag</w:t>
      </w:r>
      <w:bookmarkEnd w:id="443"/>
      <w:bookmarkEnd w:id="444"/>
    </w:p>
    <w:p w14:paraId="3B3C1806" w14:textId="77777777" w:rsidR="00416C8A" w:rsidRPr="001B23F3" w:rsidRDefault="00AB59E6" w:rsidP="002F1220">
      <w:pPr>
        <w:pStyle w:val="Rubrik2utannumrering"/>
        <w:spacing w:before="0"/>
      </w:pPr>
      <w:r w:rsidRPr="001B23F3">
        <w:t>Förslag till lag om ändring i lagen (1999:678) om utstationering av arbetstagare</w:t>
      </w:r>
    </w:p>
    <w:p w14:paraId="0B728090" w14:textId="77777777" w:rsidR="00416C8A" w:rsidRPr="001B23F3" w:rsidRDefault="00AB59E6" w:rsidP="002F1220">
      <w:pPr>
        <w:pStyle w:val="Brdtextmedindrag"/>
        <w:ind w:firstLine="0"/>
      </w:pPr>
      <w:r w:rsidRPr="001B23F3">
        <w:t>Härigenom föreskrivs i fråga om lagen (1999:678) om utstationering av arbetstagare</w:t>
      </w:r>
    </w:p>
    <w:p w14:paraId="42BADABF" w14:textId="77777777" w:rsidR="00416C8A" w:rsidRPr="001B23F3" w:rsidRDefault="00AB59E6" w:rsidP="002F1220">
      <w:pPr>
        <w:pStyle w:val="Brdtextmedindrag"/>
      </w:pPr>
      <w:r w:rsidRPr="001B23F3">
        <w:rPr>
          <w:i/>
          <w:iCs/>
        </w:rPr>
        <w:t>dels</w:t>
      </w:r>
      <w:r w:rsidRPr="001B23F3">
        <w:t xml:space="preserve"> att punkt 6 i ikraftträdande- och övergångsbestämmelserna till lagen (2020:594) om ändring i den lagen ska upphöra att gälla,</w:t>
      </w:r>
    </w:p>
    <w:p w14:paraId="1566A157" w14:textId="77777777" w:rsidR="00416C8A" w:rsidRPr="001B23F3" w:rsidRDefault="00AB59E6" w:rsidP="002F1220">
      <w:pPr>
        <w:pStyle w:val="Brdtextmedindrag"/>
      </w:pPr>
      <w:r w:rsidRPr="001B23F3">
        <w:rPr>
          <w:i/>
          <w:iCs/>
        </w:rPr>
        <w:t xml:space="preserve">dels </w:t>
      </w:r>
      <w:r w:rsidRPr="001B23F3">
        <w:t>att</w:t>
      </w:r>
      <w:r w:rsidRPr="001B23F3">
        <w:rPr>
          <w:i/>
          <w:iCs/>
        </w:rPr>
        <w:t xml:space="preserve"> </w:t>
      </w:r>
      <w:r w:rsidRPr="001B23F3">
        <w:t xml:space="preserve">5 och 27 §§ ska ha följande lydelse, </w:t>
      </w:r>
    </w:p>
    <w:p w14:paraId="1D4832D1" w14:textId="77777777" w:rsidR="00416C8A" w:rsidRPr="001B23F3" w:rsidRDefault="00AB59E6" w:rsidP="002F1220">
      <w:pPr>
        <w:pStyle w:val="Brdtextmedindrag"/>
      </w:pPr>
      <w:r w:rsidRPr="001B23F3">
        <w:rPr>
          <w:i/>
          <w:iCs/>
        </w:rPr>
        <w:t>dels</w:t>
      </w:r>
      <w:r w:rsidRPr="001B23F3">
        <w:t xml:space="preserve"> att det ska införas sexton nya paragrafer, 5 a–5 e, 14 a och 44 a–44 j §§, och närmast före 44 a, 44 b, 44 c, 44 d, 44 f, 44 i och 44 j §§ nya rubriker av följande lydelse. </w:t>
      </w:r>
    </w:p>
    <w:p w14:paraId="75D235D8" w14:textId="77777777" w:rsidR="00416C8A" w:rsidRPr="001B23F3" w:rsidRDefault="00545EC1" w:rsidP="00416C8A">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653870F2" w14:textId="77777777">
        <w:tc>
          <w:tcPr>
            <w:tcW w:w="2500" w:type="pct"/>
            <w:shd w:val="clear" w:color="auto" w:fill="auto"/>
            <w:tcMar>
              <w:left w:w="0" w:type="dxa"/>
            </w:tcMar>
          </w:tcPr>
          <w:p w14:paraId="1C6888F8" w14:textId="77777777" w:rsidR="00416C8A" w:rsidRPr="002F1220" w:rsidRDefault="00AB59E6" w:rsidP="002F1220">
            <w:pPr>
              <w:pStyle w:val="Brdtext"/>
              <w:rPr>
                <w:i/>
                <w:iCs/>
              </w:rPr>
            </w:pPr>
            <w:r w:rsidRPr="002F1220">
              <w:rPr>
                <w:i/>
                <w:iCs/>
              </w:rPr>
              <w:t>Nuvarande lydelse</w:t>
            </w:r>
          </w:p>
        </w:tc>
        <w:tc>
          <w:tcPr>
            <w:tcW w:w="2500" w:type="pct"/>
            <w:shd w:val="clear" w:color="auto" w:fill="auto"/>
            <w:tcMar>
              <w:right w:w="0" w:type="dxa"/>
            </w:tcMar>
          </w:tcPr>
          <w:p w14:paraId="715B6257" w14:textId="77777777" w:rsidR="00416C8A" w:rsidRPr="002F1220" w:rsidRDefault="00AB59E6" w:rsidP="002F1220">
            <w:pPr>
              <w:pStyle w:val="Brdtext"/>
              <w:rPr>
                <w:i/>
                <w:iCs/>
              </w:rPr>
            </w:pPr>
            <w:r w:rsidRPr="002F1220">
              <w:rPr>
                <w:i/>
                <w:iCs/>
              </w:rPr>
              <w:t>Föreslagen lydelse</w:t>
            </w:r>
          </w:p>
        </w:tc>
      </w:tr>
    </w:tbl>
    <w:p w14:paraId="6467CCAB" w14:textId="77777777" w:rsidR="00416C8A" w:rsidRPr="001B23F3" w:rsidRDefault="00545EC1" w:rsidP="002F1220">
      <w:pPr>
        <w:pStyle w:val="Brdtextmedindrag"/>
      </w:pPr>
    </w:p>
    <w:p w14:paraId="7D23B50D" w14:textId="77777777" w:rsidR="00416C8A" w:rsidRPr="001B23F3" w:rsidRDefault="00AB59E6" w:rsidP="002F1220">
      <w:pPr>
        <w:pStyle w:val="Brdtextmedindrag"/>
        <w:jc w:val="center"/>
      </w:pPr>
      <w:r w:rsidRPr="001B23F3">
        <w:t>5 §</w:t>
      </w:r>
      <w:r w:rsidRPr="001B23F3">
        <w:rPr>
          <w:vertAlign w:val="superscript"/>
        </w:rPr>
        <w:footnoteReference w:id="10"/>
      </w:r>
    </w:p>
    <w:tbl>
      <w:tblPr>
        <w:tblW w:w="5000" w:type="pct"/>
        <w:tblCellMar>
          <w:left w:w="125" w:type="dxa"/>
          <w:right w:w="125" w:type="dxa"/>
        </w:tblCellMar>
        <w:tblLook w:val="0600" w:firstRow="0" w:lastRow="0" w:firstColumn="0" w:lastColumn="0" w:noHBand="1" w:noVBand="1"/>
      </w:tblPr>
      <w:tblGrid>
        <w:gridCol w:w="2948"/>
        <w:gridCol w:w="2949"/>
      </w:tblGrid>
      <w:tr w:rsidR="009349CA" w14:paraId="7B2C8CD3" w14:textId="77777777">
        <w:tc>
          <w:tcPr>
            <w:tcW w:w="2500" w:type="pct"/>
            <w:shd w:val="clear" w:color="auto" w:fill="auto"/>
            <w:tcMar>
              <w:left w:w="0" w:type="dxa"/>
            </w:tcMar>
          </w:tcPr>
          <w:p w14:paraId="5DE5BA5E" w14:textId="77777777" w:rsidR="00416C8A" w:rsidRPr="001B23F3" w:rsidRDefault="00AB59E6" w:rsidP="002F1220">
            <w:pPr>
              <w:pStyle w:val="Brdtextmedindrag"/>
            </w:pPr>
            <w:r w:rsidRPr="001B23F3">
              <w:t>Med utstationerad arbetstagare avses varje arbetstagare som vanligen arbetar i ett annat land men som under en begränsad tid utför arbete enligt 4 § i Sverige.</w:t>
            </w:r>
          </w:p>
        </w:tc>
        <w:tc>
          <w:tcPr>
            <w:tcW w:w="2500" w:type="pct"/>
            <w:shd w:val="clear" w:color="auto" w:fill="auto"/>
            <w:tcMar>
              <w:right w:w="0" w:type="dxa"/>
            </w:tcMar>
          </w:tcPr>
          <w:p w14:paraId="512B91B9" w14:textId="77777777" w:rsidR="00416C8A" w:rsidRPr="001B23F3" w:rsidRDefault="00AB59E6" w:rsidP="002F1220">
            <w:pPr>
              <w:pStyle w:val="Brdtextmedindrag"/>
            </w:pPr>
            <w:bookmarkStart w:id="445" w:name="_Hlk76798349"/>
            <w:r w:rsidRPr="001B23F3">
              <w:t>Med utstationerad arbetstagare avses varje arbetstagare som vanligen arbetar i ett annat land men som under en begränsad tid utför arbete enligt 4 § i Sverige</w:t>
            </w:r>
            <w:r w:rsidRPr="001B23F3">
              <w:rPr>
                <w:i/>
                <w:iCs/>
              </w:rPr>
              <w:t>, om inte annat följer av 5 c eller 5 d §.</w:t>
            </w:r>
            <w:bookmarkEnd w:id="445"/>
          </w:p>
        </w:tc>
      </w:tr>
    </w:tbl>
    <w:p w14:paraId="127B4290" w14:textId="77777777" w:rsidR="00416C8A" w:rsidRPr="001B23F3" w:rsidRDefault="00AB59E6" w:rsidP="002F1220">
      <w:pPr>
        <w:pStyle w:val="Brdtextmedindrag"/>
      </w:pPr>
      <w:r w:rsidRPr="001B23F3">
        <w:t>Vid bedömningen av om en arbetstagare under en begränsad tid utför arbete i Sverige ska de omständigheter som kännetecknar arbetet och arbetstagarens situation beaktas.</w:t>
      </w:r>
    </w:p>
    <w:p w14:paraId="1DB53820"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77236FFD" w14:textId="77777777">
        <w:tc>
          <w:tcPr>
            <w:tcW w:w="2500" w:type="pct"/>
            <w:shd w:val="clear" w:color="auto" w:fill="auto"/>
            <w:tcMar>
              <w:left w:w="0" w:type="dxa"/>
            </w:tcMar>
          </w:tcPr>
          <w:p w14:paraId="4C36E4BD" w14:textId="77777777" w:rsidR="00416C8A" w:rsidRPr="001B23F3" w:rsidRDefault="00545EC1" w:rsidP="002F1220">
            <w:pPr>
              <w:pStyle w:val="Brdtextmedindrag"/>
            </w:pPr>
          </w:p>
        </w:tc>
        <w:tc>
          <w:tcPr>
            <w:tcW w:w="2500" w:type="pct"/>
            <w:shd w:val="clear" w:color="auto" w:fill="auto"/>
            <w:tcMar>
              <w:right w:w="0" w:type="dxa"/>
            </w:tcMar>
          </w:tcPr>
          <w:p w14:paraId="70F1FA94" w14:textId="77777777" w:rsidR="00416C8A" w:rsidRPr="001B23F3" w:rsidRDefault="00AB59E6" w:rsidP="002F1220">
            <w:pPr>
              <w:pStyle w:val="Brdtextmedindrag"/>
              <w:ind w:firstLine="0"/>
              <w:rPr>
                <w:i/>
                <w:iCs/>
              </w:rPr>
            </w:pPr>
            <w:r w:rsidRPr="001B23F3">
              <w:rPr>
                <w:i/>
                <w:iCs/>
              </w:rPr>
              <w:t>5 a §</w:t>
            </w:r>
          </w:p>
          <w:p w14:paraId="0E26EA64" w14:textId="77777777" w:rsidR="00416C8A" w:rsidRPr="001B23F3" w:rsidRDefault="00AB59E6" w:rsidP="002F1220">
            <w:pPr>
              <w:pStyle w:val="Brdtextmedindrag"/>
              <w:rPr>
                <w:i/>
                <w:iCs/>
              </w:rPr>
            </w:pPr>
            <w:r w:rsidRPr="001B23F3">
              <w:rPr>
                <w:i/>
                <w:iCs/>
              </w:rPr>
              <w:t>I denna lag avses med</w:t>
            </w:r>
            <w:r w:rsidRPr="001B23F3">
              <w:rPr>
                <w:rFonts w:eastAsiaTheme="minorHAnsi"/>
                <w:i/>
                <w:iCs/>
              </w:rPr>
              <w:t xml:space="preserve"> </w:t>
            </w:r>
          </w:p>
          <w:p w14:paraId="05FAC417" w14:textId="77777777" w:rsidR="00416C8A" w:rsidRPr="001B23F3" w:rsidRDefault="00AB59E6" w:rsidP="002F1220">
            <w:pPr>
              <w:pStyle w:val="Brdtextmedindrag"/>
              <w:rPr>
                <w:rFonts w:eastAsiaTheme="minorHAnsi"/>
                <w:i/>
              </w:rPr>
            </w:pPr>
            <w:bookmarkStart w:id="446" w:name="_Hlk74644073"/>
            <w:r w:rsidRPr="001B23F3">
              <w:rPr>
                <w:rFonts w:eastAsiaTheme="minorHAnsi"/>
                <w:i/>
              </w:rPr>
              <w:t>1. </w:t>
            </w:r>
            <w:r w:rsidRPr="001B23F3">
              <w:rPr>
                <w:rFonts w:eastAsiaTheme="minorHAnsi"/>
                <w:i/>
                <w:u w:val="single"/>
              </w:rPr>
              <w:t>bilateral transport</w:t>
            </w:r>
            <w:r w:rsidRPr="001B23F3">
              <w:rPr>
                <w:rFonts w:eastAsiaTheme="minorHAnsi"/>
                <w:i/>
              </w:rPr>
              <w:t>:</w:t>
            </w:r>
          </w:p>
          <w:p w14:paraId="00415DF5" w14:textId="77777777" w:rsidR="00416C8A" w:rsidRPr="001B23F3" w:rsidRDefault="00AB59E6" w:rsidP="002F1220">
            <w:pPr>
              <w:pStyle w:val="Brdtextmedindrag"/>
              <w:rPr>
                <w:rFonts w:eastAsiaTheme="minorHAnsi"/>
                <w:i/>
              </w:rPr>
            </w:pPr>
            <w:r w:rsidRPr="001B23F3">
              <w:rPr>
                <w:rFonts w:eastAsiaTheme="minorHAnsi"/>
                <w:i/>
              </w:rPr>
              <w:t>a) </w:t>
            </w:r>
            <w:r w:rsidRPr="001B23F3">
              <w:rPr>
                <w:rFonts w:eastAsiaTheme="minorHAnsi"/>
                <w:i/>
                <w:iCs/>
              </w:rPr>
              <w:t xml:space="preserve">en </w:t>
            </w:r>
            <w:r w:rsidRPr="001B23F3">
              <w:rPr>
                <w:rFonts w:eastAsiaTheme="minorHAnsi"/>
                <w:i/>
              </w:rPr>
              <w:t xml:space="preserve">förflyttning av gods, på </w:t>
            </w:r>
            <w:r w:rsidRPr="001B23F3">
              <w:rPr>
                <w:rFonts w:eastAsiaTheme="minorHAnsi"/>
                <w:i/>
                <w:iCs/>
              </w:rPr>
              <w:t>grundval</w:t>
            </w:r>
            <w:r w:rsidRPr="001B23F3">
              <w:rPr>
                <w:rFonts w:eastAsiaTheme="minorHAnsi"/>
                <w:i/>
              </w:rPr>
              <w:t xml:space="preserve"> av ett transportavtal, med en personbil eller lastbil </w:t>
            </w:r>
            <w:r w:rsidRPr="001B23F3">
              <w:rPr>
                <w:rFonts w:eastAsiaTheme="minorHAnsi"/>
                <w:i/>
                <w:iCs/>
              </w:rPr>
              <w:t>mellan två länder, om</w:t>
            </w:r>
            <w:r w:rsidRPr="001B23F3">
              <w:rPr>
                <w:rFonts w:eastAsiaTheme="minorHAnsi"/>
                <w:i/>
              </w:rPr>
              <w:t xml:space="preserve"> transportföretaget är etablerat </w:t>
            </w:r>
            <w:r w:rsidRPr="001B23F3">
              <w:rPr>
                <w:rFonts w:eastAsiaTheme="minorHAnsi"/>
                <w:i/>
                <w:iCs/>
              </w:rPr>
              <w:t>i</w:t>
            </w:r>
            <w:r w:rsidRPr="001B23F3">
              <w:rPr>
                <w:rFonts w:eastAsiaTheme="minorHAnsi"/>
                <w:i/>
              </w:rPr>
              <w:t xml:space="preserve"> ett </w:t>
            </w:r>
            <w:r w:rsidRPr="001B23F3">
              <w:rPr>
                <w:rFonts w:eastAsiaTheme="minorHAnsi"/>
                <w:i/>
                <w:iCs/>
              </w:rPr>
              <w:t>av länderna</w:t>
            </w:r>
            <w:r w:rsidRPr="001B23F3">
              <w:rPr>
                <w:rFonts w:eastAsiaTheme="minorHAnsi"/>
                <w:i/>
              </w:rPr>
              <w:t>, eller</w:t>
            </w:r>
          </w:p>
          <w:p w14:paraId="66BE2AF0" w14:textId="77777777" w:rsidR="00416C8A" w:rsidRPr="001B23F3" w:rsidRDefault="00AB59E6" w:rsidP="002F1220">
            <w:pPr>
              <w:pStyle w:val="Brdtextmedindrag"/>
              <w:rPr>
                <w:rFonts w:eastAsiaTheme="minorHAnsi"/>
                <w:i/>
              </w:rPr>
            </w:pPr>
            <w:r w:rsidRPr="001B23F3">
              <w:rPr>
                <w:rFonts w:eastAsiaTheme="minorHAnsi"/>
                <w:i/>
              </w:rPr>
              <w:t>b) en persontransport</w:t>
            </w:r>
            <w:r w:rsidRPr="001B23F3" w:rsidDel="00FE77BC">
              <w:rPr>
                <w:rFonts w:eastAsiaTheme="minorHAnsi"/>
                <w:i/>
              </w:rPr>
              <w:t xml:space="preserve"> </w:t>
            </w:r>
            <w:r w:rsidRPr="001B23F3">
              <w:rPr>
                <w:rFonts w:eastAsiaTheme="minorHAnsi"/>
                <w:i/>
              </w:rPr>
              <w:t xml:space="preserve">med buss där </w:t>
            </w:r>
          </w:p>
          <w:p w14:paraId="2882161A" w14:textId="77777777" w:rsidR="00416C8A" w:rsidRPr="001B23F3" w:rsidRDefault="00AB59E6" w:rsidP="002F1220">
            <w:pPr>
              <w:pStyle w:val="Brdtextmedindrag"/>
              <w:rPr>
                <w:rFonts w:eastAsiaTheme="minorHAnsi"/>
                <w:i/>
                <w:iCs/>
              </w:rPr>
            </w:pPr>
            <w:r w:rsidRPr="001B23F3">
              <w:rPr>
                <w:rFonts w:eastAsiaTheme="minorHAnsi"/>
                <w:i/>
              </w:rPr>
              <w:t xml:space="preserve">i) passagerare tas upp i </w:t>
            </w:r>
            <w:r w:rsidRPr="001B23F3">
              <w:rPr>
                <w:rFonts w:eastAsiaTheme="minorHAnsi"/>
                <w:i/>
                <w:iCs/>
              </w:rPr>
              <w:t xml:space="preserve">ett </w:t>
            </w:r>
            <w:r w:rsidRPr="001B23F3">
              <w:rPr>
                <w:rFonts w:eastAsiaTheme="minorHAnsi"/>
                <w:i/>
              </w:rPr>
              <w:t xml:space="preserve">land </w:t>
            </w:r>
            <w:r w:rsidRPr="001B23F3">
              <w:rPr>
                <w:rFonts w:eastAsiaTheme="minorHAnsi"/>
                <w:i/>
                <w:iCs/>
              </w:rPr>
              <w:t>och släpps av i ett annat land, om</w:t>
            </w:r>
            <w:r w:rsidRPr="001B23F3">
              <w:rPr>
                <w:rFonts w:eastAsiaTheme="minorHAnsi"/>
                <w:i/>
              </w:rPr>
              <w:t xml:space="preserve"> transportföretaget är etablerat </w:t>
            </w:r>
            <w:r w:rsidRPr="001B23F3">
              <w:rPr>
                <w:rFonts w:eastAsiaTheme="minorHAnsi"/>
                <w:i/>
                <w:iCs/>
              </w:rPr>
              <w:t>i ett av länderna, eller</w:t>
            </w:r>
          </w:p>
          <w:p w14:paraId="2196AE4D" w14:textId="77777777" w:rsidR="00416C8A" w:rsidRPr="001B23F3" w:rsidRDefault="00AB59E6" w:rsidP="002F1220">
            <w:pPr>
              <w:pStyle w:val="Brdtextmedindrag"/>
              <w:rPr>
                <w:rFonts w:eastAsiaTheme="minorHAnsi"/>
                <w:i/>
              </w:rPr>
            </w:pPr>
            <w:r w:rsidRPr="001B23F3">
              <w:rPr>
                <w:rFonts w:eastAsiaTheme="minorHAnsi"/>
                <w:i/>
              </w:rPr>
              <w:t>ii) passagerare tas upp och släpps av i det land där transport</w:t>
            </w:r>
            <w:r w:rsidRPr="001B23F3">
              <w:rPr>
                <w:rFonts w:eastAsiaTheme="minorHAnsi"/>
                <w:i/>
              </w:rPr>
              <w:softHyphen/>
              <w:t>företaget är etablerat</w:t>
            </w:r>
            <w:r w:rsidRPr="001B23F3">
              <w:rPr>
                <w:rFonts w:eastAsiaTheme="minorHAnsi"/>
                <w:i/>
                <w:iCs/>
              </w:rPr>
              <w:t>, om trans</w:t>
            </w:r>
            <w:r w:rsidRPr="001B23F3">
              <w:rPr>
                <w:rFonts w:eastAsiaTheme="minorHAnsi"/>
                <w:i/>
                <w:iCs/>
              </w:rPr>
              <w:softHyphen/>
              <w:t>porten utförs</w:t>
            </w:r>
            <w:r w:rsidRPr="001B23F3">
              <w:rPr>
                <w:rFonts w:eastAsiaTheme="minorHAnsi"/>
                <w:i/>
              </w:rPr>
              <w:t xml:space="preserve"> i syfte att </w:t>
            </w:r>
            <w:r w:rsidRPr="001B23F3">
              <w:rPr>
                <w:rFonts w:eastAsiaTheme="minorHAnsi"/>
                <w:i/>
                <w:iCs/>
              </w:rPr>
              <w:t>genomföra</w:t>
            </w:r>
            <w:r w:rsidRPr="001B23F3">
              <w:rPr>
                <w:rFonts w:eastAsiaTheme="minorHAnsi"/>
                <w:i/>
              </w:rPr>
              <w:t xml:space="preserve"> lokala utflykter i ett annat land,</w:t>
            </w:r>
          </w:p>
          <w:p w14:paraId="2CA9850F" w14:textId="77777777" w:rsidR="00416C8A" w:rsidRPr="001B23F3" w:rsidRDefault="00AB59E6" w:rsidP="002F1220">
            <w:pPr>
              <w:pStyle w:val="Brdtextmedindrag"/>
            </w:pPr>
            <w:r w:rsidRPr="001B23F3">
              <w:rPr>
                <w:rFonts w:eastAsiaTheme="minorHAnsi"/>
                <w:i/>
                <w:iCs/>
              </w:rPr>
              <w:lastRenderedPageBreak/>
              <w:t>2. </w:t>
            </w:r>
            <w:r w:rsidRPr="001B23F3">
              <w:rPr>
                <w:rFonts w:eastAsiaTheme="minorHAnsi"/>
                <w:i/>
                <w:iCs/>
                <w:u w:val="single"/>
              </w:rPr>
              <w:t>förare</w:t>
            </w:r>
            <w:r w:rsidRPr="001B23F3">
              <w:rPr>
                <w:rFonts w:eastAsiaTheme="minorHAnsi"/>
                <w:i/>
                <w:iCs/>
              </w:rPr>
              <w:t xml:space="preserve">: en arbetstagare som utför yrkesmässiga </w:t>
            </w:r>
            <w:bookmarkStart w:id="447" w:name="_Hlk74598754"/>
            <w:r w:rsidRPr="001B23F3">
              <w:rPr>
                <w:rFonts w:eastAsiaTheme="minorHAnsi"/>
                <w:i/>
                <w:iCs/>
              </w:rPr>
              <w:t>godstrans</w:t>
            </w:r>
            <w:r w:rsidRPr="001B23F3">
              <w:rPr>
                <w:rFonts w:eastAsiaTheme="minorHAnsi"/>
                <w:i/>
                <w:iCs/>
              </w:rPr>
              <w:softHyphen/>
              <w:t>porter med personbil eller lastbil eller yrkesmässiga persontrans</w:t>
            </w:r>
            <w:r w:rsidRPr="001B23F3">
              <w:rPr>
                <w:rFonts w:eastAsiaTheme="minorHAnsi"/>
                <w:i/>
                <w:iCs/>
              </w:rPr>
              <w:softHyphen/>
              <w:t>porter med buss.</w:t>
            </w:r>
            <w:bookmarkEnd w:id="446"/>
            <w:bookmarkEnd w:id="447"/>
          </w:p>
        </w:tc>
      </w:tr>
    </w:tbl>
    <w:p w14:paraId="1D8C4D7A"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258C2822" w14:textId="77777777">
        <w:tc>
          <w:tcPr>
            <w:tcW w:w="2500" w:type="pct"/>
            <w:shd w:val="clear" w:color="auto" w:fill="auto"/>
            <w:tcMar>
              <w:left w:w="0" w:type="dxa"/>
            </w:tcMar>
          </w:tcPr>
          <w:p w14:paraId="2A84F47F" w14:textId="77777777" w:rsidR="00416C8A" w:rsidRPr="001B23F3" w:rsidRDefault="00545EC1" w:rsidP="002F1220">
            <w:pPr>
              <w:pStyle w:val="Brdtextmedindrag"/>
            </w:pPr>
          </w:p>
        </w:tc>
        <w:tc>
          <w:tcPr>
            <w:tcW w:w="2500" w:type="pct"/>
            <w:shd w:val="clear" w:color="auto" w:fill="auto"/>
            <w:tcMar>
              <w:right w:w="0" w:type="dxa"/>
            </w:tcMar>
          </w:tcPr>
          <w:p w14:paraId="49A4884C" w14:textId="77777777" w:rsidR="00416C8A" w:rsidRPr="001B23F3" w:rsidRDefault="00AB59E6" w:rsidP="002F1220">
            <w:pPr>
              <w:pStyle w:val="Brdtextmedindrag"/>
              <w:ind w:firstLine="0"/>
              <w:rPr>
                <w:rFonts w:eastAsiaTheme="minorHAnsi"/>
                <w:i/>
              </w:rPr>
            </w:pPr>
            <w:r w:rsidRPr="001B23F3">
              <w:rPr>
                <w:rFonts w:eastAsiaTheme="minorHAnsi"/>
                <w:i/>
              </w:rPr>
              <w:t>5 b §</w:t>
            </w:r>
          </w:p>
          <w:p w14:paraId="480DB57C" w14:textId="77777777" w:rsidR="00416C8A" w:rsidRPr="001B23F3" w:rsidDel="003574EB" w:rsidRDefault="00AB59E6" w:rsidP="002F1220">
            <w:pPr>
              <w:pStyle w:val="Brdtextmedindrag"/>
              <w:rPr>
                <w:rFonts w:eastAsiaTheme="minorHAnsi"/>
                <w:i/>
              </w:rPr>
            </w:pPr>
            <w:r w:rsidRPr="001B23F3">
              <w:rPr>
                <w:rFonts w:eastAsiaTheme="minorHAnsi"/>
                <w:i/>
              </w:rPr>
              <w:t>Utstationering enligt 4 § första stycket ska anses föreligga när en arbets</w:t>
            </w:r>
            <w:r w:rsidRPr="001B23F3">
              <w:rPr>
                <w:rFonts w:eastAsiaTheme="minorHAnsi"/>
                <w:i/>
              </w:rPr>
              <w:softHyphen/>
              <w:t xml:space="preserve">givare sänder en förare till Sverige för </w:t>
            </w:r>
            <w:bookmarkStart w:id="448" w:name="_Hlk71110962"/>
            <w:r w:rsidRPr="001B23F3">
              <w:rPr>
                <w:rFonts w:eastAsiaTheme="minorHAnsi"/>
                <w:i/>
              </w:rPr>
              <w:t>att åt ett transport</w:t>
            </w:r>
            <w:r w:rsidRPr="001B23F3">
              <w:rPr>
                <w:rFonts w:eastAsiaTheme="minorHAnsi"/>
                <w:i/>
              </w:rPr>
              <w:softHyphen/>
              <w:t xml:space="preserve">företag som är etablerat i ett annat land än Sverige </w:t>
            </w:r>
            <w:bookmarkEnd w:id="448"/>
            <w:r w:rsidRPr="001B23F3">
              <w:rPr>
                <w:rFonts w:eastAsiaTheme="minorHAnsi"/>
                <w:i/>
              </w:rPr>
              <w:t xml:space="preserve">utföra </w:t>
            </w:r>
          </w:p>
          <w:p w14:paraId="50F822C6" w14:textId="77777777" w:rsidR="00416C8A" w:rsidRPr="001B23F3" w:rsidRDefault="00AB59E6" w:rsidP="002F1220">
            <w:pPr>
              <w:pStyle w:val="Brdtextmedindrag"/>
              <w:rPr>
                <w:rFonts w:eastAsiaTheme="minorHAnsi"/>
                <w:i/>
              </w:rPr>
            </w:pPr>
            <w:bookmarkStart w:id="449" w:name="_Hlk75865558"/>
            <w:r w:rsidRPr="001B23F3">
              <w:rPr>
                <w:rFonts w:eastAsiaTheme="minorHAnsi"/>
                <w:i/>
              </w:rPr>
              <w:t>1. en godstransport med person</w:t>
            </w:r>
            <w:r w:rsidRPr="001B23F3">
              <w:rPr>
                <w:rFonts w:eastAsiaTheme="minorHAnsi"/>
                <w:i/>
              </w:rPr>
              <w:softHyphen/>
              <w:t>bil eller lastbil eller en person</w:t>
            </w:r>
            <w:r w:rsidRPr="001B23F3">
              <w:rPr>
                <w:rFonts w:eastAsiaTheme="minorHAnsi"/>
                <w:i/>
              </w:rPr>
              <w:softHyphen/>
              <w:t>transport med buss där all lastning och lossning av gods respektive all på- och avstigning av passagerare sker inom Sveriges gränser, eller</w:t>
            </w:r>
          </w:p>
          <w:p w14:paraId="5A5ADFC4" w14:textId="77777777" w:rsidR="00416C8A" w:rsidRPr="001B23F3" w:rsidRDefault="00AB59E6" w:rsidP="002F1220">
            <w:pPr>
              <w:pStyle w:val="Brdtextmedindrag"/>
            </w:pPr>
            <w:r w:rsidRPr="001B23F3">
              <w:rPr>
                <w:rFonts w:eastAsiaTheme="minorHAnsi"/>
                <w:i/>
              </w:rPr>
              <w:t>2. en persontransport med buss där både på- och avstigning av passagerare sker inom Sveriges gränser i samband med internatio</w:t>
            </w:r>
            <w:r w:rsidRPr="001B23F3">
              <w:rPr>
                <w:rFonts w:eastAsiaTheme="minorHAnsi"/>
                <w:i/>
              </w:rPr>
              <w:softHyphen/>
              <w:t>nell linjetrafik.</w:t>
            </w:r>
            <w:bookmarkEnd w:id="449"/>
          </w:p>
        </w:tc>
      </w:tr>
    </w:tbl>
    <w:p w14:paraId="2B5DAF8D"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0CEC777F" w14:textId="77777777">
        <w:tc>
          <w:tcPr>
            <w:tcW w:w="2500" w:type="pct"/>
            <w:shd w:val="clear" w:color="auto" w:fill="auto"/>
            <w:tcMar>
              <w:left w:w="0" w:type="dxa"/>
            </w:tcMar>
          </w:tcPr>
          <w:p w14:paraId="44248286" w14:textId="77777777" w:rsidR="00416C8A" w:rsidRPr="001B23F3" w:rsidRDefault="00545EC1" w:rsidP="002F1220">
            <w:pPr>
              <w:pStyle w:val="Brdtextmedindrag"/>
            </w:pPr>
          </w:p>
        </w:tc>
        <w:tc>
          <w:tcPr>
            <w:tcW w:w="2500" w:type="pct"/>
            <w:shd w:val="clear" w:color="auto" w:fill="auto"/>
            <w:tcMar>
              <w:right w:w="0" w:type="dxa"/>
            </w:tcMar>
          </w:tcPr>
          <w:p w14:paraId="47B02166" w14:textId="77777777" w:rsidR="00416C8A" w:rsidRPr="001B23F3" w:rsidRDefault="00AB59E6" w:rsidP="002F1220">
            <w:pPr>
              <w:pStyle w:val="Brdtextmedindrag"/>
              <w:ind w:firstLine="0"/>
              <w:rPr>
                <w:i/>
                <w:iCs/>
              </w:rPr>
            </w:pPr>
            <w:bookmarkStart w:id="450" w:name="_Hlk75766651"/>
            <w:r w:rsidRPr="001B23F3">
              <w:rPr>
                <w:i/>
                <w:iCs/>
              </w:rPr>
              <w:t>5 c §</w:t>
            </w:r>
          </w:p>
          <w:p w14:paraId="4AFE3446" w14:textId="77777777" w:rsidR="00416C8A" w:rsidRPr="001B23F3" w:rsidRDefault="00AB59E6" w:rsidP="002F1220">
            <w:pPr>
              <w:pStyle w:val="Brdtextmedindrag"/>
            </w:pPr>
            <w:r w:rsidRPr="001B23F3">
              <w:rPr>
                <w:i/>
                <w:iCs/>
              </w:rPr>
              <w:t>En förare som utför en transport åt ett transportföretag som är etablerat i ett annat land än Sverige ska inte anses vara utstationerad om han eller hon passerar genom Sverige utan att lasta eller lossa gods eller ta upp eller släppa av passagerare.</w:t>
            </w:r>
            <w:bookmarkEnd w:id="450"/>
          </w:p>
        </w:tc>
      </w:tr>
    </w:tbl>
    <w:p w14:paraId="44932AEF"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66B10020" w14:textId="77777777">
        <w:tc>
          <w:tcPr>
            <w:tcW w:w="2500" w:type="pct"/>
            <w:shd w:val="clear" w:color="auto" w:fill="auto"/>
            <w:tcMar>
              <w:left w:w="0" w:type="dxa"/>
            </w:tcMar>
          </w:tcPr>
          <w:p w14:paraId="5CE2FA39" w14:textId="77777777" w:rsidR="00416C8A" w:rsidRPr="001B23F3" w:rsidRDefault="00545EC1" w:rsidP="002F1220">
            <w:pPr>
              <w:pStyle w:val="Brdtextmedindrag"/>
            </w:pPr>
          </w:p>
        </w:tc>
        <w:tc>
          <w:tcPr>
            <w:tcW w:w="2500" w:type="pct"/>
            <w:shd w:val="clear" w:color="auto" w:fill="auto"/>
            <w:tcMar>
              <w:right w:w="0" w:type="dxa"/>
            </w:tcMar>
          </w:tcPr>
          <w:p w14:paraId="0AA65006" w14:textId="77777777" w:rsidR="00416C8A" w:rsidRPr="001B23F3" w:rsidRDefault="00AB59E6" w:rsidP="002F1220">
            <w:pPr>
              <w:pStyle w:val="Brdtextmedindrag"/>
              <w:ind w:firstLine="0"/>
              <w:rPr>
                <w:i/>
              </w:rPr>
            </w:pPr>
            <w:r w:rsidRPr="001B23F3">
              <w:rPr>
                <w:i/>
              </w:rPr>
              <w:t>5 d §</w:t>
            </w:r>
          </w:p>
          <w:p w14:paraId="2958BE90" w14:textId="77777777" w:rsidR="00416C8A" w:rsidRPr="001B23F3" w:rsidRDefault="00AB59E6" w:rsidP="002F1220">
            <w:pPr>
              <w:pStyle w:val="Brdtextmedindrag"/>
              <w:rPr>
                <w:rFonts w:eastAsiaTheme="minorHAnsi"/>
                <w:i/>
              </w:rPr>
            </w:pPr>
            <w:r w:rsidRPr="001B23F3">
              <w:rPr>
                <w:i/>
              </w:rPr>
              <w:t>I fall som avses i 4 § första</w:t>
            </w:r>
            <w:r w:rsidRPr="001B23F3">
              <w:t xml:space="preserve"> </w:t>
            </w:r>
            <w:r w:rsidRPr="001B23F3">
              <w:rPr>
                <w:i/>
              </w:rPr>
              <w:t xml:space="preserve">stycket 1 ska en förare inte anses vara utstationerad om </w:t>
            </w:r>
            <w:r w:rsidRPr="001B23F3">
              <w:rPr>
                <w:rFonts w:eastAsiaTheme="minorHAnsi"/>
                <w:i/>
              </w:rPr>
              <w:t xml:space="preserve">han eller hon utför </w:t>
            </w:r>
            <w:r w:rsidRPr="001B23F3">
              <w:rPr>
                <w:rFonts w:eastAsiaTheme="minorHAnsi"/>
                <w:i/>
                <w:iCs/>
              </w:rPr>
              <w:t>en bilateral transport</w:t>
            </w:r>
            <w:r w:rsidRPr="001B23F3">
              <w:rPr>
                <w:rFonts w:eastAsiaTheme="minorHAnsi"/>
                <w:i/>
              </w:rPr>
              <w:t xml:space="preserve"> till eller från Sverige utan att under </w:t>
            </w:r>
            <w:r w:rsidRPr="001B23F3">
              <w:rPr>
                <w:rFonts w:eastAsiaTheme="minorHAnsi"/>
                <w:i/>
                <w:iCs/>
              </w:rPr>
              <w:t>vistelsen</w:t>
            </w:r>
            <w:r w:rsidRPr="001B23F3">
              <w:rPr>
                <w:rFonts w:eastAsiaTheme="minorHAnsi"/>
                <w:i/>
              </w:rPr>
              <w:t xml:space="preserve"> i Sverige utföra </w:t>
            </w:r>
            <w:r w:rsidRPr="001B23F3">
              <w:rPr>
                <w:rFonts w:eastAsiaTheme="minorHAnsi"/>
                <w:i/>
                <w:iCs/>
              </w:rPr>
              <w:t>en transport</w:t>
            </w:r>
            <w:r w:rsidRPr="001B23F3">
              <w:rPr>
                <w:rFonts w:eastAsiaTheme="minorHAnsi"/>
                <w:i/>
              </w:rPr>
              <w:t xml:space="preserve"> till eller från Sverige som inte är </w:t>
            </w:r>
            <w:r w:rsidRPr="001B23F3">
              <w:rPr>
                <w:rFonts w:eastAsiaTheme="minorHAnsi"/>
                <w:i/>
                <w:iCs/>
              </w:rPr>
              <w:t>bilateral</w:t>
            </w:r>
            <w:r w:rsidRPr="001B23F3">
              <w:rPr>
                <w:rFonts w:eastAsiaTheme="minorHAnsi"/>
                <w:i/>
              </w:rPr>
              <w:t>.</w:t>
            </w:r>
          </w:p>
          <w:p w14:paraId="4C935F9F" w14:textId="77777777" w:rsidR="00416C8A" w:rsidRPr="001B23F3" w:rsidRDefault="00AB59E6" w:rsidP="002F1220">
            <w:pPr>
              <w:pStyle w:val="Brdtextmedindrag"/>
              <w:rPr>
                <w:i/>
              </w:rPr>
            </w:pPr>
            <w:r w:rsidRPr="001B23F3">
              <w:rPr>
                <w:i/>
              </w:rPr>
              <w:t>I fall som avses i 4 § första stycket 1 ska en förare inte heller anses vara utstationerad om han eller hon under en resa till eller från</w:t>
            </w:r>
            <w:r w:rsidRPr="001B23F3" w:rsidDel="004902B4">
              <w:rPr>
                <w:i/>
              </w:rPr>
              <w:t xml:space="preserve"> </w:t>
            </w:r>
            <w:r w:rsidRPr="001B23F3">
              <w:rPr>
                <w:i/>
              </w:rPr>
              <w:t>det land där transport</w:t>
            </w:r>
            <w:r w:rsidRPr="001B23F3">
              <w:rPr>
                <w:i/>
              </w:rPr>
              <w:softHyphen/>
              <w:t xml:space="preserve">företaget är etablerat lastar gods eller tar upp passagerare vid högst </w:t>
            </w:r>
            <w:r w:rsidRPr="001B23F3">
              <w:rPr>
                <w:i/>
              </w:rPr>
              <w:lastRenderedPageBreak/>
              <w:t>ett tillfälle och lossar gods eller släpper av passagerare vid högst ett tillfälle samtidigt som föraren utför en bilateral transport. Om det är fråga om en godstrans</w:t>
            </w:r>
            <w:r w:rsidRPr="001B23F3">
              <w:rPr>
                <w:i/>
              </w:rPr>
              <w:softHyphen/>
              <w:t>port, får föraren under återresan till etableringslandet lasta gods vid högst två tillfällen och lossa gods vid högst två tillfällen utan att föraren ska anses vara utstationerad, om enbart bilaterala transporter utfördes under resan från etableringslandet.</w:t>
            </w:r>
          </w:p>
          <w:p w14:paraId="4CC83146" w14:textId="77777777" w:rsidR="00416C8A" w:rsidRPr="001B23F3" w:rsidRDefault="00AB59E6" w:rsidP="002F1220">
            <w:pPr>
              <w:pStyle w:val="Brdtextmedindrag"/>
            </w:pPr>
            <w:bookmarkStart w:id="451" w:name="_Hlk76124545"/>
            <w:r w:rsidRPr="001B23F3">
              <w:rPr>
                <w:i/>
              </w:rPr>
              <w:t>Andra stycket gäller endast om på- och avstigningen av passagerare respektive lastningen och lossningen av gods sker i olika länder.</w:t>
            </w:r>
            <w:bookmarkEnd w:id="451"/>
          </w:p>
        </w:tc>
      </w:tr>
    </w:tbl>
    <w:p w14:paraId="104420CF"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2F5EC649" w14:textId="77777777">
        <w:tc>
          <w:tcPr>
            <w:tcW w:w="2500" w:type="pct"/>
            <w:shd w:val="clear" w:color="auto" w:fill="auto"/>
            <w:tcMar>
              <w:left w:w="0" w:type="dxa"/>
            </w:tcMar>
          </w:tcPr>
          <w:p w14:paraId="20AB506F" w14:textId="77777777" w:rsidR="00416C8A" w:rsidRPr="001B23F3" w:rsidRDefault="00545EC1" w:rsidP="002F1220">
            <w:pPr>
              <w:pStyle w:val="Brdtextmedindrag"/>
            </w:pPr>
          </w:p>
        </w:tc>
        <w:tc>
          <w:tcPr>
            <w:tcW w:w="2500" w:type="pct"/>
            <w:shd w:val="clear" w:color="auto" w:fill="auto"/>
            <w:tcMar>
              <w:right w:w="0" w:type="dxa"/>
            </w:tcMar>
          </w:tcPr>
          <w:p w14:paraId="673984BE" w14:textId="77777777" w:rsidR="00416C8A" w:rsidRPr="001B23F3" w:rsidRDefault="00AB59E6" w:rsidP="002F1220">
            <w:pPr>
              <w:pStyle w:val="Brdtextmedindrag"/>
              <w:ind w:firstLine="0"/>
              <w:rPr>
                <w:i/>
                <w:iCs/>
              </w:rPr>
            </w:pPr>
            <w:r w:rsidRPr="001B23F3">
              <w:rPr>
                <w:i/>
                <w:iCs/>
              </w:rPr>
              <w:t>5 e §</w:t>
            </w:r>
          </w:p>
          <w:p w14:paraId="24A665BC" w14:textId="77777777" w:rsidR="00416C8A" w:rsidRPr="001B23F3" w:rsidRDefault="00AB59E6" w:rsidP="002F1220">
            <w:pPr>
              <w:pStyle w:val="Brdtextmedindrag"/>
              <w:rPr>
                <w:i/>
                <w:iCs/>
              </w:rPr>
            </w:pPr>
            <w:r w:rsidRPr="001B23F3">
              <w:rPr>
                <w:i/>
                <w:iCs/>
              </w:rPr>
              <w:t>Det som sägs i 5 d § andra stycket gäller endast om det fordon som används för transporten är utrustat med en smart färdskrivare i enlighet med artiklarna 8, 9 och 10 i Europaparlamentet och rådets förordning (EU) nr 165/2014 om färdskrivare vid vägtransporter, om upphävande av rådets förordning (EEG) nr 3821/85 av den 20 december 1985 om färd</w:t>
            </w:r>
            <w:r w:rsidRPr="001B23F3">
              <w:rPr>
                <w:i/>
                <w:iCs/>
              </w:rPr>
              <w:softHyphen/>
              <w:t>skrivare vid vägtransporter och om ändring av Europaparlamentets och rådets förordning (EG) nr 561/2006 av den 15 mars 2006 om harmonisering av viss sociallag</w:t>
            </w:r>
            <w:r w:rsidRPr="001B23F3">
              <w:rPr>
                <w:i/>
                <w:iCs/>
              </w:rPr>
              <w:softHyphen/>
              <w:t>stiftning på vägtransport</w:t>
            </w:r>
            <w:r w:rsidRPr="001B23F3">
              <w:rPr>
                <w:i/>
                <w:iCs/>
              </w:rPr>
              <w:softHyphen/>
              <w:t>området.</w:t>
            </w:r>
          </w:p>
        </w:tc>
      </w:tr>
    </w:tbl>
    <w:p w14:paraId="07E8C45A"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61E99F41" w14:textId="77777777">
        <w:tc>
          <w:tcPr>
            <w:tcW w:w="2500" w:type="pct"/>
            <w:shd w:val="clear" w:color="auto" w:fill="auto"/>
            <w:tcMar>
              <w:left w:w="0" w:type="dxa"/>
            </w:tcMar>
          </w:tcPr>
          <w:p w14:paraId="07C15976" w14:textId="77777777" w:rsidR="00416C8A" w:rsidRPr="001B23F3" w:rsidRDefault="00545EC1" w:rsidP="002F1220">
            <w:pPr>
              <w:pStyle w:val="Brdtextmedindrag"/>
            </w:pPr>
          </w:p>
        </w:tc>
        <w:tc>
          <w:tcPr>
            <w:tcW w:w="2500" w:type="pct"/>
            <w:shd w:val="clear" w:color="auto" w:fill="auto"/>
            <w:tcMar>
              <w:right w:w="0" w:type="dxa"/>
            </w:tcMar>
          </w:tcPr>
          <w:p w14:paraId="1F91B027" w14:textId="77777777" w:rsidR="00416C8A" w:rsidRPr="001B23F3" w:rsidRDefault="00AB59E6" w:rsidP="002F1220">
            <w:pPr>
              <w:pStyle w:val="Brdtextmedindrag"/>
              <w:ind w:firstLine="0"/>
              <w:rPr>
                <w:rFonts w:eastAsiaTheme="minorHAnsi"/>
                <w:i/>
                <w:iCs/>
              </w:rPr>
            </w:pPr>
            <w:r w:rsidRPr="001B23F3">
              <w:rPr>
                <w:rFonts w:eastAsiaTheme="minorHAnsi"/>
                <w:i/>
                <w:iCs/>
              </w:rPr>
              <w:t>14 a §</w:t>
            </w:r>
          </w:p>
          <w:p w14:paraId="331F890F" w14:textId="77777777" w:rsidR="00416C8A" w:rsidRPr="001B23F3" w:rsidRDefault="00AB59E6" w:rsidP="002F1220">
            <w:pPr>
              <w:pStyle w:val="Brdtextmedindrag"/>
              <w:rPr>
                <w:rFonts w:eastAsiaTheme="minorHAnsi"/>
                <w:i/>
                <w:iCs/>
              </w:rPr>
            </w:pPr>
            <w:r w:rsidRPr="001B23F3">
              <w:rPr>
                <w:rFonts w:eastAsiaTheme="minorHAnsi"/>
                <w:i/>
                <w:iCs/>
              </w:rPr>
              <w:t xml:space="preserve">Vid utstationering enligt 4 § första stycket 1 av förare gäller i fråga om 11–14 §§ att </w:t>
            </w:r>
          </w:p>
          <w:p w14:paraId="5BD9C376" w14:textId="77777777" w:rsidR="00416C8A" w:rsidRPr="001B23F3" w:rsidRDefault="00AB59E6" w:rsidP="002F1220">
            <w:pPr>
              <w:pStyle w:val="Brdtextmedindrag"/>
              <w:rPr>
                <w:rFonts w:eastAsiaTheme="minorHAnsi"/>
                <w:i/>
                <w:iCs/>
              </w:rPr>
            </w:pPr>
            <w:r w:rsidRPr="001B23F3">
              <w:t>– </w:t>
            </w:r>
            <w:r w:rsidRPr="001B23F3">
              <w:rPr>
                <w:rFonts w:eastAsiaTheme="minorHAnsi"/>
                <w:i/>
                <w:iCs/>
              </w:rPr>
              <w:t>utstationeringen anses upp</w:t>
            </w:r>
            <w:r w:rsidRPr="001B23F3">
              <w:rPr>
                <w:rFonts w:eastAsiaTheme="minorHAnsi"/>
                <w:i/>
                <w:iCs/>
              </w:rPr>
              <w:softHyphen/>
              <w:t>höra när föraren lämnar Sverige vid utförandet av en internationell transport, och</w:t>
            </w:r>
          </w:p>
          <w:p w14:paraId="4C2C7CDA" w14:textId="77777777" w:rsidR="00416C8A" w:rsidRPr="001B23F3" w:rsidRDefault="00AB59E6" w:rsidP="002F1220">
            <w:pPr>
              <w:pStyle w:val="Brdtextmedindrag"/>
            </w:pPr>
            <w:r w:rsidRPr="001B23F3">
              <w:rPr>
                <w:rFonts w:eastAsiaTheme="minorHAnsi"/>
                <w:i/>
                <w:iCs/>
              </w:rPr>
              <w:t xml:space="preserve">– utstationeringstiden inte ska slås samman med den tid under vilken föraren, eller en annan förare som han eller hon ersätter, </w:t>
            </w:r>
            <w:r w:rsidRPr="001B23F3">
              <w:rPr>
                <w:rFonts w:eastAsiaTheme="minorHAnsi"/>
                <w:i/>
                <w:iCs/>
              </w:rPr>
              <w:lastRenderedPageBreak/>
              <w:t>tidigare har varit utstationerad för utförande av sådana transporter.</w:t>
            </w:r>
          </w:p>
        </w:tc>
      </w:tr>
    </w:tbl>
    <w:p w14:paraId="695E3A74" w14:textId="77777777" w:rsidR="00416C8A" w:rsidRPr="001B23F3" w:rsidRDefault="00545EC1" w:rsidP="00416C8A">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EF56103" w14:textId="77777777" w:rsidR="00416C8A" w:rsidRPr="001B23F3" w:rsidRDefault="00AB59E6" w:rsidP="002F1220">
      <w:pPr>
        <w:pStyle w:val="Brdtext"/>
        <w:jc w:val="center"/>
      </w:pPr>
      <w:r w:rsidRPr="001B23F3">
        <w:t>27 §</w:t>
      </w:r>
      <w:r w:rsidRPr="001B23F3">
        <w:rPr>
          <w:vertAlign w:val="superscript"/>
        </w:rPr>
        <w:footnoteReference w:id="11"/>
      </w:r>
    </w:p>
    <w:p w14:paraId="06978703" w14:textId="77777777" w:rsidR="00416C8A" w:rsidRPr="001B23F3" w:rsidRDefault="00AB59E6" w:rsidP="002F1220">
      <w:pPr>
        <w:pStyle w:val="Brdtextmedindrag"/>
      </w:pPr>
      <w:r w:rsidRPr="001B23F3">
        <w:t>En behörig myndighet i Sverige ska på begäran av en behörig myndighet i ett annat land inom EES lämna bistånd till den myndigheten.</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4DF1A7BC" w14:textId="77777777">
        <w:tc>
          <w:tcPr>
            <w:tcW w:w="2500" w:type="pct"/>
            <w:shd w:val="clear" w:color="auto" w:fill="auto"/>
            <w:tcMar>
              <w:left w:w="0" w:type="dxa"/>
            </w:tcMar>
          </w:tcPr>
          <w:p w14:paraId="7E23262C" w14:textId="77777777" w:rsidR="00416C8A" w:rsidRPr="001B23F3" w:rsidRDefault="00AB59E6" w:rsidP="002F1220">
            <w:pPr>
              <w:pStyle w:val="Brdtextmedindrag"/>
            </w:pPr>
            <w:r w:rsidRPr="001B23F3">
              <w:t>En behörig myndighet i Sverige får begära att en behörig myndighet i ett annat land inom EES lämnar bistånd när det kan underlätta handläggningen av ett ärende.</w:t>
            </w:r>
          </w:p>
        </w:tc>
        <w:tc>
          <w:tcPr>
            <w:tcW w:w="2500" w:type="pct"/>
            <w:shd w:val="clear" w:color="auto" w:fill="auto"/>
            <w:tcMar>
              <w:right w:w="0" w:type="dxa"/>
            </w:tcMar>
          </w:tcPr>
          <w:p w14:paraId="257C6D02" w14:textId="77777777" w:rsidR="00416C8A" w:rsidRPr="001B23F3" w:rsidRDefault="00AB59E6" w:rsidP="002F1220">
            <w:pPr>
              <w:pStyle w:val="Brdtextmedindrag"/>
            </w:pPr>
            <w:r w:rsidRPr="001B23F3">
              <w:rPr>
                <w:lang w:eastAsia="sv-SE"/>
              </w:rPr>
              <w:t>En behörig myndighet i Sverige får begära att en behörig myndighet i ett annat land inom EES lämnar bistånd när det kan underlätta handläggningen av ett ärende</w:t>
            </w:r>
            <w:r w:rsidRPr="001B23F3">
              <w:rPr>
                <w:i/>
                <w:iCs/>
                <w:lang w:eastAsia="sv-SE"/>
              </w:rPr>
              <w:t xml:space="preserve"> eller om det i något annat fall behövs för att kontrollera att denna lag eller villkor i kollektivavtal har följts.</w:t>
            </w:r>
          </w:p>
        </w:tc>
      </w:tr>
    </w:tbl>
    <w:p w14:paraId="7CCF9C5A" w14:textId="77777777" w:rsidR="00416C8A" w:rsidRPr="001B23F3" w:rsidRDefault="00AB59E6" w:rsidP="002F1220">
      <w:pPr>
        <w:pStyle w:val="Brdtextmedindrag"/>
        <w:rPr>
          <w:lang w:eastAsia="sv-SE"/>
        </w:rPr>
      </w:pPr>
      <w:r w:rsidRPr="001B23F3">
        <w:rPr>
          <w:lang w:eastAsia="sv-SE"/>
        </w:rPr>
        <w:t>Begäran om bistånd får särskilt avse information samt utförande av kontroller, inspektioner och utredningar när det gäller utstationering av arbetstagare.</w:t>
      </w:r>
    </w:p>
    <w:p w14:paraId="43AE10C5"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4ABCC178" w14:textId="77777777">
        <w:tc>
          <w:tcPr>
            <w:tcW w:w="2500" w:type="pct"/>
            <w:shd w:val="clear" w:color="auto" w:fill="auto"/>
            <w:tcMar>
              <w:left w:w="0" w:type="dxa"/>
            </w:tcMar>
          </w:tcPr>
          <w:p w14:paraId="07C63AF3" w14:textId="77777777" w:rsidR="00416C8A" w:rsidRPr="001B23F3" w:rsidRDefault="00545EC1" w:rsidP="002F1220">
            <w:pPr>
              <w:pStyle w:val="Brdtextmedindrag"/>
            </w:pPr>
          </w:p>
        </w:tc>
        <w:tc>
          <w:tcPr>
            <w:tcW w:w="2500" w:type="pct"/>
            <w:shd w:val="clear" w:color="auto" w:fill="auto"/>
            <w:tcMar>
              <w:right w:w="0" w:type="dxa"/>
            </w:tcMar>
          </w:tcPr>
          <w:p w14:paraId="5AD02689" w14:textId="77777777" w:rsidR="00416C8A" w:rsidRPr="001B23F3" w:rsidRDefault="00AB59E6" w:rsidP="002F1220">
            <w:pPr>
              <w:pStyle w:val="Brdtextmedindrag"/>
              <w:ind w:firstLine="0"/>
              <w:rPr>
                <w:rFonts w:eastAsiaTheme="minorHAnsi"/>
                <w:b/>
                <w:bCs/>
                <w:i/>
                <w:iCs/>
              </w:rPr>
            </w:pPr>
            <w:bookmarkStart w:id="452" w:name="_Hlk74732757"/>
            <w:r w:rsidRPr="001B23F3">
              <w:rPr>
                <w:rFonts w:eastAsiaTheme="minorHAnsi"/>
                <w:b/>
                <w:bCs/>
                <w:i/>
                <w:iCs/>
              </w:rPr>
              <w:t>Anmälningsskyldighet och dokumentation vid vissa vägtransporter</w:t>
            </w:r>
          </w:p>
          <w:p w14:paraId="7E6340B0" w14:textId="77777777" w:rsidR="00416C8A" w:rsidRPr="001B23F3" w:rsidRDefault="00545EC1" w:rsidP="002F1220">
            <w:pPr>
              <w:pStyle w:val="Brdtextmedindrag"/>
              <w:rPr>
                <w:rFonts w:eastAsiaTheme="minorHAnsi"/>
                <w:i/>
                <w:iCs/>
              </w:rPr>
            </w:pPr>
          </w:p>
          <w:p w14:paraId="40B5A7DC" w14:textId="77777777" w:rsidR="00416C8A" w:rsidRPr="001B23F3" w:rsidRDefault="00AB59E6" w:rsidP="002F1220">
            <w:pPr>
              <w:pStyle w:val="Brdtextmedindrag"/>
              <w:ind w:firstLine="0"/>
              <w:rPr>
                <w:rFonts w:eastAsiaTheme="minorHAnsi"/>
                <w:i/>
                <w:iCs/>
              </w:rPr>
            </w:pPr>
            <w:r w:rsidRPr="001B23F3">
              <w:rPr>
                <w:rFonts w:eastAsiaTheme="minorHAnsi"/>
                <w:i/>
                <w:iCs/>
              </w:rPr>
              <w:t>44 a §</w:t>
            </w:r>
          </w:p>
          <w:p w14:paraId="13F56995" w14:textId="77777777" w:rsidR="00416C8A" w:rsidRPr="001B23F3" w:rsidRDefault="00AB59E6" w:rsidP="002F1220">
            <w:pPr>
              <w:pStyle w:val="Brdtextmedindrag"/>
              <w:rPr>
                <w:i/>
                <w:iCs/>
              </w:rPr>
            </w:pPr>
            <w:r w:rsidRPr="001B23F3">
              <w:rPr>
                <w:rFonts w:eastAsiaTheme="minorHAnsi"/>
                <w:i/>
                <w:iCs/>
              </w:rPr>
              <w:t>Vid utstationering av förare till Sverige för att utföra transporter åt ett transportföretag som är etablerat i ett annat land än Sverige gäller inte</w:t>
            </w:r>
            <w:bookmarkStart w:id="453" w:name="_Hlk74599444"/>
            <w:r w:rsidRPr="001B23F3">
              <w:rPr>
                <w:rFonts w:eastAsiaTheme="minorHAnsi"/>
                <w:i/>
                <w:iCs/>
              </w:rPr>
              <w:t xml:space="preserve"> 22, 29–33 eller 45 §§. I stället finns i 44 b–44 i §§ bestämmelser som gäller i sådana fall. </w:t>
            </w:r>
            <w:bookmarkEnd w:id="452"/>
            <w:bookmarkEnd w:id="453"/>
          </w:p>
        </w:tc>
      </w:tr>
    </w:tbl>
    <w:p w14:paraId="5CC294F8"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46570132" w14:textId="77777777">
        <w:tc>
          <w:tcPr>
            <w:tcW w:w="2500" w:type="pct"/>
            <w:shd w:val="clear" w:color="auto" w:fill="auto"/>
            <w:tcMar>
              <w:left w:w="0" w:type="dxa"/>
            </w:tcMar>
          </w:tcPr>
          <w:p w14:paraId="2FD9CF80" w14:textId="77777777" w:rsidR="00416C8A" w:rsidRPr="001B23F3" w:rsidRDefault="00545EC1" w:rsidP="002F1220">
            <w:pPr>
              <w:pStyle w:val="Brdtextmedindrag"/>
            </w:pPr>
          </w:p>
        </w:tc>
        <w:tc>
          <w:tcPr>
            <w:tcW w:w="2500" w:type="pct"/>
            <w:shd w:val="clear" w:color="auto" w:fill="auto"/>
            <w:tcMar>
              <w:right w:w="0" w:type="dxa"/>
            </w:tcMar>
          </w:tcPr>
          <w:p w14:paraId="51FA406F" w14:textId="77777777" w:rsidR="00416C8A" w:rsidRPr="001B23F3" w:rsidRDefault="00AB59E6" w:rsidP="002F1220">
            <w:pPr>
              <w:pStyle w:val="Brdtextmedindrag"/>
              <w:ind w:firstLine="0"/>
              <w:rPr>
                <w:rFonts w:eastAsiaTheme="minorHAnsi"/>
                <w:i/>
                <w:u w:val="single"/>
              </w:rPr>
            </w:pPr>
            <w:r w:rsidRPr="001B23F3">
              <w:rPr>
                <w:rFonts w:eastAsiaTheme="minorHAnsi"/>
                <w:i/>
                <w:u w:val="single"/>
              </w:rPr>
              <w:t>Skyldighet att ge in en utstatio-neringsdeklaration</w:t>
            </w:r>
          </w:p>
          <w:p w14:paraId="0886C17D" w14:textId="77777777" w:rsidR="00416C8A" w:rsidRPr="001B23F3" w:rsidRDefault="00545EC1" w:rsidP="002F1220">
            <w:pPr>
              <w:pStyle w:val="Brdtextmedindrag"/>
              <w:rPr>
                <w:rFonts w:eastAsiaTheme="minorHAnsi"/>
              </w:rPr>
            </w:pPr>
          </w:p>
          <w:p w14:paraId="34B97FC0" w14:textId="77777777" w:rsidR="00416C8A" w:rsidRPr="001B23F3" w:rsidRDefault="00AB59E6" w:rsidP="002F1220">
            <w:pPr>
              <w:pStyle w:val="Brdtextmedindrag"/>
              <w:ind w:firstLine="0"/>
              <w:rPr>
                <w:rFonts w:eastAsiaTheme="minorHAnsi"/>
                <w:bCs/>
                <w:i/>
              </w:rPr>
            </w:pPr>
            <w:r w:rsidRPr="001B23F3">
              <w:rPr>
                <w:rFonts w:eastAsiaTheme="minorHAnsi"/>
                <w:bCs/>
                <w:i/>
              </w:rPr>
              <w:t>44 b §</w:t>
            </w:r>
          </w:p>
          <w:p w14:paraId="4B66AA16" w14:textId="77777777" w:rsidR="00416C8A" w:rsidRPr="001B23F3" w:rsidRDefault="00AB59E6" w:rsidP="002F1220">
            <w:pPr>
              <w:pStyle w:val="Brdtextmedindrag"/>
              <w:rPr>
                <w:rFonts w:eastAsiaTheme="minorHAnsi"/>
                <w:i/>
                <w:iCs/>
              </w:rPr>
            </w:pPr>
            <w:r w:rsidRPr="001B23F3">
              <w:rPr>
                <w:rFonts w:eastAsiaTheme="minorHAnsi"/>
                <w:i/>
                <w:iCs/>
              </w:rPr>
              <w:t>En arbetsgivare som utstatio</w:t>
            </w:r>
            <w:r w:rsidRPr="001B23F3">
              <w:rPr>
                <w:rFonts w:eastAsiaTheme="minorHAnsi"/>
                <w:i/>
                <w:iCs/>
              </w:rPr>
              <w:softHyphen/>
              <w:t>nerar en förare till Sverige för att utföra en transport åt ett transport</w:t>
            </w:r>
            <w:r w:rsidRPr="001B23F3">
              <w:rPr>
                <w:rFonts w:eastAsiaTheme="minorHAnsi"/>
                <w:i/>
                <w:iCs/>
              </w:rPr>
              <w:softHyphen/>
              <w:t>företag som är etablerat i ett annat land än Sverige ska lämna in en utstatio</w:t>
            </w:r>
            <w:r w:rsidRPr="001B23F3">
              <w:rPr>
                <w:rFonts w:eastAsiaTheme="minorHAnsi"/>
                <w:i/>
                <w:iCs/>
              </w:rPr>
              <w:softHyphen/>
              <w:t>neringsdeklaration till Arbetsmiljö</w:t>
            </w:r>
            <w:r w:rsidRPr="001B23F3">
              <w:rPr>
                <w:rFonts w:eastAsiaTheme="minorHAnsi"/>
                <w:i/>
                <w:iCs/>
              </w:rPr>
              <w:softHyphen/>
              <w:t xml:space="preserve">verket senast när föraren påbörjar arbetet i Sverige. </w:t>
            </w:r>
          </w:p>
          <w:p w14:paraId="3C97F6D1" w14:textId="77777777" w:rsidR="00416C8A" w:rsidRPr="001B23F3" w:rsidRDefault="00AB59E6" w:rsidP="002F1220">
            <w:pPr>
              <w:pStyle w:val="Brdtextmedindrag"/>
            </w:pPr>
            <w:r w:rsidRPr="001B23F3">
              <w:rPr>
                <w:rFonts w:eastAsiaTheme="minorHAnsi"/>
                <w:i/>
              </w:rPr>
              <w:t>Om förändringar sker i verksam</w:t>
            </w:r>
            <w:r w:rsidRPr="001B23F3">
              <w:rPr>
                <w:rFonts w:eastAsiaTheme="minorHAnsi"/>
                <w:i/>
              </w:rPr>
              <w:softHyphen/>
              <w:t xml:space="preserve">heten på ett sätt som har betydelse för de uppgifter som har lämnats i utstationeringsdeklarationen, ska </w:t>
            </w:r>
            <w:r w:rsidRPr="001B23F3">
              <w:rPr>
                <w:rFonts w:eastAsiaTheme="minorHAnsi"/>
                <w:i/>
              </w:rPr>
              <w:lastRenderedPageBreak/>
              <w:t>arbetsgivaren omgående upp</w:t>
            </w:r>
            <w:r w:rsidRPr="001B23F3">
              <w:rPr>
                <w:rFonts w:eastAsiaTheme="minorHAnsi"/>
                <w:i/>
              </w:rPr>
              <w:softHyphen/>
              <w:t>datera uppgifterna i deklarationen.</w:t>
            </w:r>
          </w:p>
        </w:tc>
      </w:tr>
    </w:tbl>
    <w:p w14:paraId="572F8E3E"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12D5A486" w14:textId="77777777">
        <w:tc>
          <w:tcPr>
            <w:tcW w:w="2500" w:type="pct"/>
            <w:shd w:val="clear" w:color="auto" w:fill="auto"/>
            <w:tcMar>
              <w:left w:w="0" w:type="dxa"/>
            </w:tcMar>
          </w:tcPr>
          <w:p w14:paraId="5670D350" w14:textId="77777777" w:rsidR="00416C8A" w:rsidRPr="001B23F3" w:rsidRDefault="00545EC1" w:rsidP="002F1220">
            <w:pPr>
              <w:pStyle w:val="Brdtextmedindrag"/>
            </w:pPr>
          </w:p>
        </w:tc>
        <w:tc>
          <w:tcPr>
            <w:tcW w:w="2500" w:type="pct"/>
            <w:shd w:val="clear" w:color="auto" w:fill="auto"/>
            <w:tcMar>
              <w:right w:w="0" w:type="dxa"/>
            </w:tcMar>
          </w:tcPr>
          <w:p w14:paraId="41678864" w14:textId="77777777" w:rsidR="00416C8A" w:rsidRPr="001B23F3" w:rsidRDefault="00AB59E6" w:rsidP="002F1220">
            <w:pPr>
              <w:pStyle w:val="Brdtextmedindrag"/>
              <w:ind w:firstLine="0"/>
              <w:rPr>
                <w:rFonts w:eastAsiaTheme="minorHAnsi"/>
                <w:i/>
                <w:iCs/>
                <w:u w:val="single"/>
              </w:rPr>
            </w:pPr>
            <w:r w:rsidRPr="001B23F3">
              <w:rPr>
                <w:rFonts w:eastAsiaTheme="minorHAnsi"/>
                <w:i/>
                <w:iCs/>
                <w:u w:val="single"/>
              </w:rPr>
              <w:t>Skyldighet att ge in dokumentation efter utstationeringsperioden</w:t>
            </w:r>
          </w:p>
          <w:p w14:paraId="3BE8467C" w14:textId="77777777" w:rsidR="00416C8A" w:rsidRPr="001B23F3" w:rsidRDefault="00545EC1" w:rsidP="002F1220">
            <w:pPr>
              <w:pStyle w:val="Brdtextmedindrag"/>
            </w:pPr>
          </w:p>
          <w:p w14:paraId="58E4DAF0" w14:textId="77777777" w:rsidR="00416C8A" w:rsidRPr="001B23F3" w:rsidRDefault="00AB59E6" w:rsidP="002F1220">
            <w:pPr>
              <w:pStyle w:val="Brdtextmedindrag"/>
              <w:ind w:firstLine="0"/>
              <w:rPr>
                <w:rFonts w:eastAsiaTheme="minorHAnsi"/>
              </w:rPr>
            </w:pPr>
            <w:r w:rsidRPr="001B23F3">
              <w:rPr>
                <w:rFonts w:eastAsiaTheme="minorHAnsi"/>
                <w:i/>
                <w:iCs/>
              </w:rPr>
              <w:t>44 c §</w:t>
            </w:r>
          </w:p>
          <w:p w14:paraId="5EB0057F" w14:textId="77777777" w:rsidR="00416C8A" w:rsidRPr="001B23F3" w:rsidRDefault="00AB59E6" w:rsidP="002F1220">
            <w:pPr>
              <w:pStyle w:val="Brdtextmedindrag"/>
              <w:rPr>
                <w:rFonts w:eastAsiaTheme="minorHAnsi"/>
                <w:i/>
                <w:iCs/>
              </w:rPr>
            </w:pPr>
            <w:r w:rsidRPr="001B23F3">
              <w:rPr>
                <w:rFonts w:eastAsiaTheme="minorHAnsi"/>
                <w:i/>
                <w:iCs/>
              </w:rPr>
              <w:t>En arbetsgivare som omfattas av kravet på att ge in en utstatio</w:t>
            </w:r>
            <w:r w:rsidRPr="001B23F3">
              <w:rPr>
                <w:rFonts w:eastAsiaTheme="minorHAnsi"/>
                <w:i/>
                <w:iCs/>
              </w:rPr>
              <w:softHyphen/>
              <w:t>neringsdeklaration enligt 44 b § ska efter utstationerings</w:t>
            </w:r>
            <w:r w:rsidRPr="001B23F3">
              <w:rPr>
                <w:rFonts w:eastAsiaTheme="minorHAnsi"/>
                <w:i/>
                <w:iCs/>
              </w:rPr>
              <w:softHyphen/>
              <w:t>perioden på begäran av Arbetsmiljöverket lämna in handlingar i form av anställningsavtal, lönespecifika</w:t>
            </w:r>
            <w:r w:rsidRPr="001B23F3">
              <w:rPr>
                <w:rFonts w:eastAsiaTheme="minorHAnsi"/>
                <w:i/>
                <w:iCs/>
              </w:rPr>
              <w:softHyphen/>
              <w:t>tioner, tidrapporter och intyg över gjorda löneutbetalningar samt bevis om utförda transporter och färdskrivardata.</w:t>
            </w:r>
          </w:p>
          <w:p w14:paraId="21CFD0F3" w14:textId="77777777" w:rsidR="00416C8A" w:rsidRPr="001B23F3" w:rsidRDefault="00AB59E6" w:rsidP="002F1220">
            <w:pPr>
              <w:pStyle w:val="Brdtextmedindrag"/>
            </w:pPr>
            <w:r w:rsidRPr="001B23F3">
              <w:rPr>
                <w:rFonts w:eastAsiaTheme="minorHAnsi"/>
                <w:i/>
                <w:iCs/>
              </w:rPr>
              <w:t>Skyldigheten enligt första stycket ska fullgöras inom åtta veckor från det att begäran framställdes.</w:t>
            </w:r>
          </w:p>
        </w:tc>
      </w:tr>
    </w:tbl>
    <w:p w14:paraId="7196196D"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2915557D" w14:textId="77777777">
        <w:tc>
          <w:tcPr>
            <w:tcW w:w="2500" w:type="pct"/>
            <w:shd w:val="clear" w:color="auto" w:fill="auto"/>
            <w:tcMar>
              <w:left w:w="0" w:type="dxa"/>
            </w:tcMar>
          </w:tcPr>
          <w:p w14:paraId="265A5B97" w14:textId="77777777" w:rsidR="00416C8A" w:rsidRPr="001B23F3" w:rsidRDefault="00545EC1" w:rsidP="002F1220">
            <w:pPr>
              <w:pStyle w:val="Brdtextmedindrag"/>
            </w:pPr>
          </w:p>
        </w:tc>
        <w:tc>
          <w:tcPr>
            <w:tcW w:w="2500" w:type="pct"/>
            <w:shd w:val="clear" w:color="auto" w:fill="auto"/>
            <w:tcMar>
              <w:right w:w="0" w:type="dxa"/>
            </w:tcMar>
          </w:tcPr>
          <w:p w14:paraId="73788665" w14:textId="77777777" w:rsidR="00416C8A" w:rsidRPr="001B23F3" w:rsidRDefault="00AB59E6" w:rsidP="002F1220">
            <w:pPr>
              <w:pStyle w:val="Brdtextmedindrag"/>
              <w:ind w:firstLine="0"/>
              <w:rPr>
                <w:rFonts w:eastAsiaTheme="minorHAnsi"/>
                <w:i/>
                <w:u w:val="single"/>
              </w:rPr>
            </w:pPr>
            <w:r w:rsidRPr="001B23F3">
              <w:rPr>
                <w:rFonts w:eastAsiaTheme="minorHAnsi"/>
                <w:i/>
                <w:u w:val="single"/>
              </w:rPr>
              <w:t>Skyldighet att tillhandahålla dokumentation vid vägkontroll</w:t>
            </w:r>
          </w:p>
          <w:p w14:paraId="71C8C906" w14:textId="77777777" w:rsidR="00416C8A" w:rsidRPr="001B23F3" w:rsidRDefault="00545EC1" w:rsidP="002F1220">
            <w:pPr>
              <w:pStyle w:val="Brdtextmedindrag"/>
              <w:rPr>
                <w:rFonts w:eastAsiaTheme="minorHAnsi"/>
              </w:rPr>
            </w:pPr>
          </w:p>
          <w:p w14:paraId="3ED4E098" w14:textId="77777777" w:rsidR="00416C8A" w:rsidRPr="001B23F3" w:rsidRDefault="00AB59E6" w:rsidP="002F1220">
            <w:pPr>
              <w:pStyle w:val="Brdtextmedindrag"/>
              <w:ind w:firstLine="0"/>
              <w:rPr>
                <w:rFonts w:eastAsiaTheme="minorHAnsi"/>
                <w:bCs/>
                <w:i/>
              </w:rPr>
            </w:pPr>
            <w:r w:rsidRPr="001B23F3">
              <w:rPr>
                <w:rFonts w:eastAsiaTheme="minorHAnsi"/>
                <w:bCs/>
                <w:i/>
              </w:rPr>
              <w:t>44 d §</w:t>
            </w:r>
          </w:p>
          <w:p w14:paraId="07B8F2FA" w14:textId="77777777" w:rsidR="00416C8A" w:rsidRPr="001B23F3" w:rsidRDefault="00AB59E6" w:rsidP="002F1220">
            <w:pPr>
              <w:pStyle w:val="Brdtextmedindrag"/>
              <w:rPr>
                <w:rFonts w:eastAsiaTheme="minorHAnsi"/>
                <w:i/>
                <w:iCs/>
              </w:rPr>
            </w:pPr>
            <w:bookmarkStart w:id="454" w:name="_Hlk71118791"/>
            <w:r w:rsidRPr="001B23F3">
              <w:rPr>
                <w:rFonts w:eastAsiaTheme="minorHAnsi"/>
                <w:i/>
                <w:iCs/>
              </w:rPr>
              <w:t xml:space="preserve">Ett transportföretag som är etablerat i ett annat land än Sverige och som utför en transport </w:t>
            </w:r>
            <w:bookmarkEnd w:id="454"/>
            <w:r w:rsidRPr="001B23F3">
              <w:rPr>
                <w:rFonts w:eastAsiaTheme="minorHAnsi"/>
                <w:i/>
                <w:iCs/>
              </w:rPr>
              <w:t xml:space="preserve">med en utstationerad förare ska säkerställa att en kontrolltjänsteman vid en vägkontroll får ta del av </w:t>
            </w:r>
          </w:p>
          <w:p w14:paraId="5D4E066F" w14:textId="77777777" w:rsidR="00416C8A" w:rsidRPr="001B23F3" w:rsidRDefault="00AB59E6" w:rsidP="002F1220">
            <w:pPr>
              <w:pStyle w:val="Brdtextmedindrag"/>
              <w:rPr>
                <w:rFonts w:eastAsiaTheme="minorHAnsi"/>
                <w:i/>
              </w:rPr>
            </w:pPr>
            <w:r w:rsidRPr="001B23F3">
              <w:rPr>
                <w:rFonts w:eastAsiaTheme="minorHAnsi"/>
                <w:i/>
              </w:rPr>
              <w:t>1. en kopia av den inlämnade utstatio</w:t>
            </w:r>
            <w:r w:rsidRPr="001B23F3">
              <w:rPr>
                <w:rFonts w:eastAsiaTheme="minorHAnsi"/>
                <w:i/>
              </w:rPr>
              <w:softHyphen/>
              <w:t>neringsdeklarationen,</w:t>
            </w:r>
          </w:p>
          <w:p w14:paraId="1559B136" w14:textId="77777777" w:rsidR="00416C8A" w:rsidRPr="001B23F3" w:rsidRDefault="00AB59E6" w:rsidP="002F1220">
            <w:pPr>
              <w:pStyle w:val="Brdtextmedindrag"/>
              <w:rPr>
                <w:rFonts w:eastAsiaTheme="minorHAnsi"/>
                <w:i/>
              </w:rPr>
            </w:pPr>
            <w:r w:rsidRPr="001B23F3">
              <w:rPr>
                <w:rFonts w:eastAsiaTheme="minorHAnsi"/>
                <w:i/>
              </w:rPr>
              <w:t xml:space="preserve">2. bevis om transporterna, och </w:t>
            </w:r>
          </w:p>
          <w:p w14:paraId="2CF012C6" w14:textId="77777777" w:rsidR="00416C8A" w:rsidRPr="001B23F3" w:rsidRDefault="00AB59E6" w:rsidP="002F1220">
            <w:pPr>
              <w:pStyle w:val="Brdtextmedindrag"/>
            </w:pPr>
            <w:r w:rsidRPr="001B23F3">
              <w:rPr>
                <w:rFonts w:eastAsiaTheme="minorHAnsi"/>
                <w:i/>
              </w:rPr>
              <w:t>3. färdskrivardata.</w:t>
            </w:r>
          </w:p>
        </w:tc>
      </w:tr>
    </w:tbl>
    <w:p w14:paraId="3C81D17B" w14:textId="77777777" w:rsidR="00416C8A" w:rsidRPr="001B23F3" w:rsidRDefault="00545EC1" w:rsidP="002F122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327D67B7" w14:textId="77777777">
        <w:tc>
          <w:tcPr>
            <w:tcW w:w="2500" w:type="pct"/>
            <w:shd w:val="clear" w:color="auto" w:fill="auto"/>
            <w:tcMar>
              <w:left w:w="0" w:type="dxa"/>
            </w:tcMar>
          </w:tcPr>
          <w:p w14:paraId="5B4E35AC" w14:textId="77777777" w:rsidR="00416C8A" w:rsidRPr="001B23F3" w:rsidRDefault="00545EC1" w:rsidP="002F1220">
            <w:pPr>
              <w:pStyle w:val="Brdtextmedindrag"/>
            </w:pPr>
          </w:p>
        </w:tc>
        <w:tc>
          <w:tcPr>
            <w:tcW w:w="2500" w:type="pct"/>
            <w:shd w:val="clear" w:color="auto" w:fill="auto"/>
            <w:tcMar>
              <w:right w:w="0" w:type="dxa"/>
            </w:tcMar>
          </w:tcPr>
          <w:p w14:paraId="626DE717" w14:textId="77777777" w:rsidR="00416C8A" w:rsidRPr="001B23F3" w:rsidRDefault="00AB59E6" w:rsidP="002F1220">
            <w:pPr>
              <w:pStyle w:val="Brdtextmedindrag"/>
              <w:ind w:firstLine="0"/>
              <w:rPr>
                <w:i/>
              </w:rPr>
            </w:pPr>
            <w:bookmarkStart w:id="455" w:name="_Hlk76137128"/>
            <w:r w:rsidRPr="001B23F3">
              <w:rPr>
                <w:i/>
              </w:rPr>
              <w:t>44 e §</w:t>
            </w:r>
          </w:p>
          <w:p w14:paraId="2D4754DE" w14:textId="77777777" w:rsidR="00416C8A" w:rsidRPr="001B23F3" w:rsidRDefault="00AB59E6" w:rsidP="002F1220">
            <w:pPr>
              <w:pStyle w:val="Brdtextmedindrag"/>
              <w:rPr>
                <w:i/>
                <w:iCs/>
              </w:rPr>
            </w:pPr>
            <w:r w:rsidRPr="001B23F3">
              <w:rPr>
                <w:i/>
                <w:iCs/>
              </w:rPr>
              <w:t>En förare som utför en transport som avses i 5 c § eller 5 d § ska för en kontrolltjänsteman vid en vägkontroll visa upp färdskrivardata och bevis om transporterna.</w:t>
            </w:r>
            <w:bookmarkEnd w:id="455"/>
          </w:p>
        </w:tc>
      </w:tr>
    </w:tbl>
    <w:p w14:paraId="33B899D6"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1000A004" w14:textId="77777777">
        <w:tc>
          <w:tcPr>
            <w:tcW w:w="2500" w:type="pct"/>
            <w:shd w:val="clear" w:color="auto" w:fill="auto"/>
            <w:tcMar>
              <w:left w:w="0" w:type="dxa"/>
            </w:tcMar>
          </w:tcPr>
          <w:p w14:paraId="4BF26FDF" w14:textId="77777777" w:rsidR="00416C8A" w:rsidRPr="001B23F3" w:rsidRDefault="00545EC1" w:rsidP="002F1220">
            <w:pPr>
              <w:pStyle w:val="Brdtextmedindrag"/>
            </w:pPr>
          </w:p>
        </w:tc>
        <w:tc>
          <w:tcPr>
            <w:tcW w:w="2500" w:type="pct"/>
            <w:shd w:val="clear" w:color="auto" w:fill="auto"/>
            <w:tcMar>
              <w:right w:w="0" w:type="dxa"/>
            </w:tcMar>
          </w:tcPr>
          <w:p w14:paraId="2EBAA2A4" w14:textId="77777777" w:rsidR="00416C8A" w:rsidRPr="001B23F3" w:rsidRDefault="00AB59E6" w:rsidP="002F1220">
            <w:pPr>
              <w:pStyle w:val="Brdtextmedindrag"/>
              <w:ind w:firstLine="0"/>
              <w:rPr>
                <w:rFonts w:eastAsiaTheme="minorHAnsi"/>
                <w:i/>
                <w:u w:val="single"/>
              </w:rPr>
            </w:pPr>
            <w:r w:rsidRPr="001B23F3">
              <w:rPr>
                <w:rFonts w:eastAsiaTheme="minorHAnsi"/>
                <w:i/>
                <w:u w:val="single"/>
              </w:rPr>
              <w:t xml:space="preserve">Sanktionsavgift </w:t>
            </w:r>
          </w:p>
          <w:p w14:paraId="48FE453E" w14:textId="77777777" w:rsidR="00416C8A" w:rsidRPr="001B23F3" w:rsidRDefault="00545EC1" w:rsidP="002F1220">
            <w:pPr>
              <w:pStyle w:val="Brdtextmedindrag"/>
              <w:rPr>
                <w:rFonts w:eastAsiaTheme="minorHAnsi"/>
              </w:rPr>
            </w:pPr>
          </w:p>
          <w:p w14:paraId="5DB3494B" w14:textId="77777777" w:rsidR="00416C8A" w:rsidRPr="001B23F3" w:rsidRDefault="00AB59E6" w:rsidP="002F1220">
            <w:pPr>
              <w:pStyle w:val="Brdtextmedindrag"/>
              <w:ind w:firstLine="0"/>
              <w:rPr>
                <w:rFonts w:eastAsiaTheme="minorHAnsi"/>
                <w:i/>
                <w:iCs/>
              </w:rPr>
            </w:pPr>
            <w:bookmarkStart w:id="456" w:name="_Hlk67413476"/>
            <w:r w:rsidRPr="001B23F3">
              <w:rPr>
                <w:rFonts w:eastAsiaTheme="minorHAnsi"/>
                <w:i/>
                <w:iCs/>
              </w:rPr>
              <w:t>44 f §</w:t>
            </w:r>
          </w:p>
          <w:p w14:paraId="420FA00E" w14:textId="77777777" w:rsidR="00416C8A" w:rsidRPr="001B23F3" w:rsidRDefault="00AB59E6" w:rsidP="002F1220">
            <w:pPr>
              <w:pStyle w:val="Brdtextmedindrag"/>
              <w:rPr>
                <w:i/>
                <w:iCs/>
              </w:rPr>
            </w:pPr>
            <w:r w:rsidRPr="001B23F3">
              <w:rPr>
                <w:rFonts w:eastAsiaTheme="minorHAnsi"/>
                <w:i/>
                <w:iCs/>
              </w:rPr>
              <w:t xml:space="preserve">En sanktionsavgift ska tas ut om ett transportföretag har överträtt bestämmelsen i </w:t>
            </w:r>
            <w:r w:rsidRPr="001B23F3" w:rsidDel="00406BB7">
              <w:rPr>
                <w:rFonts w:eastAsiaTheme="minorHAnsi"/>
                <w:i/>
                <w:iCs/>
              </w:rPr>
              <w:t>44 </w:t>
            </w:r>
            <w:r w:rsidRPr="001B23F3">
              <w:rPr>
                <w:rFonts w:eastAsiaTheme="minorHAnsi"/>
                <w:i/>
                <w:iCs/>
              </w:rPr>
              <w:t xml:space="preserve">d § 1 om </w:t>
            </w:r>
            <w:r w:rsidRPr="001B23F3">
              <w:rPr>
                <w:rFonts w:eastAsiaTheme="minorHAnsi"/>
                <w:i/>
                <w:iCs/>
              </w:rPr>
              <w:lastRenderedPageBreak/>
              <w:t xml:space="preserve">skyldighet att ta del av en kopia av utstationeringsdeklarationen. </w:t>
            </w:r>
            <w:bookmarkEnd w:id="456"/>
          </w:p>
        </w:tc>
      </w:tr>
    </w:tbl>
    <w:p w14:paraId="7150445A" w14:textId="77777777" w:rsidR="00416C8A" w:rsidRPr="001B23F3" w:rsidRDefault="00545EC1" w:rsidP="002F122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03076657" w14:textId="77777777">
        <w:tc>
          <w:tcPr>
            <w:tcW w:w="2500" w:type="pct"/>
            <w:shd w:val="clear" w:color="auto" w:fill="auto"/>
            <w:tcMar>
              <w:left w:w="0" w:type="dxa"/>
            </w:tcMar>
          </w:tcPr>
          <w:p w14:paraId="2F5B12ED" w14:textId="77777777" w:rsidR="00416C8A" w:rsidRPr="001B23F3" w:rsidRDefault="00545EC1" w:rsidP="002F1220">
            <w:pPr>
              <w:pStyle w:val="Brdtextmedindrag"/>
            </w:pPr>
          </w:p>
        </w:tc>
        <w:tc>
          <w:tcPr>
            <w:tcW w:w="2500" w:type="pct"/>
            <w:shd w:val="clear" w:color="auto" w:fill="auto"/>
            <w:tcMar>
              <w:right w:w="0" w:type="dxa"/>
            </w:tcMar>
          </w:tcPr>
          <w:p w14:paraId="53F1ED08" w14:textId="77777777" w:rsidR="00416C8A" w:rsidRPr="001B23F3" w:rsidRDefault="00AB59E6" w:rsidP="002F1220">
            <w:pPr>
              <w:pStyle w:val="Brdtextmedindrag"/>
              <w:ind w:firstLine="0"/>
              <w:rPr>
                <w:i/>
              </w:rPr>
            </w:pPr>
            <w:r w:rsidRPr="001B23F3">
              <w:rPr>
                <w:i/>
              </w:rPr>
              <w:t>44 g §</w:t>
            </w:r>
          </w:p>
          <w:p w14:paraId="031F2B12" w14:textId="77777777" w:rsidR="00416C8A" w:rsidRPr="001B23F3" w:rsidRDefault="00AB59E6" w:rsidP="002F1220">
            <w:pPr>
              <w:pStyle w:val="Brdtextmedindrag"/>
              <w:rPr>
                <w:i/>
              </w:rPr>
            </w:pPr>
            <w:r w:rsidRPr="001B23F3">
              <w:rPr>
                <w:i/>
              </w:rPr>
              <w:t>En sanktionsavgift enligt 44 f § ska tas ut även om överträdelsen inte har skett uppsåtligen eller av oaktsamhet.</w:t>
            </w:r>
          </w:p>
          <w:p w14:paraId="5DC3F8E0" w14:textId="77777777" w:rsidR="00416C8A" w:rsidRPr="001B23F3" w:rsidRDefault="00AB59E6" w:rsidP="002F1220">
            <w:pPr>
              <w:pStyle w:val="Brdtextmedindrag"/>
              <w:rPr>
                <w:i/>
              </w:rPr>
            </w:pPr>
            <w:r w:rsidRPr="001B23F3">
              <w:rPr>
                <w:i/>
              </w:rPr>
              <w:t xml:space="preserve">Avgiften får sättas ned helt eller delvis om överträdelsen är ringa eller ursäktlig eller om det annars med hänsyn till omständigheterna skulle vara oskäligt att ta ut sanktionsavgiften. </w:t>
            </w:r>
          </w:p>
          <w:p w14:paraId="422F9114" w14:textId="77777777" w:rsidR="00416C8A" w:rsidRPr="001B23F3" w:rsidRDefault="00AB59E6" w:rsidP="002F1220">
            <w:pPr>
              <w:pStyle w:val="Brdtextmedindrag"/>
              <w:rPr>
                <w:i/>
              </w:rPr>
            </w:pPr>
            <w:r w:rsidRPr="001B23F3">
              <w:rPr>
                <w:i/>
              </w:rPr>
              <w:t>En sanktionsavgift tillfaller staten.</w:t>
            </w:r>
          </w:p>
        </w:tc>
      </w:tr>
    </w:tbl>
    <w:p w14:paraId="0E602C21" w14:textId="77777777" w:rsidR="00416C8A" w:rsidRPr="001B23F3" w:rsidRDefault="00545EC1" w:rsidP="002F122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4DEDC383" w14:textId="77777777">
        <w:tc>
          <w:tcPr>
            <w:tcW w:w="2500" w:type="pct"/>
            <w:shd w:val="clear" w:color="auto" w:fill="auto"/>
            <w:tcMar>
              <w:left w:w="0" w:type="dxa"/>
            </w:tcMar>
          </w:tcPr>
          <w:p w14:paraId="1A89B59F" w14:textId="77777777" w:rsidR="00416C8A" w:rsidRPr="001B23F3" w:rsidRDefault="00545EC1" w:rsidP="002F1220">
            <w:pPr>
              <w:pStyle w:val="Brdtextmedindrag"/>
            </w:pPr>
          </w:p>
        </w:tc>
        <w:tc>
          <w:tcPr>
            <w:tcW w:w="2500" w:type="pct"/>
            <w:shd w:val="clear" w:color="auto" w:fill="auto"/>
            <w:tcMar>
              <w:right w:w="0" w:type="dxa"/>
            </w:tcMar>
          </w:tcPr>
          <w:p w14:paraId="3009611D" w14:textId="77777777" w:rsidR="00416C8A" w:rsidRPr="001B23F3" w:rsidRDefault="00AB59E6" w:rsidP="002F1220">
            <w:pPr>
              <w:pStyle w:val="Brdtextmedindrag"/>
              <w:ind w:firstLine="0"/>
              <w:rPr>
                <w:i/>
              </w:rPr>
            </w:pPr>
            <w:bookmarkStart w:id="457" w:name="_Hlk76372840"/>
            <w:r w:rsidRPr="001B23F3">
              <w:rPr>
                <w:i/>
              </w:rPr>
              <w:t>44 h §</w:t>
            </w:r>
          </w:p>
          <w:p w14:paraId="72DF72E5" w14:textId="77777777" w:rsidR="00416C8A" w:rsidRPr="001B23F3" w:rsidRDefault="00AB59E6" w:rsidP="002F1220">
            <w:pPr>
              <w:pStyle w:val="Brdtextmedindrag"/>
              <w:rPr>
                <w:i/>
                <w:iCs/>
              </w:rPr>
            </w:pPr>
            <w:r w:rsidRPr="001B23F3">
              <w:rPr>
                <w:i/>
                <w:iCs/>
              </w:rPr>
              <w:t>När ett beslut om sanktionsavgift enligt 44 f § har fått laga kraft får det verkställas enligt utsökningsbalken.</w:t>
            </w:r>
            <w:bookmarkEnd w:id="457"/>
          </w:p>
        </w:tc>
      </w:tr>
    </w:tbl>
    <w:p w14:paraId="340A5030"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3572635E" w14:textId="77777777">
        <w:tc>
          <w:tcPr>
            <w:tcW w:w="2500" w:type="pct"/>
            <w:shd w:val="clear" w:color="auto" w:fill="auto"/>
            <w:tcMar>
              <w:left w:w="0" w:type="dxa"/>
            </w:tcMar>
          </w:tcPr>
          <w:p w14:paraId="0AB301E1" w14:textId="77777777" w:rsidR="00416C8A" w:rsidRPr="001B23F3" w:rsidRDefault="00545EC1" w:rsidP="002F1220">
            <w:pPr>
              <w:pStyle w:val="Brdtextmedindrag"/>
            </w:pPr>
          </w:p>
        </w:tc>
        <w:tc>
          <w:tcPr>
            <w:tcW w:w="2500" w:type="pct"/>
            <w:shd w:val="clear" w:color="auto" w:fill="auto"/>
            <w:tcMar>
              <w:right w:w="0" w:type="dxa"/>
            </w:tcMar>
          </w:tcPr>
          <w:p w14:paraId="105BDBD0" w14:textId="77777777" w:rsidR="00416C8A" w:rsidRPr="001B23F3" w:rsidRDefault="00AB59E6" w:rsidP="002F1220">
            <w:pPr>
              <w:pStyle w:val="Brdtextmedindrag"/>
              <w:ind w:firstLine="0"/>
              <w:rPr>
                <w:rFonts w:eastAsiaTheme="minorHAnsi"/>
                <w:i/>
                <w:u w:val="single"/>
              </w:rPr>
            </w:pPr>
            <w:r w:rsidRPr="001B23F3">
              <w:rPr>
                <w:rFonts w:eastAsiaTheme="minorHAnsi"/>
                <w:i/>
                <w:u w:val="single"/>
              </w:rPr>
              <w:t>Beställaransvar</w:t>
            </w:r>
          </w:p>
          <w:p w14:paraId="2F0C65D6" w14:textId="77777777" w:rsidR="00416C8A" w:rsidRPr="001B23F3" w:rsidRDefault="00545EC1" w:rsidP="002F1220">
            <w:pPr>
              <w:pStyle w:val="Brdtextmedindrag"/>
              <w:rPr>
                <w:rFonts w:eastAsiaTheme="minorHAnsi"/>
              </w:rPr>
            </w:pPr>
          </w:p>
          <w:p w14:paraId="09AB8578" w14:textId="77777777" w:rsidR="00416C8A" w:rsidRPr="001B23F3" w:rsidRDefault="00AB59E6" w:rsidP="002F1220">
            <w:pPr>
              <w:pStyle w:val="Brdtextmedindrag"/>
              <w:ind w:firstLine="0"/>
              <w:rPr>
                <w:rFonts w:eastAsiaTheme="minorHAnsi"/>
                <w:i/>
                <w:iCs/>
              </w:rPr>
            </w:pPr>
            <w:r w:rsidRPr="001B23F3">
              <w:rPr>
                <w:rFonts w:eastAsiaTheme="minorHAnsi"/>
                <w:i/>
                <w:iCs/>
              </w:rPr>
              <w:t>44 i §</w:t>
            </w:r>
          </w:p>
          <w:p w14:paraId="142C09B3" w14:textId="77777777" w:rsidR="00416C8A" w:rsidRPr="001B23F3" w:rsidRDefault="00AB59E6" w:rsidP="002F1220">
            <w:pPr>
              <w:pStyle w:val="Brdtextmedindrag"/>
              <w:rPr>
                <w:rFonts w:eastAsiaTheme="minorHAnsi"/>
                <w:i/>
                <w:iCs/>
              </w:rPr>
            </w:pPr>
            <w:bookmarkStart w:id="458" w:name="_Hlk74735541"/>
            <w:r w:rsidRPr="001B23F3">
              <w:rPr>
                <w:rFonts w:eastAsiaTheme="minorHAnsi"/>
                <w:i/>
                <w:iCs/>
              </w:rPr>
              <w:t>Utför ett transportföretag som är etablerat i ett annat land än Sverige en transport med en utstationerad förare utan att en utstationerings</w:t>
            </w:r>
            <w:r w:rsidRPr="001B23F3">
              <w:rPr>
                <w:rFonts w:eastAsiaTheme="minorHAnsi"/>
                <w:i/>
                <w:iCs/>
              </w:rPr>
              <w:softHyphen/>
              <w:t xml:space="preserve">deklaration lämnats in enligt 44 b §, döms den som yrkesmässigt för egen eller annans räkning har beställt transporten till böter eller fängelse i högst ett år, om han eller hon </w:t>
            </w:r>
          </w:p>
          <w:p w14:paraId="787CE397" w14:textId="77777777" w:rsidR="00416C8A" w:rsidRPr="001B23F3" w:rsidRDefault="00AB59E6" w:rsidP="002F1220">
            <w:pPr>
              <w:pStyle w:val="Brdtextmedindrag"/>
              <w:rPr>
                <w:rFonts w:eastAsiaTheme="minorHAnsi"/>
                <w:i/>
                <w:iCs/>
              </w:rPr>
            </w:pPr>
            <w:r w:rsidRPr="001B23F3">
              <w:rPr>
                <w:rFonts w:eastAsiaTheme="minorHAnsi"/>
                <w:i/>
                <w:iCs/>
              </w:rPr>
              <w:t xml:space="preserve">1. vid tidpunkten för beställningen kände till eller hade skälig anledning att anta att föraren var utstationerad eller skulle utstationeras och att en utstationeringsdeklaration inte lämnats in eller skulle lämnas in, eller </w:t>
            </w:r>
          </w:p>
          <w:p w14:paraId="6A340BF4" w14:textId="77777777" w:rsidR="00416C8A" w:rsidRPr="001B23F3" w:rsidRDefault="00AB59E6" w:rsidP="002F1220">
            <w:pPr>
              <w:pStyle w:val="Brdtextmedindrag"/>
              <w:rPr>
                <w:rFonts w:eastAsiaTheme="minorHAnsi"/>
                <w:i/>
                <w:iCs/>
              </w:rPr>
            </w:pPr>
            <w:r w:rsidRPr="001B23F3">
              <w:rPr>
                <w:rFonts w:eastAsiaTheme="minorHAnsi"/>
                <w:i/>
                <w:iCs/>
              </w:rPr>
              <w:t>2. beställt en transport som avses i 5 b § av transportföretaget och inte senast en dag efter det att transporten har utförts underrättat Arbetsmiljöverket om utstatio</w:t>
            </w:r>
            <w:r w:rsidRPr="001B23F3">
              <w:rPr>
                <w:rFonts w:eastAsiaTheme="minorHAnsi"/>
                <w:i/>
                <w:iCs/>
              </w:rPr>
              <w:softHyphen/>
              <w:t>neringen.</w:t>
            </w:r>
          </w:p>
          <w:p w14:paraId="69BB8E0B" w14:textId="77777777" w:rsidR="00416C8A" w:rsidRPr="001B23F3" w:rsidRDefault="00AB59E6" w:rsidP="002F1220">
            <w:pPr>
              <w:pStyle w:val="Brdtextmedindrag"/>
            </w:pPr>
            <w:bookmarkStart w:id="459" w:name="_Hlk76798970"/>
            <w:r w:rsidRPr="001B23F3">
              <w:rPr>
                <w:rFonts w:eastAsiaTheme="minorHAnsi"/>
                <w:i/>
                <w:iCs/>
              </w:rPr>
              <w:lastRenderedPageBreak/>
              <w:t>Det ska inte dömas till ansvar enligt första stycket 2 om beställaren kan visa att han eller hon gjort vad som skäligen kan begäras av honom eller henne för att säkerställa att en utstation</w:t>
            </w:r>
            <w:r w:rsidRPr="001B23F3">
              <w:rPr>
                <w:rFonts w:eastAsiaTheme="minorHAnsi"/>
                <w:i/>
                <w:iCs/>
              </w:rPr>
              <w:softHyphen/>
              <w:t>eringsdeklaration lämnas in enligt 44 b §.</w:t>
            </w:r>
            <w:bookmarkEnd w:id="458"/>
            <w:bookmarkEnd w:id="459"/>
          </w:p>
        </w:tc>
      </w:tr>
    </w:tbl>
    <w:p w14:paraId="06D90818" w14:textId="77777777" w:rsidR="00416C8A" w:rsidRPr="001B23F3" w:rsidRDefault="00545EC1" w:rsidP="002F1220">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005AD16A" w14:textId="77777777">
        <w:tc>
          <w:tcPr>
            <w:tcW w:w="2500" w:type="pct"/>
            <w:shd w:val="clear" w:color="auto" w:fill="auto"/>
            <w:tcMar>
              <w:left w:w="0" w:type="dxa"/>
            </w:tcMar>
          </w:tcPr>
          <w:p w14:paraId="4F1845F4" w14:textId="77777777" w:rsidR="00416C8A" w:rsidRPr="001B23F3" w:rsidRDefault="00545EC1" w:rsidP="002F1220">
            <w:pPr>
              <w:pStyle w:val="Brdtextmedindrag"/>
            </w:pPr>
          </w:p>
        </w:tc>
        <w:tc>
          <w:tcPr>
            <w:tcW w:w="2500" w:type="pct"/>
            <w:shd w:val="clear" w:color="auto" w:fill="auto"/>
            <w:tcMar>
              <w:right w:w="0" w:type="dxa"/>
            </w:tcMar>
          </w:tcPr>
          <w:p w14:paraId="7140752F" w14:textId="77777777" w:rsidR="00416C8A" w:rsidRPr="001B23F3" w:rsidRDefault="00AB59E6" w:rsidP="002F1220">
            <w:pPr>
              <w:pStyle w:val="Brdtextmedindrag"/>
              <w:ind w:firstLine="0"/>
              <w:rPr>
                <w:rFonts w:eastAsiaTheme="minorHAnsi"/>
                <w:i/>
                <w:u w:val="single"/>
              </w:rPr>
            </w:pPr>
            <w:r w:rsidRPr="001B23F3">
              <w:rPr>
                <w:rFonts w:eastAsiaTheme="minorHAnsi"/>
                <w:i/>
                <w:u w:val="single"/>
              </w:rPr>
              <w:t>Bemyndigande</w:t>
            </w:r>
          </w:p>
          <w:p w14:paraId="50DC7A38" w14:textId="77777777" w:rsidR="00416C8A" w:rsidRPr="001B23F3" w:rsidRDefault="00545EC1" w:rsidP="002F1220">
            <w:pPr>
              <w:pStyle w:val="Brdtextmedindrag"/>
              <w:rPr>
                <w:rFonts w:eastAsiaTheme="minorHAnsi"/>
              </w:rPr>
            </w:pPr>
          </w:p>
          <w:p w14:paraId="354990C8" w14:textId="77777777" w:rsidR="00416C8A" w:rsidRPr="001B23F3" w:rsidRDefault="00AB59E6" w:rsidP="002F1220">
            <w:pPr>
              <w:pStyle w:val="Brdtextmedindrag"/>
              <w:ind w:firstLine="0"/>
              <w:rPr>
                <w:rFonts w:eastAsiaTheme="minorHAnsi"/>
                <w:i/>
                <w:iCs/>
              </w:rPr>
            </w:pPr>
            <w:r w:rsidRPr="001B23F3">
              <w:rPr>
                <w:rFonts w:eastAsiaTheme="minorHAnsi"/>
                <w:i/>
                <w:iCs/>
              </w:rPr>
              <w:t>44 j §</w:t>
            </w:r>
          </w:p>
          <w:p w14:paraId="62442BB6" w14:textId="77777777" w:rsidR="00416C8A" w:rsidRPr="001B23F3" w:rsidRDefault="00AB59E6" w:rsidP="002F1220">
            <w:pPr>
              <w:pStyle w:val="Brdtextmedindrag"/>
              <w:rPr>
                <w:rFonts w:eastAsiaTheme="minorHAnsi"/>
                <w:i/>
                <w:iCs/>
              </w:rPr>
            </w:pPr>
            <w:r w:rsidRPr="001B23F3">
              <w:rPr>
                <w:rFonts w:eastAsiaTheme="minorHAnsi"/>
                <w:i/>
                <w:iCs/>
              </w:rPr>
              <w:t xml:space="preserve">Regeringen får meddela föreskrifter om vilka uppgifter en utstationeringsdeklaration enligt 44 b § ska innehålla. </w:t>
            </w:r>
          </w:p>
          <w:p w14:paraId="6C4DC3E6" w14:textId="77777777" w:rsidR="00416C8A" w:rsidRPr="001B23F3" w:rsidRDefault="00AB59E6" w:rsidP="002F1220">
            <w:pPr>
              <w:pStyle w:val="Brdtextmedindrag"/>
              <w:rPr>
                <w:rFonts w:eastAsiaTheme="minorHAnsi"/>
                <w:i/>
                <w:iCs/>
              </w:rPr>
            </w:pPr>
            <w:r w:rsidRPr="001B23F3">
              <w:rPr>
                <w:rFonts w:eastAsiaTheme="minorHAnsi"/>
                <w:i/>
                <w:iCs/>
              </w:rPr>
              <w:t xml:space="preserve">Regeringen får meddela ytterligare föreskrifter om </w:t>
            </w:r>
          </w:p>
          <w:p w14:paraId="7E614623" w14:textId="77777777" w:rsidR="00416C8A" w:rsidRPr="001B23F3" w:rsidRDefault="00AB59E6" w:rsidP="002F1220">
            <w:pPr>
              <w:pStyle w:val="Brdtextmedindrag"/>
              <w:rPr>
                <w:rFonts w:eastAsiaTheme="minorHAnsi"/>
                <w:i/>
                <w:iCs/>
              </w:rPr>
            </w:pPr>
            <w:r w:rsidRPr="001B23F3">
              <w:rPr>
                <w:rFonts w:eastAsiaTheme="minorHAnsi"/>
                <w:i/>
                <w:iCs/>
              </w:rPr>
              <w:t>1. inlämning och uppdatering av dokumentation enligt 44 b och 44 c §§,</w:t>
            </w:r>
          </w:p>
          <w:p w14:paraId="74CCA905" w14:textId="77777777" w:rsidR="00416C8A" w:rsidRPr="001B23F3" w:rsidRDefault="00AB59E6" w:rsidP="002F1220">
            <w:pPr>
              <w:pStyle w:val="Brdtextmedindrag"/>
              <w:rPr>
                <w:rFonts w:eastAsiaTheme="minorHAnsi"/>
                <w:i/>
                <w:iCs/>
              </w:rPr>
            </w:pPr>
            <w:r w:rsidRPr="001B23F3">
              <w:rPr>
                <w:rFonts w:eastAsiaTheme="minorHAnsi"/>
                <w:i/>
                <w:iCs/>
              </w:rPr>
              <w:t>2. tillhandahållande av doku</w:t>
            </w:r>
            <w:r w:rsidRPr="001B23F3">
              <w:rPr>
                <w:rFonts w:eastAsiaTheme="minorHAnsi"/>
                <w:i/>
                <w:iCs/>
              </w:rPr>
              <w:softHyphen/>
              <w:t>mentation vid vägkontroller enligt 44 d och 44 e §§, och</w:t>
            </w:r>
          </w:p>
          <w:p w14:paraId="6A7D0BD7" w14:textId="77777777" w:rsidR="00416C8A" w:rsidRPr="001B23F3" w:rsidRDefault="00AB59E6" w:rsidP="002F1220">
            <w:pPr>
              <w:pStyle w:val="Brdtextmedindrag"/>
            </w:pPr>
            <w:r w:rsidRPr="001B23F3">
              <w:rPr>
                <w:rFonts w:eastAsiaTheme="minorHAnsi"/>
                <w:i/>
                <w:iCs/>
              </w:rPr>
              <w:t>3. sanktionsavgifter enligt 44 f §.</w:t>
            </w:r>
          </w:p>
        </w:tc>
      </w:tr>
    </w:tbl>
    <w:p w14:paraId="51BE3368" w14:textId="77777777" w:rsidR="00416C8A" w:rsidRPr="001B23F3" w:rsidRDefault="00AB59E6" w:rsidP="002F1220">
      <w:pPr>
        <w:pStyle w:val="Brdtextmedindrag"/>
        <w:rPr>
          <w:spacing w:val="34"/>
          <w:u w:val="single"/>
        </w:rPr>
      </w:pPr>
      <w:r w:rsidRPr="001B23F3">
        <w:rPr>
          <w:spacing w:val="34"/>
          <w:u w:val="single"/>
        </w:rPr>
        <w:t>                      </w:t>
      </w:r>
    </w:p>
    <w:p w14:paraId="08C70276" w14:textId="77777777" w:rsidR="00416C8A" w:rsidRPr="001B23F3" w:rsidRDefault="00AB59E6" w:rsidP="002F1220">
      <w:pPr>
        <w:pStyle w:val="Brdtextmedindrag"/>
      </w:pPr>
      <w:bookmarkStart w:id="460" w:name="_Hlk74650887"/>
      <w:r w:rsidRPr="001B23F3">
        <w:t>1. Denna lag träder i kraft den dag som regeringen bestämmer i fråga om 5 e § och i övrigt den 2 februari 2022.</w:t>
      </w:r>
    </w:p>
    <w:p w14:paraId="487D4343" w14:textId="77777777" w:rsidR="00894B0A" w:rsidRDefault="00AB59E6" w:rsidP="002F1220">
      <w:pPr>
        <w:pStyle w:val="Brdtextmedindrag"/>
        <w:sectPr w:rsidR="00894B0A" w:rsidSect="00155500">
          <w:headerReference w:type="even" r:id="rId75"/>
          <w:headerReference w:type="default" r:id="rId76"/>
          <w:footerReference w:type="even" r:id="rId77"/>
          <w:footerReference w:type="default" r:id="rId78"/>
          <w:headerReference w:type="first" r:id="rId79"/>
          <w:footerReference w:type="first" r:id="rId80"/>
          <w:pgSz w:w="9356" w:h="13721" w:code="9"/>
          <w:pgMar w:top="794" w:right="2438" w:bottom="1191" w:left="1021" w:header="0" w:footer="709" w:gutter="0"/>
          <w:cols w:space="708"/>
          <w:docGrid w:linePitch="360"/>
        </w:sectPr>
      </w:pPr>
      <w:r w:rsidRPr="001B23F3">
        <w:t>2. </w:t>
      </w:r>
      <w:bookmarkEnd w:id="460"/>
      <w:r w:rsidRPr="001B23F3">
        <w:t>Bestämmelserna i 5 c, 5 d och 44 a–44 i §§ ska inte tillämpas när det gäller arbete som en utstationerad arbetstagare har påbörjat före ikraft</w:t>
      </w:r>
      <w:r w:rsidRPr="001B23F3">
        <w:softHyphen/>
        <w:t>trädandet</w:t>
      </w:r>
      <w:r>
        <w:t>.</w:t>
      </w:r>
    </w:p>
    <w:p w14:paraId="4F84A729" w14:textId="77777777" w:rsidR="00894B0A" w:rsidRPr="001B23F3" w:rsidRDefault="00AB59E6" w:rsidP="002F1220">
      <w:pPr>
        <w:pStyle w:val="Rubrik2utannumrering"/>
        <w:spacing w:before="0"/>
      </w:pPr>
      <w:bookmarkStart w:id="461" w:name="_Toc49799405"/>
      <w:bookmarkStart w:id="462" w:name="_Toc58431825"/>
      <w:bookmarkStart w:id="463" w:name="_Toc66306836"/>
      <w:bookmarkStart w:id="464" w:name="_Toc66349639"/>
      <w:bookmarkStart w:id="465" w:name="_Toc76454292"/>
      <w:bookmarkStart w:id="466" w:name="_Toc77502896"/>
      <w:r w:rsidRPr="001B23F3">
        <w:lastRenderedPageBreak/>
        <w:t>Förslag till lag om ändring i lagen (2004:629) om trängselskatt</w:t>
      </w:r>
      <w:bookmarkEnd w:id="461"/>
      <w:bookmarkEnd w:id="462"/>
      <w:bookmarkEnd w:id="463"/>
      <w:bookmarkEnd w:id="464"/>
      <w:bookmarkEnd w:id="465"/>
      <w:bookmarkEnd w:id="466"/>
    </w:p>
    <w:p w14:paraId="2F0DA876" w14:textId="77777777" w:rsidR="00894B0A" w:rsidRPr="001B23F3" w:rsidRDefault="00AB59E6" w:rsidP="00847966">
      <w:pPr>
        <w:pStyle w:val="Brdtextmedindrag"/>
        <w:ind w:firstLine="0"/>
      </w:pPr>
      <w:r w:rsidRPr="001B23F3">
        <w:t>Härigenom föreskrivs att 6 § lagen (2004:629) om trängselskatt ska ha följande lydelse.</w:t>
      </w:r>
    </w:p>
    <w:p w14:paraId="3A04852B" w14:textId="77777777" w:rsidR="00894B0A" w:rsidRPr="001B23F3" w:rsidRDefault="00545EC1" w:rsidP="002F122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1E805534" w14:textId="77777777">
        <w:tc>
          <w:tcPr>
            <w:tcW w:w="2500" w:type="pct"/>
            <w:shd w:val="clear" w:color="auto" w:fill="auto"/>
            <w:tcMar>
              <w:left w:w="0" w:type="dxa"/>
            </w:tcMar>
          </w:tcPr>
          <w:p w14:paraId="5A759557" w14:textId="77777777" w:rsidR="00894B0A" w:rsidRPr="001B23F3" w:rsidRDefault="00AB59E6" w:rsidP="002F1220">
            <w:pPr>
              <w:pStyle w:val="Brdtextmedindrag"/>
              <w:rPr>
                <w:i/>
              </w:rPr>
            </w:pPr>
            <w:r w:rsidRPr="001B23F3">
              <w:rPr>
                <w:i/>
              </w:rPr>
              <w:t>Nuvarande lydelse</w:t>
            </w:r>
          </w:p>
        </w:tc>
        <w:tc>
          <w:tcPr>
            <w:tcW w:w="2500" w:type="pct"/>
            <w:shd w:val="clear" w:color="auto" w:fill="auto"/>
            <w:tcMar>
              <w:right w:w="0" w:type="dxa"/>
            </w:tcMar>
          </w:tcPr>
          <w:p w14:paraId="6BEF18D3" w14:textId="77777777" w:rsidR="00894B0A" w:rsidRPr="001B23F3" w:rsidRDefault="00AB59E6" w:rsidP="002F1220">
            <w:pPr>
              <w:pStyle w:val="Brdtextmedindrag"/>
              <w:rPr>
                <w:i/>
              </w:rPr>
            </w:pPr>
            <w:r w:rsidRPr="001B23F3">
              <w:rPr>
                <w:i/>
              </w:rPr>
              <w:t>Föreslagen lydelse</w:t>
            </w:r>
          </w:p>
        </w:tc>
      </w:tr>
    </w:tbl>
    <w:p w14:paraId="1AF75E1F" w14:textId="77777777" w:rsidR="00A034EB" w:rsidRDefault="00545EC1" w:rsidP="00847966">
      <w:pPr>
        <w:pStyle w:val="Brdtextmedindrag"/>
        <w:jc w:val="center"/>
      </w:pPr>
    </w:p>
    <w:p w14:paraId="40A5B6CB" w14:textId="677BFF20" w:rsidR="00894B0A" w:rsidRPr="001B23F3" w:rsidRDefault="00AB59E6" w:rsidP="00847966">
      <w:pPr>
        <w:pStyle w:val="Brdtextmedindrag"/>
        <w:jc w:val="center"/>
      </w:pPr>
      <w:r w:rsidRPr="001B23F3">
        <w:t>6 §</w:t>
      </w:r>
      <w:r w:rsidRPr="001B23F3">
        <w:rPr>
          <w:vertAlign w:val="superscript"/>
        </w:rPr>
        <w:footnoteReference w:id="12"/>
      </w:r>
    </w:p>
    <w:p w14:paraId="306258B9" w14:textId="77777777" w:rsidR="00894B0A" w:rsidRPr="001B23F3" w:rsidRDefault="00AB59E6" w:rsidP="002F1220">
      <w:pPr>
        <w:pStyle w:val="Brdtextmedindrag"/>
      </w:pPr>
      <w:r w:rsidRPr="001B23F3">
        <w:t>Skatteverket ska besluta om att undanta en viss bil från skatteplikt efter ansökan från</w:t>
      </w:r>
    </w:p>
    <w:p w14:paraId="47F275EB" w14:textId="77777777" w:rsidR="00894B0A" w:rsidRPr="001B23F3" w:rsidRDefault="00AB59E6" w:rsidP="002F1220">
      <w:pPr>
        <w:pStyle w:val="Brdtextmedindrag"/>
      </w:pPr>
      <w:r w:rsidRPr="001B23F3">
        <w:t>1. den som beviljats parkeringstillstånd för rörelsehindrade enligt föreskrifter som har meddelats med stöd av lagen (1975:88) med bemyndigande att meddela föreskrifter om trafik, transporter och kommunikationer, eller</w:t>
      </w:r>
    </w:p>
    <w:p w14:paraId="3BA28180" w14:textId="77777777" w:rsidR="00894B0A" w:rsidRPr="001B23F3" w:rsidRDefault="00AB59E6" w:rsidP="002F1220">
      <w:pPr>
        <w:pStyle w:val="Brdtextmedindrag"/>
      </w:pPr>
      <w:r w:rsidRPr="001B23F3">
        <w:t>2. den som beviljats motsvarande tillstånd i ett annat land inom Europeiska ekonomiska samarbetsområdet.</w:t>
      </w:r>
    </w:p>
    <w:p w14:paraId="644EF020" w14:textId="77777777" w:rsidR="00894B0A" w:rsidRPr="001B23F3" w:rsidRDefault="00AB59E6" w:rsidP="002F1220">
      <w:pPr>
        <w:pStyle w:val="Brdtextmedindrag"/>
      </w:pPr>
      <w:r w:rsidRPr="001B23F3">
        <w:t>Om det finns synnerliga skäl, ska ett undantag enligt första stycket gälla två bilar.</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1BB868CF" w14:textId="77777777">
        <w:tc>
          <w:tcPr>
            <w:tcW w:w="2500" w:type="pct"/>
            <w:shd w:val="clear" w:color="auto" w:fill="auto"/>
            <w:tcMar>
              <w:left w:w="0" w:type="dxa"/>
            </w:tcMar>
          </w:tcPr>
          <w:p w14:paraId="435EF9A8" w14:textId="77777777" w:rsidR="00894B0A" w:rsidRPr="001B23F3" w:rsidRDefault="00AB59E6" w:rsidP="002F1220">
            <w:pPr>
              <w:pStyle w:val="Brdtextmedindrag"/>
            </w:pPr>
            <w:r w:rsidRPr="001B23F3">
              <w:t>Befrielse från skatteplikt enligt första eller andra stycket får inte medges om bilen enligt anteckning i vägtrafikregistret eller motsvar</w:t>
            </w:r>
            <w:r w:rsidRPr="001B23F3">
              <w:softHyphen/>
              <w:t>ande utländska register används i yrkesmässig trafik enligt Europa</w:t>
            </w:r>
            <w:r w:rsidRPr="001B23F3">
              <w:softHyphen/>
              <w:t xml:space="preserve">parlamentets och rådets förordning (EG) nr 1071/2009 av den 21 oktober 2009 om gemensamma regler beträffande de villkor som ska uppfyllas av personer som bedriver yrkesmässig trafik och om upphävande av rådets direktiv 96/26/EG, </w:t>
            </w:r>
            <w:r w:rsidRPr="001B23F3">
              <w:rPr>
                <w:i/>
                <w:iCs/>
              </w:rPr>
              <w:t xml:space="preserve">i den ursprungliga lydelsen </w:t>
            </w:r>
            <w:r w:rsidRPr="001B23F3">
              <w:t>eller yrkestrafiklagen (2012:210) eller i taxitrafik enligt taxitrafiklagen (2012:211).</w:t>
            </w:r>
          </w:p>
        </w:tc>
        <w:tc>
          <w:tcPr>
            <w:tcW w:w="2500" w:type="pct"/>
            <w:shd w:val="clear" w:color="auto" w:fill="auto"/>
            <w:tcMar>
              <w:right w:w="0" w:type="dxa"/>
            </w:tcMar>
          </w:tcPr>
          <w:p w14:paraId="2D9C6970" w14:textId="77777777" w:rsidR="00894B0A" w:rsidRPr="001B23F3" w:rsidRDefault="00AB59E6" w:rsidP="002F1220">
            <w:pPr>
              <w:pStyle w:val="Brdtextmedindrag"/>
            </w:pPr>
            <w:r w:rsidRPr="001B23F3">
              <w:t>Befrielse från skatteplikt enligt första eller andra stycket får inte medges om bilen enligt anteckning i vägtrafikregistret eller motsvar</w:t>
            </w:r>
            <w:r w:rsidRPr="001B23F3">
              <w:softHyphen/>
              <w:t>ande utländska register används i yrkesmässig trafik enligt Europa</w:t>
            </w:r>
            <w:r w:rsidRPr="001B23F3">
              <w:softHyphen/>
              <w:t xml:space="preserve">parlamentets och rådets förordning (EG) nr 1071/2009 av den 21 oktober 2009 om gemensamma regler beträffande de villkor som ska uppfyllas av personer som bedriver yrkesmässig trafik och om upphävande av rådets direktiv 96/26/EG, </w:t>
            </w:r>
            <w:r w:rsidRPr="001B23F3">
              <w:rPr>
                <w:i/>
                <w:iCs/>
              </w:rPr>
              <w:t xml:space="preserve">i lydelsen enligt förordning (EU) 2020/1055 </w:t>
            </w:r>
            <w:r w:rsidRPr="001B23F3">
              <w:t>eller yrkestrafiklagen (2012:210) eller i taxitrafik enligt taxitrafiklagen (2012:211).</w:t>
            </w:r>
          </w:p>
        </w:tc>
      </w:tr>
    </w:tbl>
    <w:p w14:paraId="7BDCB0DB" w14:textId="77777777" w:rsidR="00894B0A" w:rsidRPr="001B23F3" w:rsidRDefault="00AB59E6" w:rsidP="002F1220">
      <w:pPr>
        <w:pStyle w:val="Brdtextmedindrag"/>
        <w:rPr>
          <w:spacing w:val="34"/>
          <w:u w:val="single"/>
        </w:rPr>
      </w:pPr>
      <w:r w:rsidRPr="001B23F3">
        <w:rPr>
          <w:spacing w:val="34"/>
          <w:u w:val="single"/>
        </w:rPr>
        <w:t>                      </w:t>
      </w:r>
    </w:p>
    <w:p w14:paraId="2A36B39E" w14:textId="77777777" w:rsidR="00894B0A" w:rsidRDefault="00AB59E6" w:rsidP="002F1220">
      <w:pPr>
        <w:pStyle w:val="Brdtextmedindrag"/>
        <w:sectPr w:rsidR="00894B0A" w:rsidSect="00894B0A">
          <w:headerReference w:type="even" r:id="rId81"/>
          <w:headerReference w:type="default" r:id="rId82"/>
          <w:footerReference w:type="even" r:id="rId83"/>
          <w:footerReference w:type="default" r:id="rId84"/>
          <w:footerReference w:type="first" r:id="rId85"/>
          <w:pgSz w:w="9356" w:h="13721" w:code="9"/>
          <w:pgMar w:top="794" w:right="2438" w:bottom="1191" w:left="1021" w:header="0" w:footer="709" w:gutter="0"/>
          <w:cols w:space="708"/>
          <w:docGrid w:linePitch="360"/>
        </w:sectPr>
      </w:pPr>
      <w:r w:rsidRPr="001B23F3">
        <w:t>Denna lag träder i kraft den 21 februari 2022</w:t>
      </w:r>
      <w:r>
        <w:t>.</w:t>
      </w:r>
    </w:p>
    <w:p w14:paraId="1778D147" w14:textId="77777777" w:rsidR="00894B0A" w:rsidRPr="001B23F3" w:rsidRDefault="00AB59E6" w:rsidP="00847966">
      <w:pPr>
        <w:pStyle w:val="Rubrik2utannumrering"/>
        <w:spacing w:before="0"/>
      </w:pPr>
      <w:bookmarkStart w:id="467" w:name="_Toc66306837"/>
      <w:bookmarkStart w:id="468" w:name="_Toc66349640"/>
      <w:bookmarkStart w:id="469" w:name="_Toc76454293"/>
      <w:bookmarkStart w:id="470" w:name="_Toc77502897"/>
      <w:r w:rsidRPr="001B23F3">
        <w:lastRenderedPageBreak/>
        <w:t>Förslag till lag om ändring i lagen (2005:395) om arbetstid vid visst vägtransportarbete</w:t>
      </w:r>
      <w:bookmarkEnd w:id="467"/>
      <w:bookmarkEnd w:id="468"/>
      <w:bookmarkEnd w:id="469"/>
      <w:bookmarkEnd w:id="470"/>
    </w:p>
    <w:p w14:paraId="11014FE3" w14:textId="77777777" w:rsidR="00894B0A" w:rsidRPr="001B23F3" w:rsidRDefault="00AB59E6" w:rsidP="00847966">
      <w:pPr>
        <w:pStyle w:val="Brdtextmedindrag"/>
        <w:ind w:firstLine="0"/>
      </w:pPr>
      <w:r w:rsidRPr="001B23F3">
        <w:t xml:space="preserve">Härigenom föreskrivs att 20 § lagen (2005:395) om arbetstid vid visst vägtransportarbete ska ha följande lydelse. </w:t>
      </w:r>
    </w:p>
    <w:p w14:paraId="7A627431" w14:textId="77777777" w:rsidR="00894B0A" w:rsidRPr="001B23F3" w:rsidRDefault="00545EC1" w:rsidP="0084796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7E3E031A" w14:textId="77777777">
        <w:tc>
          <w:tcPr>
            <w:tcW w:w="2500" w:type="pct"/>
            <w:shd w:val="clear" w:color="auto" w:fill="auto"/>
            <w:tcMar>
              <w:left w:w="0" w:type="dxa"/>
            </w:tcMar>
          </w:tcPr>
          <w:p w14:paraId="2E107141" w14:textId="77777777" w:rsidR="00894B0A" w:rsidRPr="001B23F3" w:rsidRDefault="00AB59E6" w:rsidP="00847966">
            <w:pPr>
              <w:pStyle w:val="Brdtextmedindrag"/>
              <w:rPr>
                <w:i/>
              </w:rPr>
            </w:pPr>
            <w:r w:rsidRPr="001B23F3">
              <w:rPr>
                <w:i/>
              </w:rPr>
              <w:t>Nuvarande lydelse</w:t>
            </w:r>
          </w:p>
        </w:tc>
        <w:tc>
          <w:tcPr>
            <w:tcW w:w="2500" w:type="pct"/>
            <w:shd w:val="clear" w:color="auto" w:fill="auto"/>
            <w:tcMar>
              <w:right w:w="0" w:type="dxa"/>
            </w:tcMar>
          </w:tcPr>
          <w:p w14:paraId="47D586A1" w14:textId="77777777" w:rsidR="00894B0A" w:rsidRPr="001B23F3" w:rsidRDefault="00AB59E6" w:rsidP="00847966">
            <w:pPr>
              <w:pStyle w:val="Brdtextmedindrag"/>
              <w:rPr>
                <w:i/>
              </w:rPr>
            </w:pPr>
            <w:r w:rsidRPr="001B23F3">
              <w:rPr>
                <w:i/>
              </w:rPr>
              <w:t>Föreslagen lydelse</w:t>
            </w:r>
          </w:p>
        </w:tc>
      </w:tr>
    </w:tbl>
    <w:p w14:paraId="7C0FAF77" w14:textId="77777777" w:rsidR="00894B0A" w:rsidRPr="001B23F3" w:rsidRDefault="00545EC1" w:rsidP="00847966">
      <w:pPr>
        <w:pStyle w:val="Brdtextmedindrag"/>
      </w:pPr>
    </w:p>
    <w:p w14:paraId="00CB612B" w14:textId="77777777" w:rsidR="00894B0A" w:rsidRPr="001B23F3" w:rsidRDefault="00AB59E6" w:rsidP="00847966">
      <w:pPr>
        <w:pStyle w:val="Brdtextmedindrag"/>
        <w:jc w:val="center"/>
      </w:pPr>
      <w:r w:rsidRPr="001B23F3">
        <w:t>20 §</w:t>
      </w:r>
      <w:r w:rsidRPr="001B23F3">
        <w:rPr>
          <w:vertAlign w:val="superscript"/>
        </w:rPr>
        <w:footnoteReference w:id="13"/>
      </w:r>
    </w:p>
    <w:p w14:paraId="155B68B2" w14:textId="77777777" w:rsidR="00894B0A" w:rsidRPr="001B23F3" w:rsidRDefault="00AB59E6" w:rsidP="00847966">
      <w:pPr>
        <w:pStyle w:val="Brdtextmedindrag"/>
      </w:pPr>
      <w:r w:rsidRPr="001B23F3">
        <w:t>Arbetsgivare och egenföretagare ska registrera all arbetstid som omfattas av denna lag. Registren ska bevaras hos arbetsgivaren eller egenföretagaren i minst två år efter den tidsperiod som arbetet omfattar.</w:t>
      </w:r>
    </w:p>
    <w:p w14:paraId="6ECC1F5F" w14:textId="77777777" w:rsidR="00894B0A" w:rsidRPr="001B23F3" w:rsidRDefault="00AB59E6" w:rsidP="00847966">
      <w:pPr>
        <w:pStyle w:val="Brdtextmedindrag"/>
      </w:pPr>
      <w:r w:rsidRPr="001B23F3">
        <w:t>Arbetsgivaren ska på begäran av arbetstagaren lämna denne en kopia av den registrerade arbetstiden. Även fackliga organisationer som företräder arbetstagare på arbetsstället har rätt att på begäran få en sådan kopia</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137F3CE3" w14:textId="77777777">
        <w:tc>
          <w:tcPr>
            <w:tcW w:w="2500" w:type="pct"/>
            <w:shd w:val="clear" w:color="auto" w:fill="auto"/>
            <w:tcMar>
              <w:left w:w="0" w:type="dxa"/>
            </w:tcMar>
          </w:tcPr>
          <w:p w14:paraId="27DC7962" w14:textId="77777777" w:rsidR="00894B0A" w:rsidRPr="001B23F3" w:rsidRDefault="00545EC1" w:rsidP="00847966">
            <w:pPr>
              <w:pStyle w:val="Brdtextmedindrag"/>
            </w:pPr>
          </w:p>
        </w:tc>
        <w:tc>
          <w:tcPr>
            <w:tcW w:w="2500" w:type="pct"/>
            <w:shd w:val="clear" w:color="auto" w:fill="auto"/>
            <w:tcMar>
              <w:right w:w="0" w:type="dxa"/>
            </w:tcMar>
          </w:tcPr>
          <w:p w14:paraId="50297C31" w14:textId="77777777" w:rsidR="00894B0A" w:rsidRPr="001B23F3" w:rsidRDefault="00AB59E6" w:rsidP="00847966">
            <w:pPr>
              <w:pStyle w:val="Brdtextmedindrag"/>
              <w:rPr>
                <w:i/>
              </w:rPr>
            </w:pPr>
            <w:r w:rsidRPr="001B23F3">
              <w:rPr>
                <w:i/>
              </w:rPr>
              <w:t>Regeringen eller den myndighet som regeringen bestämmer får meddela föreskrifter om register över arbetstid.</w:t>
            </w:r>
          </w:p>
        </w:tc>
      </w:tr>
    </w:tbl>
    <w:p w14:paraId="07D0D7E1" w14:textId="77777777" w:rsidR="00894B0A" w:rsidRPr="001B23F3" w:rsidRDefault="00AB59E6" w:rsidP="00847966">
      <w:pPr>
        <w:pStyle w:val="Brdtextmedindrag"/>
        <w:rPr>
          <w:spacing w:val="34"/>
          <w:u w:val="single"/>
        </w:rPr>
      </w:pPr>
      <w:r w:rsidRPr="001B23F3">
        <w:rPr>
          <w:spacing w:val="34"/>
          <w:u w:val="single"/>
        </w:rPr>
        <w:t>                      </w:t>
      </w:r>
    </w:p>
    <w:p w14:paraId="7980E869" w14:textId="77777777" w:rsidR="00894B0A" w:rsidRDefault="00AB59E6" w:rsidP="00847966">
      <w:pPr>
        <w:pStyle w:val="Brdtextmedindrag"/>
        <w:sectPr w:rsidR="00894B0A" w:rsidSect="00894B0A">
          <w:headerReference w:type="even" r:id="rId86"/>
          <w:headerReference w:type="default" r:id="rId87"/>
          <w:footerReference w:type="even" r:id="rId88"/>
          <w:footerReference w:type="default" r:id="rId89"/>
          <w:footerReference w:type="first" r:id="rId90"/>
          <w:pgSz w:w="9356" w:h="13721" w:code="9"/>
          <w:pgMar w:top="794" w:right="2438" w:bottom="1191" w:left="1021" w:header="0" w:footer="709" w:gutter="0"/>
          <w:cols w:space="708"/>
          <w:docGrid w:linePitch="360"/>
        </w:sectPr>
      </w:pPr>
      <w:r w:rsidRPr="001B23F3">
        <w:t>Denna lag träder i kraft den 2 februari 2022</w:t>
      </w:r>
      <w:r>
        <w:t>.</w:t>
      </w:r>
    </w:p>
    <w:p w14:paraId="4D9E783C" w14:textId="77777777" w:rsidR="00894B0A" w:rsidRPr="001B23F3" w:rsidRDefault="00AB59E6" w:rsidP="00847966">
      <w:pPr>
        <w:pStyle w:val="Rubrik2utannumrering"/>
        <w:spacing w:before="0"/>
      </w:pPr>
      <w:bookmarkStart w:id="471" w:name="_Toc66306838"/>
      <w:bookmarkStart w:id="472" w:name="_Toc66349641"/>
      <w:bookmarkStart w:id="473" w:name="_Toc76454294"/>
      <w:bookmarkStart w:id="474" w:name="_Toc77502898"/>
      <w:r w:rsidRPr="001B23F3">
        <w:lastRenderedPageBreak/>
        <w:t>Förslag till lag om ändring i yrkestrafiklagen (2012:210)</w:t>
      </w:r>
      <w:bookmarkEnd w:id="471"/>
      <w:bookmarkEnd w:id="472"/>
      <w:bookmarkEnd w:id="473"/>
      <w:bookmarkEnd w:id="474"/>
    </w:p>
    <w:p w14:paraId="53776811" w14:textId="77777777" w:rsidR="00894B0A" w:rsidRPr="001B23F3" w:rsidRDefault="00AB59E6" w:rsidP="00847966">
      <w:pPr>
        <w:pStyle w:val="Brdtextmedindrag"/>
        <w:ind w:firstLine="0"/>
      </w:pPr>
      <w:r w:rsidRPr="001B23F3">
        <w:t>Härigenom föreskrivs i fråga om yrkestrafiklagen (2012:210)</w:t>
      </w:r>
    </w:p>
    <w:p w14:paraId="26E03EF3" w14:textId="77777777" w:rsidR="00894B0A" w:rsidRPr="001B23F3" w:rsidRDefault="00AB59E6" w:rsidP="00847966">
      <w:pPr>
        <w:pStyle w:val="Brdtextmedindrag"/>
      </w:pPr>
      <w:r w:rsidRPr="001B23F3">
        <w:rPr>
          <w:i/>
          <w:iCs/>
        </w:rPr>
        <w:t xml:space="preserve">dels </w:t>
      </w:r>
      <w:r w:rsidRPr="001B23F3">
        <w:t>att</w:t>
      </w:r>
      <w:r w:rsidRPr="001B23F3">
        <w:rPr>
          <w:i/>
          <w:iCs/>
        </w:rPr>
        <w:t xml:space="preserve"> </w:t>
      </w:r>
      <w:r w:rsidRPr="001B23F3">
        <w:t>2 kap. 7 § och 4 kap. 3 § ska upphöra att gälla,</w:t>
      </w:r>
    </w:p>
    <w:p w14:paraId="03DBC3E7" w14:textId="77777777" w:rsidR="00894B0A" w:rsidRPr="001B23F3" w:rsidRDefault="00AB59E6" w:rsidP="00847966">
      <w:pPr>
        <w:pStyle w:val="Brdtextmedindrag"/>
      </w:pPr>
      <w:r w:rsidRPr="001B23F3">
        <w:rPr>
          <w:i/>
          <w:iCs/>
        </w:rPr>
        <w:t>dels</w:t>
      </w:r>
      <w:r w:rsidRPr="001B23F3">
        <w:t xml:space="preserve"> att 2 kap. 2, 4 och 5 §§, 4 kap. 1, 2 och 4 §§ och 5 kap. 1 och 5 §§ ska ha följande lydelse, </w:t>
      </w:r>
    </w:p>
    <w:p w14:paraId="20F71D4E" w14:textId="77777777" w:rsidR="00894B0A" w:rsidRPr="001B23F3" w:rsidRDefault="00AB59E6" w:rsidP="00847966">
      <w:pPr>
        <w:pStyle w:val="Brdtextmedindrag"/>
      </w:pPr>
      <w:r w:rsidRPr="001B23F3">
        <w:rPr>
          <w:i/>
          <w:iCs/>
        </w:rPr>
        <w:t>dels</w:t>
      </w:r>
      <w:r w:rsidRPr="001B23F3">
        <w:t xml:space="preserve"> att det ska införas två nya paragrafer, 2 kap. 5 a och 5 b §§, och närmast före 2 kap. 5 a § en ny rubrik av följande lydelse. </w:t>
      </w:r>
    </w:p>
    <w:p w14:paraId="432C0F81" w14:textId="77777777" w:rsidR="00894B0A" w:rsidRPr="001B23F3" w:rsidRDefault="00545EC1" w:rsidP="0084796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335FE92E" w14:textId="77777777">
        <w:tc>
          <w:tcPr>
            <w:tcW w:w="2500" w:type="pct"/>
            <w:shd w:val="clear" w:color="auto" w:fill="auto"/>
            <w:tcMar>
              <w:left w:w="0" w:type="dxa"/>
            </w:tcMar>
          </w:tcPr>
          <w:p w14:paraId="0C5B9D5C" w14:textId="77777777" w:rsidR="00894B0A" w:rsidRPr="001B23F3" w:rsidRDefault="00AB59E6" w:rsidP="00847966">
            <w:pPr>
              <w:pStyle w:val="Brdtextmedindrag"/>
              <w:rPr>
                <w:i/>
              </w:rPr>
            </w:pPr>
            <w:r w:rsidRPr="001B23F3">
              <w:rPr>
                <w:i/>
              </w:rPr>
              <w:t>Nuvarande lydelse</w:t>
            </w:r>
          </w:p>
        </w:tc>
        <w:tc>
          <w:tcPr>
            <w:tcW w:w="2500" w:type="pct"/>
            <w:shd w:val="clear" w:color="auto" w:fill="auto"/>
            <w:tcMar>
              <w:right w:w="0" w:type="dxa"/>
            </w:tcMar>
          </w:tcPr>
          <w:p w14:paraId="31B08F91" w14:textId="77777777" w:rsidR="00894B0A" w:rsidRPr="001B23F3" w:rsidRDefault="00AB59E6" w:rsidP="00847966">
            <w:pPr>
              <w:pStyle w:val="Brdtextmedindrag"/>
              <w:rPr>
                <w:i/>
              </w:rPr>
            </w:pPr>
            <w:r w:rsidRPr="001B23F3">
              <w:rPr>
                <w:i/>
              </w:rPr>
              <w:t>Föreslagen lydelse</w:t>
            </w:r>
          </w:p>
        </w:tc>
      </w:tr>
    </w:tbl>
    <w:p w14:paraId="71C7831D" w14:textId="77777777" w:rsidR="00847966" w:rsidRDefault="00545EC1" w:rsidP="00847966">
      <w:pPr>
        <w:pStyle w:val="Brdtextmedindrag"/>
        <w:jc w:val="center"/>
        <w:rPr>
          <w:b/>
        </w:rPr>
      </w:pPr>
    </w:p>
    <w:p w14:paraId="225DD85C" w14:textId="214511C5" w:rsidR="00894B0A" w:rsidRPr="001B23F3" w:rsidRDefault="00AB59E6" w:rsidP="00847966">
      <w:pPr>
        <w:pStyle w:val="Brdtextmedindrag"/>
        <w:jc w:val="center"/>
        <w:rPr>
          <w:b/>
        </w:rPr>
      </w:pPr>
      <w:r w:rsidRPr="001B23F3">
        <w:rPr>
          <w:b/>
        </w:rPr>
        <w:t>2 kap.</w:t>
      </w:r>
    </w:p>
    <w:p w14:paraId="0541F341" w14:textId="77777777" w:rsidR="00894B0A" w:rsidRPr="001B23F3" w:rsidRDefault="00AB59E6" w:rsidP="00847966">
      <w:pPr>
        <w:pStyle w:val="Brdtextmedindrag"/>
        <w:jc w:val="center"/>
      </w:pPr>
      <w:r w:rsidRPr="001B23F3">
        <w:t>2 §</w:t>
      </w:r>
    </w:p>
    <w:p w14:paraId="4E1DB012" w14:textId="77777777" w:rsidR="00894B0A" w:rsidRPr="001B23F3" w:rsidRDefault="00AB59E6" w:rsidP="00847966">
      <w:pPr>
        <w:pStyle w:val="Brdtextmedindrag"/>
      </w:pPr>
      <w:r w:rsidRPr="001B23F3">
        <w:t>Vilka som omfattas av prövningen i fråga om kravet på gott anseende framgår av artikel 6.1 i förordning (EG) nr 1071/2009.</w:t>
      </w:r>
    </w:p>
    <w:p w14:paraId="63F889DD" w14:textId="77777777" w:rsidR="00894B0A" w:rsidRPr="001B23F3" w:rsidRDefault="00AB59E6" w:rsidP="00847966">
      <w:pPr>
        <w:pStyle w:val="Brdtextmedindrag"/>
      </w:pPr>
      <w:r w:rsidRPr="001B23F3">
        <w:t>Därutöver ska prövningen i fråga om en privaträttslig juridisk person eller en näringsidkare som är bosatt utanför Europeiska ekonomiska samarbetsområdet (EES) avse följande personer:</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01814BCD" w14:textId="77777777">
        <w:tc>
          <w:tcPr>
            <w:tcW w:w="2500" w:type="pct"/>
            <w:shd w:val="clear" w:color="auto" w:fill="auto"/>
            <w:tcMar>
              <w:left w:w="0" w:type="dxa"/>
            </w:tcMar>
          </w:tcPr>
          <w:p w14:paraId="50CDCFA1" w14:textId="77777777" w:rsidR="00894B0A" w:rsidRPr="001B23F3" w:rsidRDefault="00AB59E6" w:rsidP="00847966">
            <w:pPr>
              <w:pStyle w:val="Brdtextmedindrag"/>
            </w:pPr>
            <w:r w:rsidRPr="001B23F3">
              <w:t>1. den</w:t>
            </w:r>
            <w:r w:rsidRPr="001B23F3">
              <w:rPr>
                <w:i/>
                <w:iCs/>
              </w:rPr>
              <w:t xml:space="preserve"> verkställande direktören och annan</w:t>
            </w:r>
            <w:r w:rsidRPr="001B23F3">
              <w:t xml:space="preserve"> som genom en ledande ställning eller på annat sätt har ett bestämmande inflytande över verksamheten,</w:t>
            </w:r>
          </w:p>
        </w:tc>
        <w:tc>
          <w:tcPr>
            <w:tcW w:w="2500" w:type="pct"/>
            <w:shd w:val="clear" w:color="auto" w:fill="auto"/>
            <w:tcMar>
              <w:right w:w="0" w:type="dxa"/>
            </w:tcMar>
          </w:tcPr>
          <w:p w14:paraId="02A3465B" w14:textId="77777777" w:rsidR="00894B0A" w:rsidRPr="001B23F3" w:rsidRDefault="00AB59E6" w:rsidP="00847966">
            <w:pPr>
              <w:pStyle w:val="Brdtextmedindrag"/>
            </w:pPr>
            <w:r w:rsidRPr="001B23F3">
              <w:t>1. den</w:t>
            </w:r>
            <w:r w:rsidRPr="001B23F3">
              <w:rPr>
                <w:i/>
                <w:iCs/>
              </w:rPr>
              <w:t xml:space="preserve"> </w:t>
            </w:r>
            <w:r w:rsidRPr="001B23F3">
              <w:t>som genom en ledande ställning eller på annat sätt har ett bestämmande inflytande över verksamheten,</w:t>
            </w:r>
          </w:p>
        </w:tc>
      </w:tr>
    </w:tbl>
    <w:p w14:paraId="35F44F50" w14:textId="77777777" w:rsidR="00894B0A" w:rsidRPr="001B23F3" w:rsidRDefault="00AB59E6" w:rsidP="00847966">
      <w:pPr>
        <w:pStyle w:val="Brdtextmedindrag"/>
      </w:pPr>
      <w:r w:rsidRPr="001B23F3">
        <w:t>2. de styrelseledamöter och styrelsesuppleanter som till följd av eget eller närståendes ekonomiska intresse har en väsentlig gemenskap med den juridiska personen som är grundad på andelsrätt eller därmed jämförligt ekonomiskt intresse, och</w:t>
      </w:r>
    </w:p>
    <w:p w14:paraId="789378F7" w14:textId="77777777" w:rsidR="00894B0A" w:rsidRPr="001B23F3" w:rsidRDefault="00AB59E6" w:rsidP="00847966">
      <w:pPr>
        <w:pStyle w:val="Brdtextmedindrag"/>
      </w:pPr>
      <w:r w:rsidRPr="001B23F3">
        <w:t>3. bolagsmännen i kommanditbolag eller andra handelsbolag.</w:t>
      </w:r>
    </w:p>
    <w:p w14:paraId="4C9491D1" w14:textId="77777777" w:rsidR="00894B0A" w:rsidRPr="001B23F3" w:rsidRDefault="00AB59E6" w:rsidP="00847966">
      <w:pPr>
        <w:pStyle w:val="Brdtextmedindrag"/>
      </w:pPr>
      <w:r w:rsidRPr="001B23F3">
        <w:t>Som närstående till en styrelseledamot eller en styrelsesuppleant anses den som enligt 4 kap. 3 § första stycket konkurslagen (1987:672) är att anse som närstående till gäldenären.</w:t>
      </w:r>
    </w:p>
    <w:p w14:paraId="7AAAE2F4" w14:textId="77777777" w:rsidR="00894B0A" w:rsidRPr="001B23F3" w:rsidRDefault="00545EC1" w:rsidP="00847966">
      <w:pPr>
        <w:pStyle w:val="Brdtextmedindrag"/>
      </w:pPr>
    </w:p>
    <w:p w14:paraId="08D1974A" w14:textId="77777777" w:rsidR="00894B0A" w:rsidRPr="001B23F3" w:rsidRDefault="00AB59E6" w:rsidP="00847966">
      <w:pPr>
        <w:pStyle w:val="Brdtextmedindrag"/>
        <w:jc w:val="center"/>
      </w:pPr>
      <w:r w:rsidRPr="001B23F3">
        <w:t>4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5845B2E4" w14:textId="77777777">
        <w:tc>
          <w:tcPr>
            <w:tcW w:w="2500" w:type="pct"/>
            <w:shd w:val="clear" w:color="auto" w:fill="auto"/>
            <w:tcMar>
              <w:left w:w="0" w:type="dxa"/>
            </w:tcMar>
          </w:tcPr>
          <w:p w14:paraId="6BA5B40B" w14:textId="77777777" w:rsidR="00894B0A" w:rsidRPr="001B23F3" w:rsidRDefault="00AB59E6" w:rsidP="00847966">
            <w:pPr>
              <w:pStyle w:val="Brdtextmedindrag"/>
            </w:pPr>
            <w:r w:rsidRPr="001B23F3">
              <w:t xml:space="preserve">Vid prövning av om ett företag, en trafikansvarig eller någon som anges i 2 § andra stycket eller 3 § uppfyller kravet på gott anseende ska </w:t>
            </w:r>
            <w:r w:rsidRPr="001B23F3">
              <w:rPr>
                <w:i/>
                <w:iCs/>
              </w:rPr>
              <w:t>viljan och förmågan att fullgöra sina skyldigheter mot det allmänna,</w:t>
            </w:r>
            <w:r w:rsidRPr="001B23F3">
              <w:t xml:space="preserve"> laglydnad </w:t>
            </w:r>
            <w:r w:rsidRPr="001B23F3">
              <w:rPr>
                <w:i/>
                <w:iCs/>
              </w:rPr>
              <w:t>i övrigt</w:t>
            </w:r>
            <w:r w:rsidRPr="001B23F3">
              <w:t xml:space="preserve"> och andra omständigheter av betydelse beaktas.</w:t>
            </w:r>
          </w:p>
        </w:tc>
        <w:tc>
          <w:tcPr>
            <w:tcW w:w="2500" w:type="pct"/>
            <w:shd w:val="clear" w:color="auto" w:fill="auto"/>
            <w:tcMar>
              <w:right w:w="0" w:type="dxa"/>
            </w:tcMar>
          </w:tcPr>
          <w:p w14:paraId="4EF8F2BF" w14:textId="77777777" w:rsidR="00894B0A" w:rsidRPr="001B23F3" w:rsidRDefault="00AB59E6" w:rsidP="00847966">
            <w:pPr>
              <w:pStyle w:val="Brdtextmedindrag"/>
            </w:pPr>
            <w:r w:rsidRPr="001B23F3">
              <w:t>Vid prövning av om ett företag, en trafikansvarig</w:t>
            </w:r>
            <w:r w:rsidRPr="001B23F3">
              <w:rPr>
                <w:i/>
                <w:iCs/>
              </w:rPr>
              <w:t>, en verkställande direktör</w:t>
            </w:r>
            <w:r w:rsidRPr="001B23F3">
              <w:t xml:space="preserve"> eller någon som anges i 2 § andra stycket eller 3 § uppfyller kravet på gott anseende ska lag</w:t>
            </w:r>
            <w:r w:rsidRPr="001B23F3">
              <w:softHyphen/>
              <w:t>lydnad och andra omständigheter av betydelse beaktas.</w:t>
            </w:r>
          </w:p>
        </w:tc>
      </w:tr>
    </w:tbl>
    <w:p w14:paraId="7AE07DE1" w14:textId="77777777" w:rsidR="00894B0A" w:rsidRPr="001B23F3" w:rsidRDefault="00AB59E6" w:rsidP="00847966">
      <w:pPr>
        <w:pStyle w:val="Brdtextmedindrag"/>
      </w:pPr>
      <w:r w:rsidRPr="001B23F3">
        <w:t>Kravet på gott anseende anses inte uppfyllt av den som har</w:t>
      </w:r>
    </w:p>
    <w:p w14:paraId="114A0AEA" w14:textId="77777777" w:rsidR="00894B0A" w:rsidRPr="001B23F3" w:rsidRDefault="00AB59E6" w:rsidP="00847966">
      <w:pPr>
        <w:pStyle w:val="Brdtextmedindrag"/>
      </w:pPr>
      <w:r w:rsidRPr="001B23F3">
        <w:t>1. dömts för eller på annat sätt påförts en sanktion för en eller flera allvarliga eller upprepade överträdelser av bestämmelser inom de områden som anges i artikel 6.1 tredje stycket i förordning (EG) nr 1071/2009, eller</w:t>
      </w:r>
    </w:p>
    <w:p w14:paraId="60917551" w14:textId="77777777" w:rsidR="00894B0A" w:rsidRPr="001B23F3" w:rsidRDefault="00AB59E6" w:rsidP="00847966">
      <w:pPr>
        <w:pStyle w:val="Brdtextmedindrag"/>
      </w:pPr>
      <w:r w:rsidRPr="001B23F3">
        <w:t>2. i annat fall dömts för ett allvarligt brott, inräknat ett allvarligt ekonomiskt brott.</w:t>
      </w:r>
    </w:p>
    <w:p w14:paraId="474E9B1D" w14:textId="77777777" w:rsidR="00894B0A" w:rsidRDefault="00545EC1" w:rsidP="00847966">
      <w:pPr>
        <w:pStyle w:val="Brdtextmedindrag"/>
      </w:pPr>
    </w:p>
    <w:p w14:paraId="2DA17696" w14:textId="77777777" w:rsidR="00894B0A" w:rsidRDefault="00545EC1" w:rsidP="00847966">
      <w:pPr>
        <w:pStyle w:val="Brdtextmedindrag"/>
      </w:pPr>
    </w:p>
    <w:p w14:paraId="264F242C" w14:textId="77777777" w:rsidR="00894B0A" w:rsidRPr="001B23F3" w:rsidRDefault="00545EC1" w:rsidP="00847966">
      <w:pPr>
        <w:pStyle w:val="Brdtextmedindrag"/>
      </w:pPr>
    </w:p>
    <w:p w14:paraId="452B70FE" w14:textId="77777777" w:rsidR="00894B0A" w:rsidRPr="001B23F3" w:rsidRDefault="00AB59E6" w:rsidP="00847966">
      <w:pPr>
        <w:pStyle w:val="Brdtextmedindrag"/>
        <w:jc w:val="center"/>
      </w:pPr>
      <w:r w:rsidRPr="001B23F3">
        <w:lastRenderedPageBreak/>
        <w:t>5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04ECB03F" w14:textId="77777777">
        <w:tc>
          <w:tcPr>
            <w:tcW w:w="2500" w:type="pct"/>
            <w:shd w:val="clear" w:color="auto" w:fill="auto"/>
            <w:tcMar>
              <w:left w:w="0" w:type="dxa"/>
            </w:tcMar>
          </w:tcPr>
          <w:p w14:paraId="2E9AA547" w14:textId="77777777" w:rsidR="00894B0A" w:rsidRPr="001B23F3" w:rsidRDefault="00AB59E6" w:rsidP="00847966">
            <w:pPr>
              <w:pStyle w:val="Brdtextmedindrag"/>
            </w:pPr>
            <w:r w:rsidRPr="001B23F3">
              <w:t>Om ansökan om tillstånd avslås på grund av omständigheter som avses i 4 § ska en tid på lägst sex månader och högst fem år bestämmas, under vilken den prövade ska anses olämplig att bedriva yrkesmässig trafik.</w:t>
            </w:r>
          </w:p>
        </w:tc>
        <w:tc>
          <w:tcPr>
            <w:tcW w:w="2500" w:type="pct"/>
            <w:shd w:val="clear" w:color="auto" w:fill="auto"/>
            <w:tcMar>
              <w:right w:w="0" w:type="dxa"/>
            </w:tcMar>
          </w:tcPr>
          <w:p w14:paraId="7DC368EF" w14:textId="77777777" w:rsidR="00894B0A" w:rsidRPr="001B23F3" w:rsidRDefault="00AB59E6" w:rsidP="00847966">
            <w:pPr>
              <w:pStyle w:val="Brdtextmedindrag"/>
            </w:pPr>
            <w:r w:rsidRPr="001B23F3">
              <w:t xml:space="preserve">Om ansökan om tillstånd avslås på grund av omständigheter som avses i 4 § ska en tid på lägst sex månader och högst fem år bestämmas, under vilken den prövade ska anses olämplig att bedriva yrkesmässig trafik </w:t>
            </w:r>
            <w:r w:rsidRPr="001B23F3">
              <w:rPr>
                <w:i/>
                <w:iCs/>
              </w:rPr>
              <w:t>(olämplighetstid). Om det finns särskilda skäl, får den behöriga myndigheten avslå en ansökan utan att en olämplighetstid bestäms.</w:t>
            </w:r>
            <w:r w:rsidRPr="001B23F3">
              <w:t xml:space="preserve"> </w:t>
            </w:r>
          </w:p>
        </w:tc>
      </w:tr>
      <w:tr w:rsidR="009349CA" w14:paraId="0732108B" w14:textId="77777777">
        <w:tc>
          <w:tcPr>
            <w:tcW w:w="2500" w:type="pct"/>
            <w:shd w:val="clear" w:color="auto" w:fill="auto"/>
            <w:tcMar>
              <w:left w:w="0" w:type="dxa"/>
            </w:tcMar>
          </w:tcPr>
          <w:p w14:paraId="54EA9487" w14:textId="77777777" w:rsidR="00894B0A" w:rsidRPr="001B23F3" w:rsidRDefault="00545EC1" w:rsidP="00847966">
            <w:pPr>
              <w:pStyle w:val="Brdtextmedindrag"/>
            </w:pPr>
          </w:p>
        </w:tc>
        <w:tc>
          <w:tcPr>
            <w:tcW w:w="2500" w:type="pct"/>
            <w:shd w:val="clear" w:color="auto" w:fill="auto"/>
            <w:tcMar>
              <w:right w:w="0" w:type="dxa"/>
            </w:tcMar>
          </w:tcPr>
          <w:p w14:paraId="4F02FC4B" w14:textId="77777777" w:rsidR="00847966" w:rsidRDefault="00545EC1" w:rsidP="00847966">
            <w:pPr>
              <w:pStyle w:val="Brdtextmedindrag"/>
              <w:ind w:firstLine="0"/>
              <w:rPr>
                <w:rFonts w:eastAsiaTheme="minorHAnsi" w:cstheme="minorBidi"/>
                <w:b/>
                <w:i/>
                <w:iCs/>
                <w:szCs w:val="22"/>
              </w:rPr>
            </w:pPr>
          </w:p>
          <w:p w14:paraId="4650E518" w14:textId="7F9695EF" w:rsidR="00894B0A" w:rsidRPr="001B23F3" w:rsidRDefault="00AB59E6" w:rsidP="00847966">
            <w:pPr>
              <w:pStyle w:val="Brdtextmedindrag"/>
              <w:ind w:firstLine="0"/>
              <w:rPr>
                <w:rFonts w:eastAsiaTheme="minorHAnsi" w:cstheme="minorBidi"/>
                <w:b/>
                <w:i/>
                <w:iCs/>
                <w:szCs w:val="22"/>
              </w:rPr>
            </w:pPr>
            <w:r w:rsidRPr="001B23F3">
              <w:rPr>
                <w:rFonts w:eastAsiaTheme="minorHAnsi" w:cstheme="minorBidi"/>
                <w:b/>
                <w:i/>
                <w:iCs/>
                <w:szCs w:val="22"/>
              </w:rPr>
              <w:t>Krav på ekonomiska resurser</w:t>
            </w:r>
          </w:p>
          <w:p w14:paraId="2871B2B2" w14:textId="77777777" w:rsidR="00894B0A" w:rsidRPr="001B23F3" w:rsidRDefault="00AB59E6" w:rsidP="00847966">
            <w:pPr>
              <w:pStyle w:val="Brdtextmedindrag"/>
              <w:ind w:firstLine="0"/>
              <w:rPr>
                <w:i/>
              </w:rPr>
            </w:pPr>
            <w:r w:rsidRPr="001B23F3">
              <w:rPr>
                <w:i/>
              </w:rPr>
              <w:t>5 a §</w:t>
            </w:r>
          </w:p>
          <w:p w14:paraId="2CE11C80" w14:textId="77777777" w:rsidR="00894B0A" w:rsidRPr="001B23F3" w:rsidRDefault="00AB59E6" w:rsidP="00847966">
            <w:pPr>
              <w:pStyle w:val="Brdtextmedindrag"/>
              <w:rPr>
                <w:i/>
              </w:rPr>
            </w:pPr>
            <w:r w:rsidRPr="001B23F3">
              <w:rPr>
                <w:i/>
              </w:rPr>
              <w:t>Ett företag ska förfoga över kapital och reserver enligt artikel 7.1 första stycket a och b i förord</w:t>
            </w:r>
            <w:r w:rsidRPr="001B23F3">
              <w:rPr>
                <w:i/>
              </w:rPr>
              <w:softHyphen/>
              <w:t>ning (EG) nr 1071/2009, oaktat totalvikten hos de fordon eller fordons</w:t>
            </w:r>
            <w:r w:rsidRPr="001B23F3">
              <w:rPr>
                <w:i/>
              </w:rPr>
              <w:softHyphen/>
              <w:t>kombinationer som används.</w:t>
            </w:r>
          </w:p>
        </w:tc>
      </w:tr>
    </w:tbl>
    <w:p w14:paraId="05416E5B" w14:textId="77777777" w:rsidR="00894B0A" w:rsidRPr="001B23F3" w:rsidRDefault="00545EC1" w:rsidP="0084796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26B16C0E" w14:textId="77777777">
        <w:tc>
          <w:tcPr>
            <w:tcW w:w="2500" w:type="pct"/>
            <w:shd w:val="clear" w:color="auto" w:fill="auto"/>
            <w:tcMar>
              <w:left w:w="0" w:type="dxa"/>
            </w:tcMar>
          </w:tcPr>
          <w:p w14:paraId="3A334FFB" w14:textId="77777777" w:rsidR="00894B0A" w:rsidRPr="001B23F3" w:rsidRDefault="00545EC1" w:rsidP="00847966">
            <w:pPr>
              <w:pStyle w:val="Brdtextmedindrag"/>
            </w:pPr>
          </w:p>
        </w:tc>
        <w:tc>
          <w:tcPr>
            <w:tcW w:w="2500" w:type="pct"/>
            <w:shd w:val="clear" w:color="auto" w:fill="auto"/>
            <w:tcMar>
              <w:right w:w="0" w:type="dxa"/>
            </w:tcMar>
          </w:tcPr>
          <w:p w14:paraId="5D902F7E" w14:textId="77777777" w:rsidR="00894B0A" w:rsidRPr="001B23F3" w:rsidRDefault="00AB59E6" w:rsidP="00847966">
            <w:pPr>
              <w:pStyle w:val="Brdtextmedindrag"/>
              <w:ind w:firstLine="0"/>
              <w:rPr>
                <w:i/>
              </w:rPr>
            </w:pPr>
            <w:r w:rsidRPr="001B23F3">
              <w:rPr>
                <w:i/>
              </w:rPr>
              <w:t>5 b §</w:t>
            </w:r>
          </w:p>
          <w:p w14:paraId="7F7AD068" w14:textId="77777777" w:rsidR="00894B0A" w:rsidRPr="001B23F3" w:rsidRDefault="00AB59E6" w:rsidP="00847966">
            <w:pPr>
              <w:pStyle w:val="Brdtextmedindrag"/>
              <w:rPr>
                <w:i/>
                <w:iCs/>
              </w:rPr>
            </w:pPr>
            <w:bookmarkStart w:id="475" w:name="_Hlk74813844"/>
            <w:bookmarkStart w:id="476" w:name="_Hlk66284451"/>
            <w:r w:rsidRPr="001B23F3">
              <w:rPr>
                <w:i/>
                <w:iCs/>
              </w:rPr>
              <w:t>Vid prövningen av om ett företag uppfyller kravet på ekonomiska resurser, ska viljan och förmågan hos företaget, den trafikansvarige, den verkställande direktören och de som anges i 2 § andra stycket att fullgöra sina skyldigheter mot det allmänna beaktas.</w:t>
            </w:r>
          </w:p>
          <w:p w14:paraId="259A2B9B" w14:textId="77777777" w:rsidR="00894B0A" w:rsidRPr="001B23F3" w:rsidRDefault="00AB59E6" w:rsidP="00847966">
            <w:pPr>
              <w:pStyle w:val="Brdtextmedindrag"/>
              <w:rPr>
                <w:i/>
                <w:iCs/>
              </w:rPr>
            </w:pPr>
            <w:r w:rsidRPr="001B23F3">
              <w:rPr>
                <w:i/>
                <w:iCs/>
              </w:rPr>
              <w:t>Om den trafikansvarige, den verkställande direktören eller någon som anges i 2 § andra stycket byts ut eller om någon sådan tillkommer, ska viljan och förmågan hos den nya personen att fullgöra sina skyldig</w:t>
            </w:r>
            <w:r w:rsidRPr="001B23F3">
              <w:rPr>
                <w:i/>
                <w:iCs/>
              </w:rPr>
              <w:softHyphen/>
              <w:t>heter mot det allmänna prövas.</w:t>
            </w:r>
            <w:bookmarkEnd w:id="475"/>
            <w:bookmarkEnd w:id="476"/>
          </w:p>
        </w:tc>
      </w:tr>
    </w:tbl>
    <w:p w14:paraId="3B923146" w14:textId="77777777" w:rsidR="00894B0A" w:rsidRPr="001B23F3" w:rsidRDefault="00545EC1" w:rsidP="00847966">
      <w:pPr>
        <w:pStyle w:val="Brdtextmedindrag"/>
      </w:pPr>
    </w:p>
    <w:p w14:paraId="72792C82" w14:textId="77777777" w:rsidR="00894B0A" w:rsidRPr="001B23F3" w:rsidRDefault="00AB59E6" w:rsidP="00847966">
      <w:pPr>
        <w:pStyle w:val="Brdtextmedindrag"/>
        <w:jc w:val="center"/>
        <w:rPr>
          <w:b/>
        </w:rPr>
      </w:pPr>
      <w:r w:rsidRPr="001B23F3">
        <w:rPr>
          <w:b/>
        </w:rPr>
        <w:t>4 kap.</w:t>
      </w:r>
    </w:p>
    <w:p w14:paraId="2DAD6E84" w14:textId="77777777" w:rsidR="00894B0A" w:rsidRPr="001B23F3" w:rsidRDefault="00AB59E6" w:rsidP="00847966">
      <w:pPr>
        <w:pStyle w:val="Brdtextmedindrag"/>
        <w:jc w:val="center"/>
      </w:pPr>
      <w:r w:rsidRPr="001B23F3">
        <w:t>1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7F8B1A77" w14:textId="77777777">
        <w:tc>
          <w:tcPr>
            <w:tcW w:w="2500" w:type="pct"/>
            <w:shd w:val="clear" w:color="auto" w:fill="auto"/>
            <w:tcMar>
              <w:left w:w="0" w:type="dxa"/>
            </w:tcMar>
          </w:tcPr>
          <w:p w14:paraId="71757805" w14:textId="77777777" w:rsidR="00894B0A" w:rsidRPr="001B23F3" w:rsidRDefault="00AB59E6" w:rsidP="00847966">
            <w:pPr>
              <w:pStyle w:val="Brdtextmedindrag"/>
            </w:pPr>
            <w:r w:rsidRPr="001B23F3">
              <w:t xml:space="preserve">Om ett tillstånd att bedriva yrkesmässig trafik återkallas enligt artikel 13 i förordning (EG) nr 1071/2009 på grund av att någon som prövats enligt 2 kap. 2 § andra stycket eller 3 § inte längre uppfyller kravet på gott anseende enligt 2 kap. 4 §, ska den behöriga </w:t>
            </w:r>
            <w:r w:rsidRPr="001B23F3">
              <w:lastRenderedPageBreak/>
              <w:t>myndigheten förklara den prövade olämplig att bedriva yrkesmässig trafik.</w:t>
            </w:r>
          </w:p>
        </w:tc>
        <w:tc>
          <w:tcPr>
            <w:tcW w:w="2500" w:type="pct"/>
            <w:shd w:val="clear" w:color="auto" w:fill="auto"/>
            <w:tcMar>
              <w:right w:w="0" w:type="dxa"/>
            </w:tcMar>
          </w:tcPr>
          <w:p w14:paraId="428A4F41" w14:textId="77777777" w:rsidR="00894B0A" w:rsidRPr="001B23F3" w:rsidRDefault="00AB59E6" w:rsidP="00847966">
            <w:pPr>
              <w:pStyle w:val="Brdtextmedindrag"/>
            </w:pPr>
            <w:r w:rsidRPr="001B23F3">
              <w:lastRenderedPageBreak/>
              <w:t xml:space="preserve">Om ett tillstånd att bedriva yrkesmässig trafik återkallas enligt artikel 13 i förordning (EG) nr 1071/2009 på grund av att </w:t>
            </w:r>
            <w:r w:rsidRPr="001B23F3">
              <w:rPr>
                <w:i/>
                <w:iCs/>
              </w:rPr>
              <w:t>en</w:t>
            </w:r>
            <w:r w:rsidRPr="001B23F3">
              <w:t xml:space="preserve"> </w:t>
            </w:r>
            <w:r w:rsidRPr="001B23F3">
              <w:rPr>
                <w:i/>
                <w:iCs/>
              </w:rPr>
              <w:t>verkställande direktör eller</w:t>
            </w:r>
            <w:r w:rsidRPr="001B23F3">
              <w:t xml:space="preserve"> någon som prövats enligt 2 kap. 2 § andra stycket eller 3 § inte längre uppfyller kravet på gott anseende </w:t>
            </w:r>
            <w:r w:rsidRPr="001B23F3">
              <w:lastRenderedPageBreak/>
              <w:t>enligt 2 kap. 4 §, ska den behöriga myndigheten förklara den prövade olämplig att bedriva yrkesmässig trafik.</w:t>
            </w:r>
          </w:p>
        </w:tc>
      </w:tr>
    </w:tbl>
    <w:p w14:paraId="1601B456" w14:textId="77777777" w:rsidR="00894B0A" w:rsidRPr="001B23F3" w:rsidRDefault="00545EC1" w:rsidP="00847966">
      <w:pPr>
        <w:pStyle w:val="Brdtextmedindrag"/>
      </w:pPr>
    </w:p>
    <w:p w14:paraId="5A7007C1" w14:textId="77777777" w:rsidR="00894B0A" w:rsidRPr="001B23F3" w:rsidRDefault="00AB59E6" w:rsidP="00847966">
      <w:pPr>
        <w:pStyle w:val="Brdtextmedindrag"/>
        <w:jc w:val="center"/>
      </w:pPr>
      <w:r w:rsidRPr="001B23F3">
        <w:t>2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16834F14" w14:textId="77777777">
        <w:tc>
          <w:tcPr>
            <w:tcW w:w="2500" w:type="pct"/>
            <w:shd w:val="clear" w:color="auto" w:fill="auto"/>
            <w:tcMar>
              <w:left w:w="0" w:type="dxa"/>
            </w:tcMar>
          </w:tcPr>
          <w:p w14:paraId="16E66004" w14:textId="77777777" w:rsidR="00894B0A" w:rsidRPr="001B23F3" w:rsidRDefault="00AB59E6" w:rsidP="00847966">
            <w:pPr>
              <w:pStyle w:val="Brdtextmedindrag"/>
            </w:pPr>
            <w:r w:rsidRPr="001B23F3">
              <w:t>En tid på lägst tre och högst fem år, under vilken den prövade ska anses olämplig att bedriva yrkesmässig trafik, ska bestämmas</w:t>
            </w:r>
          </w:p>
        </w:tc>
        <w:tc>
          <w:tcPr>
            <w:tcW w:w="2500" w:type="pct"/>
            <w:shd w:val="clear" w:color="auto" w:fill="auto"/>
            <w:tcMar>
              <w:right w:w="0" w:type="dxa"/>
            </w:tcMar>
          </w:tcPr>
          <w:p w14:paraId="1EFE3852" w14:textId="77777777" w:rsidR="00894B0A" w:rsidRPr="001B23F3" w:rsidRDefault="00AB59E6" w:rsidP="00847966">
            <w:pPr>
              <w:pStyle w:val="Brdtextmedindrag"/>
            </w:pPr>
            <w:r w:rsidRPr="001B23F3">
              <w:t>En tid på lägst tre och högst fem år, under vilken den prövade ska anses olämplig att bedriva yrkesmässig trafik, ska bestämmas</w:t>
            </w:r>
          </w:p>
        </w:tc>
      </w:tr>
      <w:tr w:rsidR="009349CA" w14:paraId="467D71E1" w14:textId="77777777">
        <w:tblPrEx>
          <w:tblLook w:val="0600" w:firstRow="0" w:lastRow="0" w:firstColumn="0" w:lastColumn="0" w:noHBand="1" w:noVBand="1"/>
        </w:tblPrEx>
        <w:tc>
          <w:tcPr>
            <w:tcW w:w="2500" w:type="pct"/>
            <w:shd w:val="clear" w:color="auto" w:fill="auto"/>
            <w:tcMar>
              <w:left w:w="0" w:type="dxa"/>
            </w:tcMar>
          </w:tcPr>
          <w:p w14:paraId="77F2691E" w14:textId="77777777" w:rsidR="00894B0A" w:rsidRPr="001B23F3" w:rsidRDefault="00AB59E6" w:rsidP="00847966">
            <w:pPr>
              <w:pStyle w:val="Brdtextmedindrag"/>
            </w:pPr>
            <w:r w:rsidRPr="001B23F3">
              <w:t>1. vid en olämplighetsförklaring av en trafikansvarig enligt artikel 14 i förordning (EG) nr 1071/2009</w:t>
            </w:r>
            <w:r w:rsidRPr="001B23F3">
              <w:rPr>
                <w:i/>
                <w:iCs/>
              </w:rPr>
              <w:t>, om inte den trafik</w:t>
            </w:r>
            <w:r w:rsidRPr="001B23F3">
              <w:rPr>
                <w:i/>
                <w:iCs/>
              </w:rPr>
              <w:softHyphen/>
              <w:t>ansvarige har ålagts att avlägga ett skriftligt examensprov enligt 3 §</w:t>
            </w:r>
            <w:r w:rsidRPr="001B23F3">
              <w:t>, eller</w:t>
            </w:r>
          </w:p>
        </w:tc>
        <w:tc>
          <w:tcPr>
            <w:tcW w:w="2500" w:type="pct"/>
            <w:shd w:val="clear" w:color="auto" w:fill="auto"/>
            <w:tcMar>
              <w:right w:w="0" w:type="dxa"/>
            </w:tcMar>
          </w:tcPr>
          <w:p w14:paraId="29B7AB12" w14:textId="77777777" w:rsidR="00894B0A" w:rsidRPr="001B23F3" w:rsidRDefault="00AB59E6" w:rsidP="00847966">
            <w:pPr>
              <w:pStyle w:val="Brdtextmedindrag"/>
            </w:pPr>
            <w:r w:rsidRPr="001B23F3">
              <w:t>1. vid en olämplighetsförklaring av en trafikansvarig enligt artikel 14 i förordning (EG) nr 1071/2009, eller</w:t>
            </w:r>
          </w:p>
        </w:tc>
      </w:tr>
    </w:tbl>
    <w:p w14:paraId="2C260F1F" w14:textId="77777777" w:rsidR="00894B0A" w:rsidRPr="001B23F3" w:rsidRDefault="00AB59E6" w:rsidP="00847966">
      <w:pPr>
        <w:pStyle w:val="Brdtextmedindrag"/>
      </w:pPr>
      <w:r w:rsidRPr="001B23F3">
        <w:t>2. vid en olämplighetsförklaring enligt 1 §.</w:t>
      </w:r>
    </w:p>
    <w:tbl>
      <w:tblPr>
        <w:tblW w:w="5000" w:type="pct"/>
        <w:tblCellMar>
          <w:left w:w="125" w:type="dxa"/>
          <w:right w:w="125" w:type="dxa"/>
        </w:tblCellMar>
        <w:tblLook w:val="0600" w:firstRow="0" w:lastRow="0" w:firstColumn="0" w:lastColumn="0" w:noHBand="1" w:noVBand="1"/>
      </w:tblPr>
      <w:tblGrid>
        <w:gridCol w:w="2948"/>
        <w:gridCol w:w="2949"/>
      </w:tblGrid>
      <w:tr w:rsidR="009349CA" w14:paraId="5586A6BE" w14:textId="77777777">
        <w:tc>
          <w:tcPr>
            <w:tcW w:w="2500" w:type="pct"/>
            <w:shd w:val="clear" w:color="auto" w:fill="auto"/>
            <w:tcMar>
              <w:left w:w="0" w:type="dxa"/>
            </w:tcMar>
          </w:tcPr>
          <w:p w14:paraId="4B1EE2F7" w14:textId="77777777" w:rsidR="00894B0A" w:rsidRPr="001B23F3" w:rsidRDefault="00545EC1" w:rsidP="00847966">
            <w:pPr>
              <w:pStyle w:val="Brdtextmedindrag"/>
            </w:pPr>
          </w:p>
        </w:tc>
        <w:tc>
          <w:tcPr>
            <w:tcW w:w="2500" w:type="pct"/>
            <w:shd w:val="clear" w:color="auto" w:fill="auto"/>
            <w:tcMar>
              <w:right w:w="0" w:type="dxa"/>
            </w:tcMar>
          </w:tcPr>
          <w:p w14:paraId="7AF5FB3D" w14:textId="77777777" w:rsidR="00894B0A" w:rsidRPr="001B23F3" w:rsidRDefault="00AB59E6" w:rsidP="00847966">
            <w:pPr>
              <w:pStyle w:val="Brdtextmedindrag"/>
              <w:rPr>
                <w:i/>
                <w:iCs/>
              </w:rPr>
            </w:pPr>
            <w:bookmarkStart w:id="477" w:name="_Hlk66288372"/>
            <w:r w:rsidRPr="001B23F3">
              <w:rPr>
                <w:i/>
                <w:iCs/>
              </w:rPr>
              <w:t xml:space="preserve">En </w:t>
            </w:r>
            <w:bookmarkStart w:id="478" w:name="_Hlk76665667"/>
            <w:r w:rsidRPr="001B23F3">
              <w:rPr>
                <w:i/>
                <w:iCs/>
              </w:rPr>
              <w:t xml:space="preserve">trafikansvarig </w:t>
            </w:r>
            <w:r w:rsidRPr="001B23F3">
              <w:rPr>
                <w:i/>
              </w:rPr>
              <w:t xml:space="preserve">ska </w:t>
            </w:r>
            <w:bookmarkStart w:id="479" w:name="_Hlk76665083"/>
            <w:r w:rsidRPr="001B23F3">
              <w:rPr>
                <w:i/>
              </w:rPr>
              <w:t xml:space="preserve">inte längre anses olämplig </w:t>
            </w:r>
            <w:bookmarkEnd w:id="479"/>
            <w:r w:rsidRPr="001B23F3">
              <w:rPr>
                <w:i/>
              </w:rPr>
              <w:t xml:space="preserve">att bedriva yrkesmässig trafik </w:t>
            </w:r>
            <w:bookmarkEnd w:id="478"/>
            <w:r w:rsidRPr="001B23F3">
              <w:rPr>
                <w:i/>
              </w:rPr>
              <w:t xml:space="preserve">när </w:t>
            </w:r>
            <w:r w:rsidRPr="001B23F3">
              <w:rPr>
                <w:i/>
                <w:iCs/>
              </w:rPr>
              <w:t>olämplig</w:t>
            </w:r>
            <w:r w:rsidRPr="001B23F3">
              <w:rPr>
                <w:i/>
                <w:iCs/>
              </w:rPr>
              <w:softHyphen/>
              <w:t>hetstiden enligt första stycket förflutit och han eller hon avlagt ett sådant</w:t>
            </w:r>
            <w:r w:rsidRPr="001B23F3">
              <w:t xml:space="preserve"> </w:t>
            </w:r>
            <w:r w:rsidRPr="001B23F3">
              <w:rPr>
                <w:i/>
              </w:rPr>
              <w:t>skriftligt examensprov som avses i artikel 8.1 i förordning (EG) nr 1071/2009</w:t>
            </w:r>
            <w:bookmarkEnd w:id="477"/>
            <w:r w:rsidRPr="001B23F3" w:rsidDel="00B13D5E">
              <w:rPr>
                <w:i/>
              </w:rPr>
              <w:t>.</w:t>
            </w:r>
          </w:p>
        </w:tc>
      </w:tr>
    </w:tbl>
    <w:p w14:paraId="2422FD3A" w14:textId="77777777" w:rsidR="00894B0A" w:rsidRPr="001B23F3" w:rsidRDefault="00545EC1" w:rsidP="00847966">
      <w:pPr>
        <w:pStyle w:val="Brdtextmedindrag"/>
      </w:pPr>
    </w:p>
    <w:p w14:paraId="6D595B41" w14:textId="77777777" w:rsidR="00894B0A" w:rsidRPr="001B23F3" w:rsidRDefault="00AB59E6" w:rsidP="00847966">
      <w:pPr>
        <w:pStyle w:val="Brdtextmedindrag"/>
        <w:jc w:val="center"/>
      </w:pPr>
      <w:r w:rsidRPr="001B23F3">
        <w:t>4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29B7B758" w14:textId="77777777">
        <w:tc>
          <w:tcPr>
            <w:tcW w:w="2500" w:type="pct"/>
            <w:shd w:val="clear" w:color="auto" w:fill="auto"/>
            <w:tcMar>
              <w:left w:w="0" w:type="dxa"/>
            </w:tcMar>
          </w:tcPr>
          <w:p w14:paraId="180ECDDE" w14:textId="77777777" w:rsidR="00894B0A" w:rsidRPr="001B23F3" w:rsidRDefault="00AB59E6" w:rsidP="00847966">
            <w:pPr>
              <w:pStyle w:val="Brdtextmedindrag"/>
            </w:pPr>
            <w:r w:rsidRPr="001B23F3">
              <w:t xml:space="preserve">Tidsfristerna vid tillfällig indragning eller återkallelse av ett tillstånd att bedriva yrkesmässig trafik i artikel 13.1 a i förordning (EG) nr 1071/2009 ska </w:t>
            </w:r>
            <w:r w:rsidRPr="001B23F3">
              <w:rPr>
                <w:i/>
              </w:rPr>
              <w:t>tillämpas på motsvarande sätt</w:t>
            </w:r>
            <w:r w:rsidRPr="001B23F3">
              <w:t xml:space="preserve"> när någon som prövats enligt 2 kap. 2 § andra stycket inte längre uppfyller kravet på gott anseende.</w:t>
            </w:r>
          </w:p>
        </w:tc>
        <w:tc>
          <w:tcPr>
            <w:tcW w:w="2500" w:type="pct"/>
            <w:shd w:val="clear" w:color="auto" w:fill="auto"/>
            <w:tcMar>
              <w:right w:w="0" w:type="dxa"/>
            </w:tcMar>
          </w:tcPr>
          <w:p w14:paraId="0AFC7DDE" w14:textId="77777777" w:rsidR="00894B0A" w:rsidRPr="001B23F3" w:rsidRDefault="00AB59E6" w:rsidP="00847966">
            <w:pPr>
              <w:pStyle w:val="Brdtextmedindrag"/>
            </w:pPr>
            <w:r w:rsidRPr="001B23F3">
              <w:t xml:space="preserve">Tidsfristerna vid tillfällig indragning eller återkallelse av ett tillstånd att bedriva yrkesmässig trafik i artikel 13.1 a i förordning (EG) nr 1071/2009 ska </w:t>
            </w:r>
            <w:r w:rsidRPr="001B23F3">
              <w:rPr>
                <w:i/>
                <w:iCs/>
              </w:rPr>
              <w:t>också</w:t>
            </w:r>
            <w:r w:rsidRPr="001B23F3">
              <w:t xml:space="preserve"> </w:t>
            </w:r>
            <w:r w:rsidRPr="001B23F3">
              <w:rPr>
                <w:i/>
              </w:rPr>
              <w:t>tillämpas</w:t>
            </w:r>
            <w:r w:rsidRPr="001B23F3">
              <w:t xml:space="preserve"> när en </w:t>
            </w:r>
            <w:r w:rsidRPr="001B23F3">
              <w:rPr>
                <w:i/>
                <w:iCs/>
              </w:rPr>
              <w:t>verk</w:t>
            </w:r>
            <w:r w:rsidRPr="001B23F3">
              <w:rPr>
                <w:i/>
                <w:iCs/>
              </w:rPr>
              <w:softHyphen/>
              <w:t>ställande direktör eller</w:t>
            </w:r>
            <w:r w:rsidRPr="001B23F3">
              <w:t xml:space="preserve"> någon som prövats enligt 2 kap. 2 § andra stycket inte längre uppfyller kravet på gott anseende.</w:t>
            </w:r>
          </w:p>
        </w:tc>
      </w:tr>
    </w:tbl>
    <w:p w14:paraId="1730506A" w14:textId="77777777" w:rsidR="00894B0A" w:rsidRPr="001B23F3" w:rsidRDefault="00545EC1" w:rsidP="00847966">
      <w:pPr>
        <w:pStyle w:val="Brdtextmedindrag"/>
      </w:pPr>
    </w:p>
    <w:p w14:paraId="3389B3B2" w14:textId="77777777" w:rsidR="00894B0A" w:rsidRPr="001B23F3" w:rsidRDefault="00AB59E6" w:rsidP="00847966">
      <w:pPr>
        <w:pStyle w:val="Brdtextmedindrag"/>
        <w:jc w:val="center"/>
        <w:rPr>
          <w:b/>
        </w:rPr>
      </w:pPr>
      <w:r w:rsidRPr="001B23F3">
        <w:rPr>
          <w:b/>
        </w:rPr>
        <w:t>5 kap.</w:t>
      </w:r>
    </w:p>
    <w:p w14:paraId="44BF8E8D" w14:textId="77777777" w:rsidR="00894B0A" w:rsidRPr="001B23F3" w:rsidRDefault="00AB59E6" w:rsidP="00847966">
      <w:pPr>
        <w:pStyle w:val="Brdtextmedindrag"/>
        <w:jc w:val="center"/>
      </w:pPr>
      <w:r w:rsidRPr="001B23F3">
        <w:t>1 §</w:t>
      </w:r>
      <w:r w:rsidRPr="001B23F3">
        <w:rPr>
          <w:vertAlign w:val="superscript"/>
        </w:rPr>
        <w:footnoteReference w:id="14"/>
      </w:r>
    </w:p>
    <w:p w14:paraId="03CC9DBB" w14:textId="77777777" w:rsidR="00894B0A" w:rsidRPr="001B23F3" w:rsidRDefault="00AB59E6" w:rsidP="00847966">
      <w:pPr>
        <w:pStyle w:val="Brdtextmedindrag"/>
      </w:pPr>
      <w:r w:rsidRPr="001B23F3">
        <w:t>Den som uppsåtligen bedriver yrkesmässig trafik enligt förordning (EG) nr 1071/2009 eller denna lag utan tillstånd döms för olaga yrkesmässig trafik till böter eller fängelse i högst ett år.</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392C1A98" w14:textId="77777777">
        <w:tc>
          <w:tcPr>
            <w:tcW w:w="2500" w:type="pct"/>
            <w:shd w:val="clear" w:color="auto" w:fill="auto"/>
            <w:tcMar>
              <w:left w:w="0" w:type="dxa"/>
            </w:tcMar>
          </w:tcPr>
          <w:p w14:paraId="5BCBAEA0" w14:textId="77777777" w:rsidR="00894B0A" w:rsidRPr="001B23F3" w:rsidRDefault="00AB59E6" w:rsidP="00847966">
            <w:pPr>
              <w:pStyle w:val="Brdtextmedindrag"/>
              <w:rPr>
                <w:i/>
                <w:iCs/>
              </w:rPr>
            </w:pPr>
            <w:bookmarkStart w:id="480" w:name="_Hlk57397210"/>
            <w:r w:rsidRPr="001B23F3">
              <w:rPr>
                <w:i/>
                <w:iCs/>
              </w:rPr>
              <w:t xml:space="preserve">En tillståndshavare som uppsåtligen eller av oaktsamhet bryter mot villkor som har </w:t>
            </w:r>
            <w:r w:rsidRPr="001B23F3">
              <w:rPr>
                <w:i/>
                <w:iCs/>
              </w:rPr>
              <w:lastRenderedPageBreak/>
              <w:t>meddelats i tillståndet döms till böter.</w:t>
            </w:r>
            <w:bookmarkEnd w:id="480"/>
          </w:p>
        </w:tc>
        <w:tc>
          <w:tcPr>
            <w:tcW w:w="2500" w:type="pct"/>
            <w:shd w:val="clear" w:color="auto" w:fill="auto"/>
            <w:tcMar>
              <w:right w:w="0" w:type="dxa"/>
            </w:tcMar>
          </w:tcPr>
          <w:p w14:paraId="2FF729F6" w14:textId="77777777" w:rsidR="00894B0A" w:rsidRPr="001B23F3" w:rsidRDefault="00545EC1" w:rsidP="00847966">
            <w:pPr>
              <w:pStyle w:val="Brdtextmedindrag"/>
              <w:rPr>
                <w:i/>
                <w:iCs/>
              </w:rPr>
            </w:pPr>
          </w:p>
        </w:tc>
      </w:tr>
    </w:tbl>
    <w:p w14:paraId="12E25A20" w14:textId="77777777" w:rsidR="00894B0A" w:rsidRPr="001B23F3" w:rsidRDefault="00545EC1" w:rsidP="00847966">
      <w:pPr>
        <w:pStyle w:val="Brdtextmedindrag"/>
      </w:pPr>
    </w:p>
    <w:p w14:paraId="10A82C02" w14:textId="77777777" w:rsidR="00894B0A" w:rsidRPr="001B23F3" w:rsidRDefault="00AB59E6" w:rsidP="00847966">
      <w:pPr>
        <w:pStyle w:val="Brdtextmedindrag"/>
        <w:jc w:val="center"/>
      </w:pPr>
      <w:r w:rsidRPr="001B23F3">
        <w:t>5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6C0504BE" w14:textId="77777777">
        <w:tc>
          <w:tcPr>
            <w:tcW w:w="2500" w:type="pct"/>
            <w:shd w:val="clear" w:color="auto" w:fill="auto"/>
            <w:tcMar>
              <w:left w:w="0" w:type="dxa"/>
            </w:tcMar>
          </w:tcPr>
          <w:p w14:paraId="1EAD0CEA" w14:textId="77777777" w:rsidR="00894B0A" w:rsidRPr="001B23F3" w:rsidRDefault="00AB59E6" w:rsidP="00847966">
            <w:pPr>
              <w:pStyle w:val="Brdtextmedindrag"/>
            </w:pPr>
            <w:r w:rsidRPr="001B23F3">
              <w:t xml:space="preserve">Om ett fordon framförs i strid mot förordning (EG) nr 1071/2009, denna lag eller en föreskrift </w:t>
            </w:r>
            <w:r w:rsidRPr="001B23F3">
              <w:rPr>
                <w:i/>
                <w:iCs/>
              </w:rPr>
              <w:t>eller ett villkor</w:t>
            </w:r>
            <w:r w:rsidRPr="001B23F3">
              <w:t xml:space="preserve"> som har meddelats med stöd av lagen får en polisman eller tulltjänsteman hindra fortsatt färd. Polismannen eller tulltjänste</w:t>
            </w:r>
            <w:r w:rsidRPr="001B23F3">
              <w:softHyphen/>
              <w:t>mannen får då medge att fordon med vilket transporten sker förs till närmast lämpliga uppställnings- eller avlastningsplats eller verk</w:t>
            </w:r>
            <w:r w:rsidRPr="001B23F3">
              <w:softHyphen/>
              <w:t>stad. I fråga om ett fordon som är registrerat i utlandet och som förs in i Sverige får polismannen eller tulltjänstemannen medge att det omedelbart förs ut ur landet.</w:t>
            </w:r>
          </w:p>
        </w:tc>
        <w:tc>
          <w:tcPr>
            <w:tcW w:w="2500" w:type="pct"/>
            <w:shd w:val="clear" w:color="auto" w:fill="auto"/>
            <w:tcMar>
              <w:right w:w="0" w:type="dxa"/>
            </w:tcMar>
          </w:tcPr>
          <w:p w14:paraId="6FD52BB8" w14:textId="77777777" w:rsidR="00894B0A" w:rsidRPr="001B23F3" w:rsidRDefault="00AB59E6" w:rsidP="00847966">
            <w:pPr>
              <w:pStyle w:val="Brdtextmedindrag"/>
            </w:pPr>
            <w:r w:rsidRPr="001B23F3">
              <w:t>Om ett fordon framförs i strid mot förordning (EG) nr 1071/2009, denna lag eller en föreskrift som har meddelats med stöd av lagen får en polisman eller tulltjänsteman hindra fortsatt färd. Polismannen eller tulltjänstemannen får då medge att fordon med vilket transporten sker förs till närmast lämpliga uppställnings- eller avlastningsplats eller verkstad. I fråga om ett fordon som är regi</w:t>
            </w:r>
            <w:r w:rsidRPr="001B23F3">
              <w:softHyphen/>
              <w:t>strerat i utlandet och som förs in i Sverige får polismannen eller tulltjänstemannen medge att det omedelbart förs ut ur landet.</w:t>
            </w:r>
          </w:p>
        </w:tc>
      </w:tr>
    </w:tbl>
    <w:p w14:paraId="42ECA5D5" w14:textId="77777777" w:rsidR="00894B0A" w:rsidRPr="001B23F3" w:rsidRDefault="00AB59E6" w:rsidP="00847966">
      <w:pPr>
        <w:pStyle w:val="Brdtextmedindrag"/>
        <w:rPr>
          <w:spacing w:val="34"/>
          <w:u w:val="single"/>
        </w:rPr>
      </w:pPr>
      <w:r w:rsidRPr="001B23F3">
        <w:rPr>
          <w:spacing w:val="34"/>
          <w:u w:val="single"/>
        </w:rPr>
        <w:t>                      </w:t>
      </w:r>
    </w:p>
    <w:p w14:paraId="0BA2BC71" w14:textId="77777777" w:rsidR="00894B0A" w:rsidRPr="001B23F3" w:rsidRDefault="00AB59E6" w:rsidP="00847966">
      <w:pPr>
        <w:pStyle w:val="Brdtextmedindrag"/>
      </w:pPr>
      <w:r w:rsidRPr="001B23F3">
        <w:t>1. Denna lag träder i kraft den 21 februari 2022.</w:t>
      </w:r>
    </w:p>
    <w:p w14:paraId="78B8B4DA" w14:textId="77777777" w:rsidR="00894B0A" w:rsidRDefault="00AB59E6" w:rsidP="00847966">
      <w:pPr>
        <w:pStyle w:val="Brdtextmedindrag"/>
        <w:sectPr w:rsidR="00894B0A" w:rsidSect="00894B0A">
          <w:headerReference w:type="even" r:id="rId91"/>
          <w:headerReference w:type="default" r:id="rId92"/>
          <w:footerReference w:type="even" r:id="rId93"/>
          <w:footerReference w:type="default" r:id="rId94"/>
          <w:footerReference w:type="first" r:id="rId95"/>
          <w:pgSz w:w="9356" w:h="13721" w:code="9"/>
          <w:pgMar w:top="794" w:right="2438" w:bottom="1191" w:left="1021" w:header="0" w:footer="709" w:gutter="0"/>
          <w:cols w:space="708"/>
          <w:docGrid w:linePitch="360"/>
        </w:sectPr>
      </w:pPr>
      <w:r w:rsidRPr="001B23F3">
        <w:t>2. Äldre föreskrifter gäller fortfarande för överklagande av beslut som har meddelats före ikraftträdandet</w:t>
      </w:r>
      <w:r>
        <w:t>.</w:t>
      </w:r>
    </w:p>
    <w:p w14:paraId="3528DC0C" w14:textId="77777777" w:rsidR="00894B0A" w:rsidRPr="001B23F3" w:rsidRDefault="00AB59E6" w:rsidP="00847966">
      <w:pPr>
        <w:pStyle w:val="Rubrik2utannumrering"/>
        <w:spacing w:before="0"/>
      </w:pPr>
      <w:bookmarkStart w:id="481" w:name="_Toc66349642"/>
      <w:bookmarkStart w:id="482" w:name="_Toc76454295"/>
      <w:bookmarkStart w:id="483" w:name="_Toc77502899"/>
      <w:r w:rsidRPr="001B23F3">
        <w:lastRenderedPageBreak/>
        <w:t>Förslag till lag om ändring i lagen (2014:1437) om åtgärder vid hindrande av fortsatt färd</w:t>
      </w:r>
      <w:bookmarkEnd w:id="481"/>
      <w:bookmarkEnd w:id="482"/>
      <w:bookmarkEnd w:id="483"/>
    </w:p>
    <w:p w14:paraId="7B8E860F" w14:textId="77777777" w:rsidR="00894B0A" w:rsidRPr="001B23F3" w:rsidRDefault="00AB59E6" w:rsidP="00847966">
      <w:pPr>
        <w:pStyle w:val="Brdtextmedindrag"/>
        <w:ind w:firstLine="0"/>
      </w:pPr>
      <w:r w:rsidRPr="001B23F3">
        <w:t>Härigenom föreskrivs att 7 § lagen (2014:1437) om åtgärder vid hindrande av fortsatt färd ska ha följande lydelse.</w:t>
      </w:r>
    </w:p>
    <w:p w14:paraId="25B9EC28" w14:textId="77777777" w:rsidR="00894B0A" w:rsidRPr="001B23F3" w:rsidRDefault="00545EC1" w:rsidP="0084796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4E8885BE" w14:textId="77777777">
        <w:tc>
          <w:tcPr>
            <w:tcW w:w="2500" w:type="pct"/>
            <w:shd w:val="clear" w:color="auto" w:fill="auto"/>
            <w:tcMar>
              <w:left w:w="0" w:type="dxa"/>
            </w:tcMar>
          </w:tcPr>
          <w:p w14:paraId="68A57400" w14:textId="77777777" w:rsidR="00894B0A" w:rsidRPr="001B23F3" w:rsidRDefault="00AB59E6" w:rsidP="00847966">
            <w:pPr>
              <w:pStyle w:val="Brdtextmedindrag"/>
              <w:rPr>
                <w:i/>
              </w:rPr>
            </w:pPr>
            <w:r w:rsidRPr="001B23F3">
              <w:rPr>
                <w:i/>
              </w:rPr>
              <w:t>Nuvarande lydelse</w:t>
            </w:r>
          </w:p>
        </w:tc>
        <w:tc>
          <w:tcPr>
            <w:tcW w:w="2500" w:type="pct"/>
            <w:shd w:val="clear" w:color="auto" w:fill="auto"/>
            <w:tcMar>
              <w:right w:w="0" w:type="dxa"/>
            </w:tcMar>
          </w:tcPr>
          <w:p w14:paraId="2E600A0E" w14:textId="77777777" w:rsidR="00894B0A" w:rsidRPr="001B23F3" w:rsidRDefault="00AB59E6" w:rsidP="00847966">
            <w:pPr>
              <w:pStyle w:val="Brdtextmedindrag"/>
              <w:rPr>
                <w:i/>
              </w:rPr>
            </w:pPr>
            <w:r w:rsidRPr="001B23F3">
              <w:rPr>
                <w:i/>
              </w:rPr>
              <w:t>Föreslagen lydelse</w:t>
            </w:r>
          </w:p>
        </w:tc>
      </w:tr>
    </w:tbl>
    <w:p w14:paraId="6AD901DC" w14:textId="77777777" w:rsidR="00894B0A" w:rsidRPr="001B23F3" w:rsidRDefault="00545EC1" w:rsidP="00847966">
      <w:pPr>
        <w:pStyle w:val="Brdtextmedindrag"/>
      </w:pPr>
    </w:p>
    <w:p w14:paraId="222939DA" w14:textId="77777777" w:rsidR="00894B0A" w:rsidRPr="001B23F3" w:rsidRDefault="00AB59E6" w:rsidP="00847966">
      <w:pPr>
        <w:pStyle w:val="Brdtextmedindrag"/>
        <w:jc w:val="center"/>
      </w:pPr>
      <w:r w:rsidRPr="001B23F3">
        <w:t>7 §</w:t>
      </w:r>
      <w:r w:rsidRPr="001B23F3">
        <w:rPr>
          <w:vertAlign w:val="superscript"/>
        </w:rPr>
        <w:footnoteReference w:id="15"/>
      </w:r>
    </w:p>
    <w:p w14:paraId="229D2D73" w14:textId="77777777" w:rsidR="00894B0A" w:rsidRPr="001B23F3" w:rsidRDefault="00AB59E6" w:rsidP="00847966">
      <w:pPr>
        <w:pStyle w:val="Brdtextmedindrag"/>
        <w:ind w:firstLine="0"/>
      </w:pPr>
      <w:r w:rsidRPr="001B23F3">
        <w:t>Omhändertagande eller klampning får vidtas när ett beslut att fordonet eller fordonståget inte får fortsätta färden har meddelats enligt</w:t>
      </w:r>
    </w:p>
    <w:p w14:paraId="02E552AC" w14:textId="77777777" w:rsidR="00894B0A" w:rsidRPr="001B23F3" w:rsidRDefault="00AB59E6" w:rsidP="00847966">
      <w:pPr>
        <w:pStyle w:val="Brdtextmedindrag"/>
      </w:pPr>
      <w:r w:rsidRPr="001B23F3">
        <w:t>1. 8 b § lagen (1972:435) om överlastavgift,</w:t>
      </w:r>
    </w:p>
    <w:p w14:paraId="32A1454F" w14:textId="77777777" w:rsidR="00894B0A" w:rsidRPr="001B23F3" w:rsidRDefault="00AB59E6" w:rsidP="00847966">
      <w:pPr>
        <w:pStyle w:val="Brdtextmedindrag"/>
      </w:pPr>
      <w:r w:rsidRPr="001B23F3">
        <w:t>2. 25 b § förordningen (1993:185) om arbetsförhållanden vid vissa internationella vägtransporter,</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4A989D21" w14:textId="77777777">
        <w:tc>
          <w:tcPr>
            <w:tcW w:w="2500" w:type="pct"/>
            <w:shd w:val="clear" w:color="auto" w:fill="auto"/>
            <w:tcMar>
              <w:left w:w="0" w:type="dxa"/>
            </w:tcMar>
          </w:tcPr>
          <w:p w14:paraId="6FECC3B6" w14:textId="77777777" w:rsidR="00894B0A" w:rsidRPr="001B23F3" w:rsidRDefault="00AB59E6" w:rsidP="00847966">
            <w:pPr>
              <w:pStyle w:val="Brdtextmedindrag"/>
            </w:pPr>
            <w:r w:rsidRPr="001B23F3">
              <w:t xml:space="preserve">3. 10 kap. 6 § förordningen (2004:865) om kör- och vilotider samt färdskrivare, m.m., </w:t>
            </w:r>
            <w:r w:rsidRPr="001B23F3">
              <w:rPr>
                <w:i/>
                <w:iCs/>
              </w:rPr>
              <w:t>eller</w:t>
            </w:r>
          </w:p>
        </w:tc>
        <w:tc>
          <w:tcPr>
            <w:tcW w:w="2500" w:type="pct"/>
            <w:shd w:val="clear" w:color="auto" w:fill="auto"/>
            <w:tcMar>
              <w:right w:w="0" w:type="dxa"/>
            </w:tcMar>
          </w:tcPr>
          <w:p w14:paraId="691D100E" w14:textId="77777777" w:rsidR="00894B0A" w:rsidRPr="001B23F3" w:rsidRDefault="00AB59E6" w:rsidP="00847966">
            <w:pPr>
              <w:pStyle w:val="Brdtextmedindrag"/>
            </w:pPr>
            <w:r w:rsidRPr="001B23F3">
              <w:t xml:space="preserve">3. 10 kap. 6 § förordningen (2004:865) om kör- och vilotider samt färdskrivare, m.m., </w:t>
            </w:r>
          </w:p>
        </w:tc>
      </w:tr>
      <w:tr w:rsidR="009349CA" w14:paraId="5BD0CE15" w14:textId="77777777">
        <w:tc>
          <w:tcPr>
            <w:tcW w:w="2500" w:type="pct"/>
            <w:shd w:val="clear" w:color="auto" w:fill="auto"/>
            <w:tcMar>
              <w:left w:w="0" w:type="dxa"/>
            </w:tcMar>
          </w:tcPr>
          <w:p w14:paraId="17DAA55A" w14:textId="77777777" w:rsidR="00894B0A" w:rsidRPr="001B23F3" w:rsidRDefault="00AB59E6" w:rsidP="00847966">
            <w:pPr>
              <w:pStyle w:val="Brdtextmedindrag"/>
            </w:pPr>
            <w:r w:rsidRPr="001B23F3">
              <w:t>4. 7 d § förordningen (1998:786) om internationella vägtransporter inom Europeiska ekonomiska samarbetsområdet (EES).</w:t>
            </w:r>
          </w:p>
        </w:tc>
        <w:tc>
          <w:tcPr>
            <w:tcW w:w="2500" w:type="pct"/>
            <w:shd w:val="clear" w:color="auto" w:fill="auto"/>
            <w:tcMar>
              <w:right w:w="0" w:type="dxa"/>
            </w:tcMar>
          </w:tcPr>
          <w:p w14:paraId="3A063E18" w14:textId="77777777" w:rsidR="00894B0A" w:rsidRPr="001B23F3" w:rsidRDefault="00AB59E6" w:rsidP="00847966">
            <w:pPr>
              <w:pStyle w:val="Brdtextmedindrag"/>
            </w:pPr>
            <w:r w:rsidRPr="001B23F3">
              <w:t>4. 7 d § förordningen (1998:786) om internationella vägtransporter inom Europeiska ekonomiska samarbetsområdet (EES)</w:t>
            </w:r>
            <w:r w:rsidRPr="001B23F3">
              <w:rPr>
                <w:i/>
              </w:rPr>
              <w:t>,</w:t>
            </w:r>
            <w:r w:rsidRPr="001B23F3">
              <w:t xml:space="preserve"> </w:t>
            </w:r>
            <w:r w:rsidRPr="001B23F3">
              <w:rPr>
                <w:i/>
                <w:iCs/>
              </w:rPr>
              <w:t>eller</w:t>
            </w:r>
          </w:p>
        </w:tc>
      </w:tr>
      <w:tr w:rsidR="009349CA" w14:paraId="747EE653" w14:textId="77777777">
        <w:tc>
          <w:tcPr>
            <w:tcW w:w="2500" w:type="pct"/>
            <w:shd w:val="clear" w:color="auto" w:fill="auto"/>
            <w:tcMar>
              <w:left w:w="0" w:type="dxa"/>
            </w:tcMar>
          </w:tcPr>
          <w:p w14:paraId="4D21BE37" w14:textId="77777777" w:rsidR="00894B0A" w:rsidRPr="001B23F3" w:rsidRDefault="00545EC1" w:rsidP="00847966">
            <w:pPr>
              <w:pStyle w:val="Brdtextmedindrag"/>
            </w:pPr>
          </w:p>
        </w:tc>
        <w:tc>
          <w:tcPr>
            <w:tcW w:w="2500" w:type="pct"/>
            <w:shd w:val="clear" w:color="auto" w:fill="auto"/>
            <w:tcMar>
              <w:right w:w="0" w:type="dxa"/>
            </w:tcMar>
          </w:tcPr>
          <w:p w14:paraId="228B2FBB" w14:textId="77777777" w:rsidR="00894B0A" w:rsidRPr="001B23F3" w:rsidRDefault="00AB59E6" w:rsidP="00847966">
            <w:pPr>
              <w:pStyle w:val="Brdtextmedindrag"/>
              <w:rPr>
                <w:i/>
                <w:iCs/>
              </w:rPr>
            </w:pPr>
            <w:r w:rsidRPr="001B23F3">
              <w:rPr>
                <w:i/>
                <w:iCs/>
              </w:rPr>
              <w:t>5. 12 § förordningen (2022:0000) om utstationering av förare inom vägtransportsektorn.</w:t>
            </w:r>
          </w:p>
        </w:tc>
      </w:tr>
    </w:tbl>
    <w:p w14:paraId="777DDC9F" w14:textId="77777777" w:rsidR="00894B0A" w:rsidRPr="001B23F3" w:rsidRDefault="00AB59E6" w:rsidP="00847966">
      <w:pPr>
        <w:pStyle w:val="Brdtextmedindrag"/>
      </w:pPr>
      <w:r w:rsidRPr="001B23F3">
        <w:t>En åtgärd som anges i första stycket ska upphöra så snart det inte längre finns skäl för den och får inte bestå under längre tid än 36 timmar.</w:t>
      </w:r>
    </w:p>
    <w:p w14:paraId="3285C12A" w14:textId="77777777" w:rsidR="00894B0A" w:rsidRPr="001B23F3" w:rsidRDefault="00AB59E6" w:rsidP="00847966">
      <w:pPr>
        <w:pStyle w:val="Brdtextmedindrag"/>
        <w:rPr>
          <w:spacing w:val="34"/>
          <w:u w:val="single"/>
        </w:rPr>
      </w:pPr>
      <w:r w:rsidRPr="001B23F3">
        <w:rPr>
          <w:spacing w:val="34"/>
          <w:u w:val="single"/>
        </w:rPr>
        <w:t>                      </w:t>
      </w:r>
    </w:p>
    <w:p w14:paraId="74AF1D15" w14:textId="3F7B3B45" w:rsidR="00894B0A" w:rsidRDefault="00AB59E6" w:rsidP="00847966">
      <w:pPr>
        <w:pStyle w:val="Brdtextmedindrag"/>
        <w:sectPr w:rsidR="00894B0A" w:rsidSect="00894B0A">
          <w:headerReference w:type="even" r:id="rId96"/>
          <w:headerReference w:type="default" r:id="rId97"/>
          <w:footerReference w:type="even" r:id="rId98"/>
          <w:footerReference w:type="default" r:id="rId99"/>
          <w:footerReference w:type="first" r:id="rId100"/>
          <w:pgSz w:w="9356" w:h="13721" w:code="9"/>
          <w:pgMar w:top="794" w:right="2438" w:bottom="1191" w:left="1021" w:header="0" w:footer="709" w:gutter="0"/>
          <w:cols w:space="708"/>
          <w:docGrid w:linePitch="360"/>
        </w:sectPr>
      </w:pPr>
      <w:r w:rsidRPr="001B23F3">
        <w:t>Denna lag träder i kraft den 2 februari 2022</w:t>
      </w:r>
      <w:r>
        <w:t>.</w:t>
      </w:r>
    </w:p>
    <w:p w14:paraId="34D3AC01" w14:textId="77777777" w:rsidR="00894B0A" w:rsidRPr="001B23F3" w:rsidRDefault="00AB59E6" w:rsidP="00847966">
      <w:pPr>
        <w:pStyle w:val="Rubrik2utannumrering"/>
        <w:spacing w:before="0"/>
      </w:pPr>
      <w:bookmarkStart w:id="484" w:name="_Toc66349643"/>
      <w:bookmarkStart w:id="485" w:name="_Toc76454296"/>
      <w:bookmarkStart w:id="486" w:name="_Toc77502900"/>
      <w:r w:rsidRPr="001B23F3">
        <w:lastRenderedPageBreak/>
        <w:t>Förslag till lag om ändring i vägtrafikdatalagen (2019:369)</w:t>
      </w:r>
      <w:bookmarkEnd w:id="484"/>
      <w:bookmarkEnd w:id="485"/>
      <w:bookmarkEnd w:id="486"/>
    </w:p>
    <w:p w14:paraId="377A5F22" w14:textId="77777777" w:rsidR="00894B0A" w:rsidRPr="001B23F3" w:rsidRDefault="00AB59E6" w:rsidP="00E54E7F">
      <w:pPr>
        <w:pStyle w:val="Brdtextmedindrag"/>
        <w:ind w:firstLine="0"/>
      </w:pPr>
      <w:r w:rsidRPr="001B23F3">
        <w:t xml:space="preserve">Härigenom föreskrivs </w:t>
      </w:r>
      <w:r w:rsidRPr="001B23F3">
        <w:rPr>
          <w:rFonts w:eastAsiaTheme="minorHAnsi"/>
        </w:rPr>
        <w:t xml:space="preserve">att </w:t>
      </w:r>
      <w:r w:rsidRPr="001B23F3">
        <w:t xml:space="preserve">3 kap. 6 § vägtrafikdatalagen (2019:369) ska ha följande lydelse. </w:t>
      </w:r>
    </w:p>
    <w:p w14:paraId="6CA05ABD" w14:textId="77777777" w:rsidR="00894B0A" w:rsidRPr="001B23F3" w:rsidRDefault="00545EC1" w:rsidP="0084796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5DDC6D7A" w14:textId="77777777">
        <w:tc>
          <w:tcPr>
            <w:tcW w:w="2500" w:type="pct"/>
            <w:shd w:val="clear" w:color="auto" w:fill="auto"/>
            <w:tcMar>
              <w:left w:w="0" w:type="dxa"/>
            </w:tcMar>
          </w:tcPr>
          <w:p w14:paraId="5EC5F820" w14:textId="77777777" w:rsidR="00894B0A" w:rsidRPr="001B23F3" w:rsidRDefault="00AB59E6" w:rsidP="00847966">
            <w:pPr>
              <w:pStyle w:val="Brdtextmedindrag"/>
              <w:rPr>
                <w:i/>
              </w:rPr>
            </w:pPr>
            <w:r w:rsidRPr="001B23F3">
              <w:rPr>
                <w:i/>
              </w:rPr>
              <w:t>Nuvarande lydelse</w:t>
            </w:r>
          </w:p>
        </w:tc>
        <w:tc>
          <w:tcPr>
            <w:tcW w:w="2500" w:type="pct"/>
            <w:shd w:val="clear" w:color="auto" w:fill="auto"/>
            <w:tcMar>
              <w:right w:w="0" w:type="dxa"/>
            </w:tcMar>
          </w:tcPr>
          <w:p w14:paraId="6BCCBA04" w14:textId="77777777" w:rsidR="00894B0A" w:rsidRPr="001B23F3" w:rsidRDefault="00AB59E6" w:rsidP="00847966">
            <w:pPr>
              <w:pStyle w:val="Brdtextmedindrag"/>
              <w:rPr>
                <w:i/>
              </w:rPr>
            </w:pPr>
            <w:r w:rsidRPr="001B23F3">
              <w:rPr>
                <w:i/>
              </w:rPr>
              <w:t>Föreslagen lydelse</w:t>
            </w:r>
          </w:p>
        </w:tc>
      </w:tr>
    </w:tbl>
    <w:p w14:paraId="4FD4E018" w14:textId="77777777" w:rsidR="00847966" w:rsidRDefault="00545EC1" w:rsidP="00847966">
      <w:pPr>
        <w:pStyle w:val="Brdtextmedindrag"/>
        <w:jc w:val="center"/>
        <w:rPr>
          <w:b/>
        </w:rPr>
      </w:pPr>
    </w:p>
    <w:p w14:paraId="7F982355" w14:textId="3368A028" w:rsidR="00894B0A" w:rsidRPr="001B23F3" w:rsidRDefault="00AB59E6" w:rsidP="00847966">
      <w:pPr>
        <w:pStyle w:val="Brdtextmedindrag"/>
        <w:jc w:val="center"/>
        <w:rPr>
          <w:b/>
        </w:rPr>
      </w:pPr>
      <w:r w:rsidRPr="001B23F3">
        <w:rPr>
          <w:b/>
        </w:rPr>
        <w:t>3 kap.</w:t>
      </w:r>
    </w:p>
    <w:p w14:paraId="0A907D9A" w14:textId="77777777" w:rsidR="00894B0A" w:rsidRPr="001B23F3" w:rsidRDefault="00AB59E6" w:rsidP="00847966">
      <w:pPr>
        <w:pStyle w:val="Brdtextmedindrag"/>
        <w:jc w:val="center"/>
      </w:pPr>
      <w:r w:rsidRPr="001B23F3">
        <w:t>6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6C60CF8A" w14:textId="77777777">
        <w:tc>
          <w:tcPr>
            <w:tcW w:w="2500" w:type="pct"/>
            <w:shd w:val="clear" w:color="auto" w:fill="auto"/>
            <w:tcMar>
              <w:left w:w="0" w:type="dxa"/>
            </w:tcMar>
          </w:tcPr>
          <w:p w14:paraId="642F2B06" w14:textId="77777777" w:rsidR="00894B0A" w:rsidRPr="001B23F3" w:rsidRDefault="00AB59E6" w:rsidP="00847966">
            <w:pPr>
              <w:pStyle w:val="Brdtextmedindrag"/>
            </w:pPr>
            <w:r w:rsidRPr="001B23F3">
              <w:t>Vid sökning genom direkt</w:t>
            </w:r>
            <w:r w:rsidRPr="001B23F3">
              <w:softHyphen/>
              <w:t>åtkomst i en annan stats register över vägtransportföretag enligt artikel 16 i Europa</w:t>
            </w:r>
            <w:r w:rsidRPr="001B23F3">
              <w:softHyphen/>
              <w:t>parlamentets och rådets förordning (EG) nr 1071/2009 av den 21 oktober 2009 om gemensamma regler beträff</w:t>
            </w:r>
            <w:r w:rsidRPr="001B23F3">
              <w:softHyphen/>
              <w:t>ande de villkor som ska uppfyllas av personer som bedriver yrkes</w:t>
            </w:r>
            <w:r w:rsidRPr="001B23F3">
              <w:softHyphen/>
              <w:t xml:space="preserve">mässig trafik och om upphävande av rådets direktiv 96/26/EG, i lydelsen enligt </w:t>
            </w:r>
            <w:r w:rsidRPr="001B23F3">
              <w:rPr>
                <w:i/>
                <w:iCs/>
              </w:rPr>
              <w:t>rådets förordning (EU) nr 517/2013</w:t>
            </w:r>
            <w:r w:rsidRPr="001B23F3">
              <w:t>, får den svenska kontaktpunkten behandla uppgifter endast i den utsträckning den andra staten tillåter det och behandlingen i motsvarande fall hade varit tillåten enligt dataskydds</w:t>
            </w:r>
            <w:r w:rsidRPr="001B23F3">
              <w:softHyphen/>
              <w:t>förord</w:t>
            </w:r>
            <w:r w:rsidRPr="001B23F3">
              <w:softHyphen/>
              <w:t>ningen, lagen (2018:218) med komplett</w:t>
            </w:r>
            <w:r w:rsidRPr="001B23F3">
              <w:softHyphen/>
              <w:t>erande bestämmelser till EU:s dataskyddsförordning, denna lag och föreskrifter som meddelats i anslutning till dessa lagar.</w:t>
            </w:r>
          </w:p>
        </w:tc>
        <w:tc>
          <w:tcPr>
            <w:tcW w:w="2500" w:type="pct"/>
            <w:shd w:val="clear" w:color="auto" w:fill="auto"/>
            <w:tcMar>
              <w:right w:w="0" w:type="dxa"/>
            </w:tcMar>
          </w:tcPr>
          <w:p w14:paraId="00927A39" w14:textId="77777777" w:rsidR="00894B0A" w:rsidRPr="001B23F3" w:rsidRDefault="00AB59E6" w:rsidP="00847966">
            <w:pPr>
              <w:pStyle w:val="Brdtextmedindrag"/>
            </w:pPr>
            <w:r w:rsidRPr="001B23F3">
              <w:t>Vid sökning genom direkt</w:t>
            </w:r>
            <w:r w:rsidRPr="001B23F3">
              <w:softHyphen/>
              <w:t>åtkomst i en annan stats register över vägtransportföretag enligt artikel 16 i Europa</w:t>
            </w:r>
            <w:r w:rsidRPr="001B23F3">
              <w:softHyphen/>
              <w:t>parlamentets och rådets förordning (EG) nr 1071/2009 av den 21 oktober 2009 om gemensamma regler beträff</w:t>
            </w:r>
            <w:r w:rsidRPr="001B23F3">
              <w:softHyphen/>
              <w:t>ande de villkor som ska uppfyllas av personer som bedriver yrkes</w:t>
            </w:r>
            <w:r w:rsidRPr="001B23F3">
              <w:softHyphen/>
              <w:t xml:space="preserve">mässig trafik och om upphävande av rådets direktiv 96/26/EG, i lydelsen enligt </w:t>
            </w:r>
            <w:r w:rsidRPr="001B23F3">
              <w:rPr>
                <w:i/>
                <w:iCs/>
              </w:rPr>
              <w:t>förordning (EU) 2020/1055</w:t>
            </w:r>
            <w:r w:rsidRPr="001B23F3">
              <w:t>, får den svenska kontaktpunkten behandla uppgifter endast i den utsträckning den andra staten tillåter det och behandlingen i motsvarande fall hade varit tillåten enligt dataskyddsförord</w:t>
            </w:r>
            <w:r w:rsidRPr="001B23F3">
              <w:softHyphen/>
              <w:t>ningen, lagen (2018:218) med kompletterande bestämmelser till EU:s dataskyddsförordning, denna lag och föreskrifter som meddelats i anslutning till dessa lagar.</w:t>
            </w:r>
          </w:p>
        </w:tc>
      </w:tr>
    </w:tbl>
    <w:p w14:paraId="347AFF1D" w14:textId="77777777" w:rsidR="00894B0A" w:rsidRPr="001B23F3" w:rsidRDefault="00AB59E6" w:rsidP="00847966">
      <w:pPr>
        <w:pStyle w:val="Brdtextmedindrag"/>
        <w:rPr>
          <w:spacing w:val="34"/>
          <w:u w:val="single"/>
        </w:rPr>
      </w:pPr>
      <w:r w:rsidRPr="001B23F3">
        <w:rPr>
          <w:spacing w:val="34"/>
          <w:u w:val="single"/>
        </w:rPr>
        <w:t>                      </w:t>
      </w:r>
    </w:p>
    <w:p w14:paraId="2E202C52" w14:textId="69AF1B62" w:rsidR="00DB62B9" w:rsidRPr="00152749" w:rsidRDefault="00AB59E6" w:rsidP="00847966">
      <w:pPr>
        <w:pStyle w:val="Brdtextmedindrag"/>
        <w:sectPr w:rsidR="00DB62B9" w:rsidRPr="00152749" w:rsidSect="00894B0A">
          <w:headerReference w:type="even" r:id="rId101"/>
          <w:headerReference w:type="default" r:id="rId102"/>
          <w:footerReference w:type="even" r:id="rId103"/>
          <w:footerReference w:type="default" r:id="rId104"/>
          <w:footerReference w:type="first" r:id="rId105"/>
          <w:pgSz w:w="9356" w:h="13721" w:code="9"/>
          <w:pgMar w:top="794" w:right="2438" w:bottom="1191" w:left="1021" w:header="0" w:footer="709" w:gutter="0"/>
          <w:cols w:space="708"/>
          <w:docGrid w:linePitch="360"/>
        </w:sectPr>
      </w:pPr>
      <w:r w:rsidRPr="001B23F3">
        <w:t>Denna lag träder i kraft den 21 februari 2022</w:t>
      </w:r>
      <w:r>
        <w:t>.</w:t>
      </w:r>
    </w:p>
    <w:p w14:paraId="6F0DA331" w14:textId="77777777" w:rsidR="00457216" w:rsidRDefault="00AB59E6" w:rsidP="00457216">
      <w:pPr>
        <w:pStyle w:val="Bilagarubrik"/>
      </w:pPr>
      <w:bookmarkStart w:id="487" w:name="_Toc95126291"/>
      <w:bookmarkStart w:id="488" w:name="_Toc98160753"/>
      <w:r>
        <w:lastRenderedPageBreak/>
        <w:t>Förteckning över remissinstanserna</w:t>
      </w:r>
      <w:bookmarkEnd w:id="487"/>
      <w:bookmarkEnd w:id="488"/>
    </w:p>
    <w:p w14:paraId="793A857C" w14:textId="77777777" w:rsidR="00457216" w:rsidRDefault="00AB59E6" w:rsidP="00457216">
      <w:pPr>
        <w:pStyle w:val="Brdtextmedindrag"/>
        <w:ind w:firstLine="0"/>
      </w:pPr>
      <w:r>
        <w:t>Efter remiss har yttranden kommit in från Arbetsdomstolen, Arbetsgivarverket, Arbetsmiljöverket, Bil Sweden, Blomsterbranschens Riksorganisation, Domstolsverket, Ekobrottsmyndigheten, Förvaltnings</w:t>
      </w:r>
      <w:r>
        <w:softHyphen/>
        <w:t>rätten i Falun, Helsingborgs tingsrätt, ILO-kommittén, Integritetsskydds</w:t>
      </w:r>
      <w:r>
        <w:softHyphen/>
        <w:t>myndigheten, Jordbruksverket, Kammarrätten i Sundsvall, Kommers</w:t>
      </w:r>
      <w:r>
        <w:softHyphen/>
        <w:t>kollegium, Konkurrensverket, Kronofogdemyndigheten, Kust</w:t>
      </w:r>
      <w:r>
        <w:softHyphen/>
        <w:t>bevak</w:t>
      </w:r>
      <w:r>
        <w:softHyphen/>
        <w:t>ningen, Lunds universitet, Länsstyrelsen i Norrbottens län, Läns</w:t>
      </w:r>
      <w:r>
        <w:softHyphen/>
        <w:t>styrelsen i Skåne län, Medlingsinstitutet, Myndigheten för samhällsskydd och beredskap, Naturvårdsverket, Näringslivets Transportråd, Polis</w:t>
      </w:r>
      <w:r>
        <w:softHyphen/>
        <w:t>myndigheten, Regel</w:t>
      </w:r>
      <w:r>
        <w:softHyphen/>
        <w:t>rådet, Sjöfartsverket, Skatteverket, Småföretagarnas Riksförbund, Statens väg- och transport</w:t>
      </w:r>
      <w:r>
        <w:softHyphen/>
        <w:t>forsknings</w:t>
      </w:r>
      <w:r>
        <w:softHyphen/>
        <w:t>institut, Stockholms universitet, Svea hovrätt, Svenska institutet för europapolitiska studier, Sveriges advokat</w:t>
      </w:r>
      <w:r>
        <w:softHyphen/>
        <w:t>samfund, Sveriges Åkeriföretag, Tillväxtverket, Tjänste</w:t>
      </w:r>
      <w:r>
        <w:softHyphen/>
        <w:t>männens central</w:t>
      </w:r>
      <w:r>
        <w:softHyphen/>
        <w:t>organi</w:t>
      </w:r>
      <w:r>
        <w:softHyphen/>
        <w:t>sation, Trafikanalys, Trafikverket, Transport</w:t>
      </w:r>
      <w:r>
        <w:softHyphen/>
        <w:t>företagen, Transport</w:t>
      </w:r>
      <w:r>
        <w:softHyphen/>
        <w:t xml:space="preserve">styrelsen, Tullverket, Tågföretagen, Västmanlands tingsrätt och </w:t>
      </w:r>
      <w:r w:rsidRPr="00EB7DE8">
        <w:rPr>
          <w:spacing w:val="-2"/>
        </w:rPr>
        <w:t>Åklagar</w:t>
      </w:r>
      <w:r w:rsidRPr="00EB7DE8">
        <w:rPr>
          <w:spacing w:val="-2"/>
        </w:rPr>
        <w:softHyphen/>
        <w:t>myndigheten. Svenska Transportarbetareförbundet, Service- och kommun</w:t>
      </w:r>
      <w:r>
        <w:rPr>
          <w:spacing w:val="-2"/>
        </w:rPr>
        <w:softHyphen/>
      </w:r>
      <w:r w:rsidRPr="00EB7DE8">
        <w:rPr>
          <w:spacing w:val="-2"/>
        </w:rPr>
        <w:t>ikationsfacket</w:t>
      </w:r>
      <w:r w:rsidRPr="00EB7DE8">
        <w:t xml:space="preserve"> (Seko)</w:t>
      </w:r>
      <w:r>
        <w:t xml:space="preserve"> och Svenska Kommunal</w:t>
      </w:r>
      <w:r>
        <w:softHyphen/>
        <w:t>arbetareförbundet har tillsammans med</w:t>
      </w:r>
      <w:r w:rsidRPr="00EB7DE8">
        <w:t xml:space="preserve"> LO-TCO Rättsskydd AB</w:t>
      </w:r>
      <w:r>
        <w:t xml:space="preserve"> inkommit med ett gemensamt yttrande. </w:t>
      </w:r>
    </w:p>
    <w:p w14:paraId="551FDB75" w14:textId="77777777" w:rsidR="00457216" w:rsidRDefault="00AB59E6" w:rsidP="00457216">
      <w:pPr>
        <w:pStyle w:val="Brdtextmedindrag"/>
      </w:pPr>
      <w:r>
        <w:t>Därutöver har yttranden inkommit från</w:t>
      </w:r>
      <w:r w:rsidRPr="00DD405F">
        <w:t xml:space="preserve"> SSAB</w:t>
      </w:r>
      <w:r>
        <w:t xml:space="preserve"> och Transportindustri</w:t>
      </w:r>
      <w:r>
        <w:softHyphen/>
        <w:t xml:space="preserve">förbundet. </w:t>
      </w:r>
    </w:p>
    <w:p w14:paraId="0CD3926A" w14:textId="25D63404" w:rsidR="00DB62B9" w:rsidRPr="00152749" w:rsidRDefault="00AB59E6" w:rsidP="00457216">
      <w:pPr>
        <w:pStyle w:val="Brdtextmedindrag"/>
        <w:sectPr w:rsidR="00DB62B9" w:rsidRPr="00152749" w:rsidSect="00155500">
          <w:headerReference w:type="even" r:id="rId106"/>
          <w:headerReference w:type="default" r:id="rId107"/>
          <w:footerReference w:type="even" r:id="rId108"/>
          <w:footerReference w:type="default" r:id="rId109"/>
          <w:headerReference w:type="first" r:id="rId110"/>
          <w:footerReference w:type="first" r:id="rId111"/>
          <w:pgSz w:w="9356" w:h="13721" w:code="9"/>
          <w:pgMar w:top="794" w:right="2438" w:bottom="1191" w:left="1021" w:header="0" w:footer="709" w:gutter="0"/>
          <w:cols w:space="708"/>
          <w:docGrid w:linePitch="360"/>
        </w:sectPr>
      </w:pPr>
      <w:r>
        <w:t xml:space="preserve">Följande remissinstanser har inte svarat eller angett att de avstår från att lämna några synpunkter: </w:t>
      </w:r>
      <w:r w:rsidRPr="00D83BDC">
        <w:t>Landsorganisationen i Sverige, Sveriges Akademiska Central</w:t>
      </w:r>
      <w:r>
        <w:softHyphen/>
      </w:r>
      <w:r w:rsidRPr="00D83BDC">
        <w:t>organisation och Sveriges Kommuner och regioner</w:t>
      </w:r>
      <w:r>
        <w:t>.</w:t>
      </w:r>
    </w:p>
    <w:p w14:paraId="6E402420" w14:textId="77777777" w:rsidR="003E7565" w:rsidRDefault="00AB59E6" w:rsidP="003E7565">
      <w:pPr>
        <w:pStyle w:val="Bilagarubrik"/>
      </w:pPr>
      <w:bookmarkStart w:id="489" w:name="_Toc95126292"/>
      <w:bookmarkStart w:id="490" w:name="_Toc98160754"/>
      <w:r>
        <w:lastRenderedPageBreak/>
        <w:t>Sammanfattning av betänkandet Kontroller på väg (SOU 2021:31)</w:t>
      </w:r>
      <w:bookmarkEnd w:id="489"/>
      <w:bookmarkEnd w:id="490"/>
    </w:p>
    <w:p w14:paraId="2DB6E1B4" w14:textId="77777777" w:rsidR="003E7565" w:rsidRPr="00413328" w:rsidRDefault="00AB59E6" w:rsidP="003E7565">
      <w:pPr>
        <w:pStyle w:val="Rubrik2utannumrering"/>
        <w:spacing w:before="0"/>
      </w:pPr>
      <w:r w:rsidRPr="00413328">
        <w:t>Uppdraget</w:t>
      </w:r>
    </w:p>
    <w:p w14:paraId="25B62598" w14:textId="7860F51D" w:rsidR="003E7565" w:rsidRDefault="00AB59E6" w:rsidP="003E7565">
      <w:pPr>
        <w:pStyle w:val="Brdtext"/>
      </w:pPr>
      <w:r>
        <w:t>Vårt uppdrag har varit att lämna förslag som leder till effektivare kontroller och till ett sanktionssystem som får fler inom yrkestrafiken på väg att följa reglerna på området. Det övergripande syftet är att främja brottsbekämpningen och trafiksäkerheten samt åstadkomma en god social situation för förare och en sund konkurrens inom yrkestrafiken på väg. I enlighet med direktivet lämnar vi förslag inom följande fyra områden.</w:t>
      </w:r>
    </w:p>
    <w:p w14:paraId="57CD0FCF" w14:textId="77777777" w:rsidR="003E7565" w:rsidRDefault="00AB59E6" w:rsidP="003E7565">
      <w:pPr>
        <w:pStyle w:val="Punktlista"/>
      </w:pPr>
      <w:r>
        <w:t>En samlad organisation och åtgärder för en effektiv kontroll av</w:t>
      </w:r>
    </w:p>
    <w:p w14:paraId="70E45F00" w14:textId="77777777" w:rsidR="003E7565" w:rsidRDefault="00AB59E6" w:rsidP="003E7565">
      <w:pPr>
        <w:pStyle w:val="Punktlista"/>
      </w:pPr>
      <w:r>
        <w:t>yrkestrafiken.</w:t>
      </w:r>
    </w:p>
    <w:p w14:paraId="041D64EF" w14:textId="77777777" w:rsidR="003E7565" w:rsidRDefault="00AB59E6" w:rsidP="003E7565">
      <w:pPr>
        <w:pStyle w:val="Punktlista"/>
      </w:pPr>
      <w:r>
        <w:t>Sanktionsväxling inom yrkestrafikområdet.</w:t>
      </w:r>
    </w:p>
    <w:p w14:paraId="76B5E7E2" w14:textId="77777777" w:rsidR="003E7565" w:rsidRDefault="00AB59E6" w:rsidP="003E7565">
      <w:pPr>
        <w:pStyle w:val="Punktlista"/>
      </w:pPr>
      <w:r>
        <w:t>Sållningsprov för narkotika i trafiken, det vill säga ett rutinmässigt prov utan krav på misstanke om brott.</w:t>
      </w:r>
    </w:p>
    <w:p w14:paraId="3B8DB8BF" w14:textId="77777777" w:rsidR="003E7565" w:rsidRDefault="00AB59E6" w:rsidP="003E7565">
      <w:pPr>
        <w:pStyle w:val="Punktlista"/>
      </w:pPr>
      <w:r>
        <w:t>Trafiksäkerhetskontrollanter som utför nykterhetskontroller.</w:t>
      </w:r>
    </w:p>
    <w:p w14:paraId="46F543BD" w14:textId="77777777" w:rsidR="003E7565" w:rsidRDefault="00AB59E6" w:rsidP="003E7565">
      <w:pPr>
        <w:pStyle w:val="Brdtext"/>
      </w:pPr>
      <w:r>
        <w:t>De första två områdena är avgränsade till yrkestrafiken medan de två andra omfattar all trafik på väg.</w:t>
      </w:r>
    </w:p>
    <w:p w14:paraId="4A348705" w14:textId="77777777" w:rsidR="003E7565" w:rsidRPr="00413328" w:rsidRDefault="00AB59E6" w:rsidP="003E7565">
      <w:pPr>
        <w:pStyle w:val="Rubrik2utannumrering"/>
      </w:pPr>
      <w:r w:rsidRPr="00413328">
        <w:t>Framtidens kontroller av yrkestrafik</w:t>
      </w:r>
    </w:p>
    <w:p w14:paraId="5C2CB118" w14:textId="77777777" w:rsidR="003E7565" w:rsidRDefault="00AB59E6" w:rsidP="003E7565">
      <w:pPr>
        <w:pStyle w:val="Brdtext"/>
      </w:pPr>
      <w:r>
        <w:t>I enlighet med vårt direktiv har vi utvärderat en organisatorisk lösning där resurser flyttas från Polismyndigheten och Transportstyrelsen till en ny myndighet. Vårt förslag är dock att den nuvarande strukturen behålls men att den utvecklas genom en tydligare styrning och att resurserna för verksamheten inom yrkestrafikområdet i Polismyndigheten och Trans</w:t>
      </w:r>
      <w:r>
        <w:softHyphen/>
        <w:t>portstyrelsen beslutas av regeringen. En sådan styrning skulle tillförsäkra att resurserna inom området inte tas i anspråk för andra uppgifter i de båda myndigheterna.</w:t>
      </w:r>
    </w:p>
    <w:p w14:paraId="3992BD3C" w14:textId="77777777" w:rsidR="003E7565" w:rsidRDefault="00AB59E6" w:rsidP="003E7565">
      <w:pPr>
        <w:pStyle w:val="Brdtextmedindrag"/>
      </w:pPr>
      <w:r>
        <w:t xml:space="preserve">För att upprätthålla och utveckla en effektiv samlad kontrollverksamhet behöver resurserna i form av personal inom de båda myndigheterna utökas. Vår bedömning är att det rör sig om ett hundratal tjänster inom Polismyndigheten och cirka 35 tjänster inom Transportstyrelsen. Även påverkan på övriga myndigheter i kontrollkedjan bör beaktas vid resurstilldelningen. </w:t>
      </w:r>
    </w:p>
    <w:p w14:paraId="4D7286A1" w14:textId="77777777" w:rsidR="003E7565" w:rsidRDefault="00AB59E6" w:rsidP="003E7565">
      <w:pPr>
        <w:pStyle w:val="Brdtextmedindrag"/>
      </w:pPr>
      <w:r>
        <w:t>Eftersom samverkan mellan de båda kontrollmyndigheterna är grund</w:t>
      </w:r>
      <w:r>
        <w:softHyphen/>
        <w:t xml:space="preserve">läggande för den samlade effektiviteten ska även krav på gemensam inriktning, utveckling och uppföljning av kontroller av yrkestrafiken beslutas av regeringen. Detta kan genomföras antingen genom förändringar i respektive myndighets instruktion, i regleringsbrev eller genom särskilda regeringsuppdrag. </w:t>
      </w:r>
    </w:p>
    <w:p w14:paraId="3DA3B48B" w14:textId="77777777" w:rsidR="003E7565" w:rsidRDefault="00AB59E6" w:rsidP="003E7565">
      <w:pPr>
        <w:pStyle w:val="Brdtextmedindrag"/>
      </w:pPr>
      <w:r>
        <w:t xml:space="preserve">I Polismyndigheten ska det enligt vårt förslag inrättas en samlad nationell organisation för verksamheten inom yrkestrafikområdet. Organisationen ska omfatta ledning, samordning och operativ verksamhet samt uppföljning och utveckling av verksamheten. Den nya organisationen föreslås författningsregleras genom bestämmelser i polislagen (1984:387) och i förordningen (2014:1102) med instruktion för Polismyndigheten. </w:t>
      </w:r>
      <w:r>
        <w:lastRenderedPageBreak/>
        <w:t xml:space="preserve">Myndighetens roll som kontrollmyndighet ska förtydligas vad gäller dialoger med aktörerna inom yrkestrafiken och det brottsförebyggande arbetet med till exempel informationsinsatser om gällande regelverk. Vi bedömer att en samlad organisation inom Polismyndigheten kommer att påverka den framtida kompetensförsörjningen inom området positivt. Möjligheten att ytterligare underlätta kompetensförsörjningen genom att utöka antalet bilinspektörer och civila utredare bör prövas och utvärderas inom myndigheten. </w:t>
      </w:r>
    </w:p>
    <w:p w14:paraId="4C51FB1B" w14:textId="77777777" w:rsidR="003E7565" w:rsidRDefault="00AB59E6" w:rsidP="003E7565">
      <w:pPr>
        <w:pStyle w:val="Brdtextmedindrag"/>
      </w:pPr>
      <w:r>
        <w:t>En viktig förutsättning för att kunna genomföra effektiva vägkontroller av yrkestrafiken är väl utrustade och ändamålsenligt placerade kontroll</w:t>
      </w:r>
      <w:r>
        <w:softHyphen/>
        <w:t xml:space="preserve">platser. Trafikverket ansvarar för kontrollplatserna och Transportstyrelsen föreskriver om vilka krav som ställs på dessa. Vi föreslår att ansvaret för kontrollplatserna förtydligas genom att det författningsregleras att de ingår i det statliga vägnätet. Det innebär att investeringar i och underhåll av kontrollplatserna kommer att ingå i Trafikverkets samlade planering. </w:t>
      </w:r>
    </w:p>
    <w:p w14:paraId="001B2702" w14:textId="77777777" w:rsidR="003E7565" w:rsidRDefault="00AB59E6" w:rsidP="003E7565">
      <w:pPr>
        <w:pStyle w:val="Brdtextmedindrag"/>
      </w:pPr>
      <w:r>
        <w:t>Utöver de ovan nämnda myndigheterna är ett stort antal myndigheter involverade i kontrollerna av yrkestrafiken på väg. Informationsflödet mellan dessa myndigheter är avgörande för att tillsyn och kontroller ska kunna bedrivas på ett effektivare sätt än i dag och för att myndigheternas samarbete ska underlättas, samtidigt som den personliga integriteten skyddas i tillräcklig omfattning. De problem som vi identifierat tycks främst handla om praktiskt samarbete och tekniska frågor som myndig</w:t>
      </w:r>
      <w:r>
        <w:softHyphen/>
        <w:t xml:space="preserve">heterna redan i dag arbetar med och har möjlighet att lösa. Kopplat till detta föreslår vi att berörda myndigheter ges i uppdrag att lämna förslag på hur Transportstyrelsen ska informeras om i vilket företag en förare arbetar, om föraren har begått brott i samband med utövandet av yrkesmässig trafik. </w:t>
      </w:r>
    </w:p>
    <w:p w14:paraId="2CB4364B" w14:textId="77777777" w:rsidR="003E7565" w:rsidRDefault="00AB59E6" w:rsidP="003E7565">
      <w:pPr>
        <w:pStyle w:val="Brdtextmedindrag"/>
      </w:pPr>
      <w:r>
        <w:t>Vi gör vidare bedömningen att en fullständig översyn av förordningen (1994:1297) om vilotider vid vissa vägtransporter inom landet är en förutsättning för en effektivare kontrollverksamhet, i synnerhet vad gäller den personliga tidboken. Vi bedömer vidare att tillsynsverksamheten avseende transporter av farligt gods kan effektiviseras om tillsynsmyndig</w:t>
      </w:r>
      <w:r>
        <w:softHyphen/>
        <w:t xml:space="preserve">heterna har möjlighet att hantera uppgifter om genomförda kontroller på ett mer samlat sätt. </w:t>
      </w:r>
    </w:p>
    <w:p w14:paraId="1893A86D" w14:textId="77777777" w:rsidR="003E7565" w:rsidRDefault="00AB59E6" w:rsidP="003E7565">
      <w:pPr>
        <w:pStyle w:val="Rubrik2utannumrering"/>
      </w:pPr>
      <w:r w:rsidRPr="00C93C1B">
        <w:t>Sanktionsväxling</w:t>
      </w:r>
      <w:r>
        <w:t xml:space="preserve"> </w:t>
      </w:r>
    </w:p>
    <w:p w14:paraId="73B122E7" w14:textId="77777777" w:rsidR="003E7565" w:rsidRDefault="00AB59E6" w:rsidP="003E7565">
      <w:pPr>
        <w:pStyle w:val="Brdtextmedindrag"/>
        <w:ind w:firstLine="0"/>
      </w:pPr>
      <w:r>
        <w:t xml:space="preserve">Vi har genomfört en omfattande kartläggning av möjligheten och lämpligheten att sanktionsväxla överträdelser av bestämmelser inom yrkestrafikområdet, det vill säga att ersätta straffbestämmelser med sanktionsavgifter. Flera av de bestämmelser som vi har granskat skulle var för sig kunna vara lämpliga för sanktionsväxling. Regelverket på trafikområdet är dock mycket omfattande och komplext. Det är därför svårt att överblicka vilka följdverkningar en enstaka sanktionsväxling skulle få i ett större perspektiv. Om det råder oklarheter kring hur reglerna om sanktionsavgift skulle förhålla sig till det befintliga regelverket är vår bedömning att man bör avstå från sanktionsväxling. </w:t>
      </w:r>
    </w:p>
    <w:p w14:paraId="6D94F8CB" w14:textId="77777777" w:rsidR="003E7565" w:rsidRDefault="00AB59E6" w:rsidP="003E7565">
      <w:pPr>
        <w:pStyle w:val="Brdtextmedindrag"/>
      </w:pPr>
      <w:r>
        <w:t xml:space="preserve">Merparten av de bestämmelser vi kartlagt uppfyller inte de kriterier som vi anser ska vara uppfyllda för att det ska vara lämpligt med en </w:t>
      </w:r>
      <w:r>
        <w:lastRenderedPageBreak/>
        <w:t>sanktionsväxling. Enligt våra kriterier ska det bland annat vara fråga om överträdelser där sanktionsväxlingen kan få en reell effekt på regel</w:t>
      </w:r>
      <w:r>
        <w:softHyphen/>
        <w:t>efterlevnaden. Det innebär att sanktionen behöver träffa rätt aktör. Denne aktör kan exempelvis vara en arbetsgivare eller ett transportföretag. Det ska vidare vara relativt enkelt att utreda om en överträdelse har ägt rum, detta eftersom vi föreslår att påförande av</w:t>
      </w:r>
      <w:r w:rsidRPr="00C93C1B">
        <w:t xml:space="preserve"> </w:t>
      </w:r>
      <w:r>
        <w:t xml:space="preserve">sanktionsavgift ska grunda sig på strikt ansvar och inte uppsåt eller oaktsamhet. </w:t>
      </w:r>
    </w:p>
    <w:p w14:paraId="07196DC6" w14:textId="77777777" w:rsidR="003E7565" w:rsidRDefault="00AB59E6" w:rsidP="003E7565">
      <w:pPr>
        <w:pStyle w:val="Brdtextmedindrag"/>
      </w:pPr>
      <w:r>
        <w:t>Mot denna bakgrund föreslår vi att bestämmelser om medförande och uppvisande av dokument enligt förordningen (1998:786) om inter</w:t>
      </w:r>
      <w:r>
        <w:softHyphen/>
        <w:t>nationella vägtransporter inom Europeiska ekonomiska samarbetsområdet (EES) och yrkestrafikförordningen (2012:237) ska ändras så att sanktionen för överträdelser byts ut från penningböter till sanktionsavgift. Vidare föreslår vi att yrkestrafikförordningen och taxitrafikförordningen (2012:238) ändras så att överträdelser av bestämmelser om anmälan av trafikansvariga och andra personer som omfattas av krav på lämplighets</w:t>
      </w:r>
      <w:r>
        <w:softHyphen/>
        <w:t>prövning sanktionsväxlas på samma sätt. I enlighet med vad som gäller i dag föreslås Transportstyrelsen vara den myndighet som prövar frågor om sanktionsavgift. Det ska vara möjligt att besluta om förskott för sanktionsavgift och förbud mot fortsatt färd när det handlar om företag som inte har hemvist i Sverige.</w:t>
      </w:r>
    </w:p>
    <w:p w14:paraId="7594F94D" w14:textId="77777777" w:rsidR="003E7565" w:rsidRPr="00C93C1B" w:rsidRDefault="00AB59E6" w:rsidP="003E7565">
      <w:pPr>
        <w:pStyle w:val="Rubrik2utannumrering"/>
      </w:pPr>
      <w:r w:rsidRPr="00C93C1B">
        <w:t>Sållning för narkotika</w:t>
      </w:r>
    </w:p>
    <w:p w14:paraId="6F2CFDE6" w14:textId="77777777" w:rsidR="003E7565" w:rsidRDefault="00AB59E6" w:rsidP="003E7565">
      <w:pPr>
        <w:pStyle w:val="Brdtextmedindrag"/>
        <w:ind w:firstLine="0"/>
      </w:pPr>
      <w:r>
        <w:t xml:space="preserve">Till skillnad från vad som gäller för alkohol saknas i dag möjligheter att genomföra sållningsprov för narkotika i trafiken. Ett sållningsprov innebär ett rutinmässigt prov utan krav på misstanke om brott. Mot bakgrund av ökningen av narkotika i trafiken och narkotikarelaterade trafikolyckor är det angeläget att skapa förutsättningar för att stävja drograttfylleriet. </w:t>
      </w:r>
    </w:p>
    <w:p w14:paraId="2C15555F" w14:textId="77777777" w:rsidR="003E7565" w:rsidRDefault="00AB59E6" w:rsidP="003E7565">
      <w:pPr>
        <w:pStyle w:val="Brdtextmedindrag"/>
      </w:pPr>
      <w:r>
        <w:t>Vid en avvägning mellan å ena sidan de positiva effekterna av en reglering om sållning för narkotika i trafiken och å andra sidan det integritetsintrång och den olägenhet som en sådan lagstiftning skulle innebära för den enskilde är det vår slutsats att de positiva effekterna väger tyngre. Vi föreslår därför att salivprov samt analys av ögon och ögon</w:t>
      </w:r>
      <w:r>
        <w:softHyphen/>
        <w:t xml:space="preserve">rörelser ska kunna användas för sållning för narkotika i trafiken, utan att misstanke om brott föreligger. </w:t>
      </w:r>
    </w:p>
    <w:p w14:paraId="4978D7E1" w14:textId="77777777" w:rsidR="003E7565" w:rsidRDefault="00AB59E6" w:rsidP="003E7565">
      <w:pPr>
        <w:pStyle w:val="Brdtextmedindrag"/>
      </w:pPr>
      <w:r>
        <w:t>I fråga om integritetsaspekterna är vi av uppfattningen att varken ögonundersökning eller salivprov innebär så stora intrång i den personliga integriteten att dessa i sig är olämpliga tekniker för ändamålet. De båda teknikerna är dessutom tillräckligt tillförlitliga för att kunna användas i sållningssammanhang och uppfyller även i övrigt de krav som bör ställas avseende användarvänlighet och lämplighet.</w:t>
      </w:r>
    </w:p>
    <w:p w14:paraId="3BFEBFAF" w14:textId="77777777" w:rsidR="003E7565" w:rsidRDefault="00AB59E6" w:rsidP="003E7565">
      <w:pPr>
        <w:pStyle w:val="Brdtextmedindrag"/>
      </w:pPr>
      <w:r w:rsidRPr="00C93C1B">
        <w:t xml:space="preserve">Åtgärderna avseende sållning ska kunna utföras av polismän samt av tjänstemän vid Kustbevakningen och Tullverket. Förslagen ska införas genom en ny lag som ersätter den nuvarande lagen (1999:216) om ögonundersökning vid misstanke om vissa brott i trafiken. </w:t>
      </w:r>
    </w:p>
    <w:p w14:paraId="370C7A76" w14:textId="77777777" w:rsidR="003E7565" w:rsidRPr="00C93C1B" w:rsidRDefault="00AB59E6" w:rsidP="003E7565">
      <w:pPr>
        <w:pStyle w:val="Rubrik2utannumrering"/>
      </w:pPr>
      <w:r w:rsidRPr="00C93C1B">
        <w:lastRenderedPageBreak/>
        <w:t xml:space="preserve">Trafiksäkerhetskontrollanter </w:t>
      </w:r>
    </w:p>
    <w:p w14:paraId="74C2CB31" w14:textId="77777777" w:rsidR="003E7565" w:rsidRDefault="00AB59E6" w:rsidP="003E7565">
      <w:pPr>
        <w:pStyle w:val="Brdtextmedindrag"/>
        <w:ind w:firstLine="0"/>
      </w:pPr>
      <w:r w:rsidRPr="00C93C1B">
        <w:t xml:space="preserve">Polismyndigheten och Trafikverket har föreslagit regeringen att ett system med så kallade trafiksäkerhetskontrollanter införs. Dessa skulle ha befogenheter att genomföra sållningsprov för alkohol. Vi har utvärderat frågan och bedömer att ett sådant system inte bör införas. Vår slutsats grundar sig på följande. </w:t>
      </w:r>
    </w:p>
    <w:p w14:paraId="6FFA1E32" w14:textId="77777777" w:rsidR="003E7565" w:rsidRDefault="00AB59E6" w:rsidP="003E7565">
      <w:pPr>
        <w:pStyle w:val="Punktlista"/>
      </w:pPr>
      <w:r w:rsidRPr="00B4441E">
        <w:t>Med hänsyn till rättssäkerheten bör kontrollanterna inte ges befogen</w:t>
      </w:r>
      <w:r>
        <w:softHyphen/>
      </w:r>
      <w:r w:rsidRPr="00B4441E">
        <w:t>heter att bruka våld, genomföra kroppsbesiktning eller vidta andra utredningsåtgärder.</w:t>
      </w:r>
    </w:p>
    <w:p w14:paraId="696546B1" w14:textId="77777777" w:rsidR="003E7565" w:rsidRDefault="00AB59E6" w:rsidP="003E7565">
      <w:pPr>
        <w:pStyle w:val="Punktlista"/>
      </w:pPr>
      <w:r w:rsidRPr="00B4441E">
        <w:t>Avsaknaden av polisiära befogenheter skulle medföra att kontrol</w:t>
      </w:r>
      <w:r>
        <w:softHyphen/>
      </w:r>
      <w:r w:rsidRPr="00B4441E">
        <w:t xml:space="preserve">lanterna i stor utsträckning var beroende av polisiär assistans. Detta skulle minska effektiviteten i verksamheten och riskera att påverka den samlade polisiära verksamheten negativt. </w:t>
      </w:r>
    </w:p>
    <w:p w14:paraId="6D55EF1B" w14:textId="77777777" w:rsidR="003E7565" w:rsidRDefault="00AB59E6" w:rsidP="003E7565">
      <w:pPr>
        <w:pStyle w:val="Punktlista"/>
      </w:pPr>
      <w:r w:rsidRPr="00B4441E">
        <w:t xml:space="preserve">En kontrollant skulle ha begränsade möjligheter att agera om ett fordon inte stannar för kontroll, vilket skulle påverka systemets preventiva effekt och dess legitimitet negativt. </w:t>
      </w:r>
    </w:p>
    <w:p w14:paraId="14C2D3D9" w14:textId="77777777" w:rsidR="003E7565" w:rsidRDefault="00AB59E6" w:rsidP="003E7565">
      <w:pPr>
        <w:pStyle w:val="Punktlista"/>
      </w:pPr>
      <w:r w:rsidRPr="00B4441E">
        <w:t xml:space="preserve">Kontrollanterna skulle ha mycket begränsade möjligheter att ingripa mot övrig brottslighet som upptäcks vid nykterhetskontrollerna. Även detta skulle skada förtroendet för systemet och motverka dess preventiva effekt. </w:t>
      </w:r>
    </w:p>
    <w:p w14:paraId="02D17EBE" w14:textId="62DE1016" w:rsidR="00DB62B9" w:rsidRPr="00152749" w:rsidRDefault="00AB59E6" w:rsidP="003E7565">
      <w:pPr>
        <w:pStyle w:val="Brdtextmedindrag"/>
        <w:sectPr w:rsidR="00DB62B9" w:rsidRPr="00152749" w:rsidSect="00155500">
          <w:headerReference w:type="even" r:id="rId112"/>
          <w:headerReference w:type="default" r:id="rId113"/>
          <w:footerReference w:type="even" r:id="rId114"/>
          <w:footerReference w:type="default" r:id="rId115"/>
          <w:headerReference w:type="first" r:id="rId116"/>
          <w:footerReference w:type="first" r:id="rId117"/>
          <w:pgSz w:w="9356" w:h="13721" w:code="9"/>
          <w:pgMar w:top="794" w:right="2438" w:bottom="1191" w:left="1021" w:header="0" w:footer="709" w:gutter="0"/>
          <w:cols w:space="708"/>
          <w:docGrid w:linePitch="360"/>
        </w:sectPr>
      </w:pPr>
      <w:r w:rsidRPr="00B4441E">
        <w:t>Det skulle vara svårt att garantera kontrollanternas säkerhet och arbetsmilj</w:t>
      </w:r>
      <w:r>
        <w:t>ö.</w:t>
      </w:r>
    </w:p>
    <w:p w14:paraId="0FEA960D" w14:textId="77777777" w:rsidR="00D903F9" w:rsidRDefault="00AB59E6" w:rsidP="00D903F9">
      <w:pPr>
        <w:pStyle w:val="Bilagarubrik"/>
      </w:pPr>
      <w:bookmarkStart w:id="491" w:name="_Toc95126293"/>
      <w:bookmarkStart w:id="492" w:name="_Toc98160755"/>
      <w:r>
        <w:lastRenderedPageBreak/>
        <w:t>Betänkandets lagförslag i nu relevanta delar</w:t>
      </w:r>
      <w:bookmarkEnd w:id="491"/>
      <w:bookmarkEnd w:id="492"/>
    </w:p>
    <w:p w14:paraId="358B1FEE" w14:textId="77777777" w:rsidR="00D903F9" w:rsidRDefault="00AB59E6" w:rsidP="00B45AD7">
      <w:pPr>
        <w:pStyle w:val="Rubrik2utannumrering"/>
        <w:spacing w:before="0"/>
      </w:pPr>
      <w:bookmarkStart w:id="493" w:name="_Toc49799404"/>
      <w:bookmarkStart w:id="494" w:name="_Toc58431824"/>
      <w:bookmarkStart w:id="495" w:name="_Toc66306835"/>
      <w:bookmarkStart w:id="496" w:name="_Toc66349638"/>
      <w:bookmarkStart w:id="497" w:name="_Toc76454291"/>
      <w:bookmarkStart w:id="498" w:name="_Toc77502895"/>
      <w:r w:rsidRPr="001B23F3">
        <w:t xml:space="preserve">Förslag till </w:t>
      </w:r>
      <w:bookmarkStart w:id="499" w:name="_Hlk74864433"/>
      <w:r w:rsidRPr="001B23F3">
        <w:t xml:space="preserve">lag om ändring i </w:t>
      </w:r>
      <w:bookmarkEnd w:id="493"/>
      <w:bookmarkEnd w:id="494"/>
      <w:bookmarkEnd w:id="495"/>
      <w:bookmarkEnd w:id="496"/>
      <w:bookmarkEnd w:id="497"/>
      <w:bookmarkEnd w:id="498"/>
      <w:bookmarkEnd w:id="499"/>
      <w:r w:rsidRPr="005A23B4">
        <w:t>yrkestrafiklagen (2012:210)</w:t>
      </w:r>
    </w:p>
    <w:p w14:paraId="3554C893" w14:textId="77777777" w:rsidR="00D903F9" w:rsidRPr="005A23B4" w:rsidRDefault="00AB59E6" w:rsidP="00D903F9">
      <w:pPr>
        <w:pStyle w:val="Brdtext"/>
        <w:rPr>
          <w:rFonts w:eastAsiaTheme="minorHAnsi"/>
        </w:rPr>
      </w:pPr>
      <w:r w:rsidRPr="005A23B4">
        <w:rPr>
          <w:rFonts w:eastAsiaTheme="minorHAnsi"/>
        </w:rPr>
        <w:t>Härigenom föreskrivs i fråga om yrkestrafiklagen (2012:210)</w:t>
      </w:r>
    </w:p>
    <w:p w14:paraId="109F8473" w14:textId="77777777" w:rsidR="00D903F9" w:rsidRPr="005A23B4" w:rsidRDefault="00AB59E6" w:rsidP="00D903F9">
      <w:pPr>
        <w:pStyle w:val="Brdtextmedindrag"/>
        <w:rPr>
          <w:rFonts w:eastAsiaTheme="minorHAnsi"/>
        </w:rPr>
      </w:pPr>
      <w:r w:rsidRPr="00F36960">
        <w:rPr>
          <w:rFonts w:eastAsiaTheme="minorHAnsi"/>
          <w:i/>
          <w:iCs/>
        </w:rPr>
        <w:t>dels</w:t>
      </w:r>
      <w:r w:rsidRPr="005A23B4">
        <w:rPr>
          <w:rFonts w:eastAsiaTheme="minorHAnsi"/>
        </w:rPr>
        <w:t xml:space="preserve"> att</w:t>
      </w:r>
      <w:r w:rsidRPr="00F36960">
        <w:rPr>
          <w:rFonts w:eastAsiaTheme="minorHAnsi"/>
        </w:rPr>
        <w:t xml:space="preserve"> 7</w:t>
      </w:r>
      <w:r>
        <w:rPr>
          <w:rFonts w:eastAsiaTheme="minorHAnsi"/>
        </w:rPr>
        <w:t> </w:t>
      </w:r>
      <w:r w:rsidRPr="00F36960">
        <w:rPr>
          <w:rFonts w:eastAsiaTheme="minorHAnsi"/>
        </w:rPr>
        <w:t>kap. 3</w:t>
      </w:r>
      <w:r>
        <w:rPr>
          <w:rFonts w:eastAsiaTheme="minorHAnsi"/>
        </w:rPr>
        <w:t> </w:t>
      </w:r>
      <w:r w:rsidRPr="00F36960">
        <w:rPr>
          <w:rFonts w:eastAsiaTheme="minorHAnsi"/>
        </w:rPr>
        <w:t>§ ska ha följande lydelse,</w:t>
      </w:r>
    </w:p>
    <w:p w14:paraId="52A8E979" w14:textId="77777777" w:rsidR="00D903F9" w:rsidRPr="00F36960" w:rsidRDefault="00AB59E6" w:rsidP="00D903F9">
      <w:pPr>
        <w:pStyle w:val="Brdtextmedindrag"/>
        <w:rPr>
          <w:rFonts w:eastAsiaTheme="minorHAnsi"/>
        </w:rPr>
      </w:pPr>
      <w:r w:rsidRPr="00F36960">
        <w:rPr>
          <w:rFonts w:eastAsiaTheme="minorHAnsi"/>
          <w:i/>
          <w:iCs/>
        </w:rPr>
        <w:t>dels</w:t>
      </w:r>
      <w:r w:rsidRPr="005A23B4">
        <w:rPr>
          <w:rFonts w:eastAsiaTheme="minorHAnsi"/>
        </w:rPr>
        <w:t xml:space="preserve"> att</w:t>
      </w:r>
      <w:r w:rsidRPr="00F36960">
        <w:rPr>
          <w:rFonts w:eastAsiaTheme="minorHAnsi"/>
        </w:rPr>
        <w:t xml:space="preserve"> det ska införas en ny paragraf, 7</w:t>
      </w:r>
      <w:r>
        <w:rPr>
          <w:rFonts w:eastAsiaTheme="minorHAnsi"/>
        </w:rPr>
        <w:t> </w:t>
      </w:r>
      <w:r w:rsidRPr="00F36960">
        <w:rPr>
          <w:rFonts w:eastAsiaTheme="minorHAnsi"/>
        </w:rPr>
        <w:t>kap. 3</w:t>
      </w:r>
      <w:r>
        <w:rPr>
          <w:rFonts w:eastAsiaTheme="minorHAnsi"/>
        </w:rPr>
        <w:t> </w:t>
      </w:r>
      <w:r w:rsidRPr="00F36960">
        <w:rPr>
          <w:rFonts w:eastAsiaTheme="minorHAnsi"/>
        </w:rPr>
        <w:t>a</w:t>
      </w:r>
      <w:r>
        <w:rPr>
          <w:rFonts w:eastAsiaTheme="minorHAnsi"/>
        </w:rPr>
        <w:t> </w:t>
      </w:r>
      <w:r w:rsidRPr="00F36960">
        <w:rPr>
          <w:rFonts w:eastAsiaTheme="minorHAnsi"/>
        </w:rPr>
        <w:t xml:space="preserve">§, av följande </w:t>
      </w:r>
    </w:p>
    <w:p w14:paraId="35119B8D" w14:textId="77777777" w:rsidR="00D903F9" w:rsidRPr="001B23F3" w:rsidRDefault="00AB59E6" w:rsidP="00D903F9">
      <w:pPr>
        <w:pStyle w:val="Brdtextmedindrag"/>
        <w:rPr>
          <w:rFonts w:eastAsiaTheme="minorHAnsi"/>
        </w:rPr>
      </w:pPr>
      <w:r w:rsidRPr="00F36960">
        <w:rPr>
          <w:rFonts w:eastAsiaTheme="minorHAnsi"/>
        </w:rPr>
        <w:t>lydelse.</w:t>
      </w:r>
    </w:p>
    <w:p w14:paraId="515574B3" w14:textId="77777777" w:rsidR="00D903F9" w:rsidRPr="005A23B4" w:rsidRDefault="00545EC1" w:rsidP="00D903F9">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026BE3FB" w14:textId="77777777">
        <w:tc>
          <w:tcPr>
            <w:tcW w:w="2500" w:type="pct"/>
            <w:shd w:val="clear" w:color="auto" w:fill="auto"/>
            <w:tcMar>
              <w:left w:w="0" w:type="dxa"/>
            </w:tcMar>
          </w:tcPr>
          <w:p w14:paraId="566AD177" w14:textId="77777777" w:rsidR="00D903F9" w:rsidRPr="005B0E77" w:rsidRDefault="00AB59E6" w:rsidP="00806791">
            <w:pPr>
              <w:pStyle w:val="Brdtext"/>
              <w:rPr>
                <w:i/>
              </w:rPr>
            </w:pPr>
            <w:r w:rsidRPr="005B0E77">
              <w:rPr>
                <w:i/>
              </w:rPr>
              <w:t>Nuvarande lydelse</w:t>
            </w:r>
          </w:p>
        </w:tc>
        <w:tc>
          <w:tcPr>
            <w:tcW w:w="2500" w:type="pct"/>
            <w:shd w:val="clear" w:color="auto" w:fill="auto"/>
            <w:tcMar>
              <w:right w:w="0" w:type="dxa"/>
            </w:tcMar>
          </w:tcPr>
          <w:p w14:paraId="5AF2A549" w14:textId="77777777" w:rsidR="00D903F9" w:rsidRPr="005B0E77" w:rsidRDefault="00AB59E6" w:rsidP="00806791">
            <w:pPr>
              <w:pStyle w:val="Brdtext"/>
              <w:rPr>
                <w:i/>
              </w:rPr>
            </w:pPr>
            <w:r w:rsidRPr="005B0E77">
              <w:rPr>
                <w:i/>
              </w:rPr>
              <w:t>Föreslagen lydelse</w:t>
            </w:r>
          </w:p>
        </w:tc>
      </w:tr>
    </w:tbl>
    <w:p w14:paraId="22CD418F" w14:textId="77777777" w:rsidR="00D903F9" w:rsidRDefault="00AB59E6" w:rsidP="00D903F9">
      <w:pPr>
        <w:pStyle w:val="Brdtext"/>
        <w:spacing w:before="230"/>
        <w:jc w:val="center"/>
        <w:rPr>
          <w:b/>
        </w:rPr>
      </w:pPr>
      <w:r>
        <w:rPr>
          <w:b/>
        </w:rPr>
        <w:t>7 kap.</w:t>
      </w:r>
    </w:p>
    <w:p w14:paraId="3758E0E5" w14:textId="77777777" w:rsidR="00D903F9" w:rsidRDefault="00AB59E6" w:rsidP="00D903F9">
      <w:pPr>
        <w:pStyle w:val="Brdtext"/>
        <w:jc w:val="center"/>
      </w:pPr>
      <w:r>
        <w:t>3 §</w:t>
      </w:r>
      <w:r>
        <w:rPr>
          <w:rStyle w:val="Fotnotsreferens"/>
        </w:rPr>
        <w:footnoteReference w:id="16"/>
      </w:r>
    </w:p>
    <w:p w14:paraId="67B871C7" w14:textId="77777777" w:rsidR="00D903F9" w:rsidRDefault="00AB59E6" w:rsidP="00D903F9">
      <w:pPr>
        <w:pStyle w:val="Brdtextmedindrag"/>
      </w:pPr>
      <w:r>
        <w:t>Regeringen eller den myndighet som regeringen bestämmer får meddela föreskrifter om</w:t>
      </w:r>
    </w:p>
    <w:p w14:paraId="29F1CF2A" w14:textId="77777777" w:rsidR="00D903F9" w:rsidRDefault="00AB59E6" w:rsidP="00D903F9">
      <w:pPr>
        <w:pStyle w:val="Brdtextmedindrag"/>
      </w:pPr>
      <w:r>
        <w:t>1. kunskapskrav för fordonsbesättningar vid vägtransporter, och</w:t>
      </w:r>
    </w:p>
    <w:p w14:paraId="3CA53901" w14:textId="77777777" w:rsidR="00D903F9" w:rsidRPr="00F36960" w:rsidRDefault="00AB59E6" w:rsidP="00D903F9">
      <w:pPr>
        <w:pStyle w:val="Brdtextmedindrag"/>
      </w:pPr>
      <w:r>
        <w:t>2. avgifter för tillsyn och ärendehandläggning enligt förordning (EG) nr 1071/2009, denna lag och enligt föreskrifter som har meddelats i anslutning till lagen.</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5E0F7646" w14:textId="77777777">
        <w:tc>
          <w:tcPr>
            <w:tcW w:w="2500" w:type="pct"/>
            <w:shd w:val="clear" w:color="auto" w:fill="auto"/>
            <w:tcMar>
              <w:left w:w="0" w:type="dxa"/>
            </w:tcMar>
          </w:tcPr>
          <w:p w14:paraId="29889E6D" w14:textId="77777777" w:rsidR="00D903F9" w:rsidRPr="00F36960" w:rsidRDefault="00AB59E6" w:rsidP="00806791">
            <w:pPr>
              <w:pStyle w:val="Brdtextmedindrag"/>
              <w:rPr>
                <w:i/>
                <w:iCs/>
              </w:rPr>
            </w:pPr>
            <w:r w:rsidRPr="00F36960">
              <w:rPr>
                <w:i/>
                <w:iCs/>
              </w:rPr>
              <w:t>Regeringen får meddela före</w:t>
            </w:r>
            <w:r>
              <w:rPr>
                <w:i/>
                <w:iCs/>
              </w:rPr>
              <w:softHyphen/>
            </w:r>
            <w:r w:rsidRPr="00F36960">
              <w:rPr>
                <w:i/>
                <w:iCs/>
              </w:rPr>
              <w:t>skrifter om sanktionsavgifter enligt bestämmelser om cabotage</w:t>
            </w:r>
            <w:r w:rsidRPr="00F36960">
              <w:rPr>
                <w:i/>
                <w:iCs/>
              </w:rPr>
              <w:softHyphen/>
              <w:t>transport i förordning (EG) nr 1072/2009.</w:t>
            </w:r>
          </w:p>
        </w:tc>
        <w:tc>
          <w:tcPr>
            <w:tcW w:w="2500" w:type="pct"/>
            <w:shd w:val="clear" w:color="auto" w:fill="auto"/>
            <w:tcMar>
              <w:right w:w="0" w:type="dxa"/>
            </w:tcMar>
          </w:tcPr>
          <w:p w14:paraId="793284E0" w14:textId="77777777" w:rsidR="00D903F9" w:rsidRDefault="00545EC1" w:rsidP="00806791">
            <w:pPr>
              <w:pStyle w:val="Brdtextmedindrag"/>
            </w:pPr>
          </w:p>
        </w:tc>
      </w:tr>
    </w:tbl>
    <w:p w14:paraId="52A6280D" w14:textId="77777777" w:rsidR="00D903F9" w:rsidRDefault="00545EC1" w:rsidP="00D903F9">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123951D0" w14:textId="77777777">
        <w:tc>
          <w:tcPr>
            <w:tcW w:w="2500" w:type="pct"/>
            <w:shd w:val="clear" w:color="auto" w:fill="auto"/>
            <w:tcMar>
              <w:left w:w="0" w:type="dxa"/>
            </w:tcMar>
          </w:tcPr>
          <w:p w14:paraId="4B5B49D9" w14:textId="77777777" w:rsidR="00D903F9" w:rsidRDefault="00545EC1" w:rsidP="00806791">
            <w:pPr>
              <w:pStyle w:val="Brdtextmedindrag"/>
            </w:pPr>
          </w:p>
        </w:tc>
        <w:tc>
          <w:tcPr>
            <w:tcW w:w="2500" w:type="pct"/>
            <w:shd w:val="clear" w:color="auto" w:fill="auto"/>
            <w:tcMar>
              <w:right w:w="0" w:type="dxa"/>
            </w:tcMar>
          </w:tcPr>
          <w:p w14:paraId="082CDC7B" w14:textId="77777777" w:rsidR="00D903F9" w:rsidRPr="00F36960" w:rsidRDefault="00AB59E6" w:rsidP="005323B3">
            <w:pPr>
              <w:pStyle w:val="Brdtextmedindrag"/>
              <w:ind w:firstLine="0"/>
              <w:rPr>
                <w:i/>
                <w:iCs/>
              </w:rPr>
            </w:pPr>
            <w:r w:rsidRPr="00F36960">
              <w:rPr>
                <w:i/>
                <w:iCs/>
              </w:rPr>
              <w:t xml:space="preserve">3 a § </w:t>
            </w:r>
          </w:p>
          <w:p w14:paraId="3C131B92" w14:textId="77777777" w:rsidR="00D903F9" w:rsidRPr="00F36960" w:rsidRDefault="00AB59E6" w:rsidP="00806791">
            <w:pPr>
              <w:pStyle w:val="Brdtextmedindrag"/>
              <w:rPr>
                <w:i/>
                <w:iCs/>
              </w:rPr>
            </w:pPr>
            <w:r w:rsidRPr="00F36960">
              <w:rPr>
                <w:i/>
                <w:iCs/>
              </w:rPr>
              <w:t>Regeringen får meddela före</w:t>
            </w:r>
            <w:r>
              <w:rPr>
                <w:i/>
                <w:iCs/>
              </w:rPr>
              <w:softHyphen/>
            </w:r>
            <w:r w:rsidRPr="00F36960">
              <w:rPr>
                <w:i/>
                <w:iCs/>
              </w:rPr>
              <w:t>skrifter om sanktionsavgifter enligt bestämmelser om</w:t>
            </w:r>
          </w:p>
          <w:p w14:paraId="4415956B" w14:textId="77777777" w:rsidR="00D903F9" w:rsidRPr="00F36960" w:rsidRDefault="00AB59E6" w:rsidP="00806791">
            <w:pPr>
              <w:pStyle w:val="Brdtextmedindrag"/>
              <w:rPr>
                <w:i/>
                <w:iCs/>
              </w:rPr>
            </w:pPr>
            <w:r w:rsidRPr="00F36960">
              <w:rPr>
                <w:i/>
                <w:iCs/>
              </w:rPr>
              <w:t>1. anmälningskrav i förordning (EG) nr 1071/2009 och i före</w:t>
            </w:r>
            <w:r>
              <w:rPr>
                <w:i/>
                <w:iCs/>
              </w:rPr>
              <w:softHyphen/>
            </w:r>
            <w:r w:rsidRPr="00F36960">
              <w:rPr>
                <w:i/>
                <w:iCs/>
              </w:rPr>
              <w:t>skrifter som har meddelats med stöd av denna lag,</w:t>
            </w:r>
          </w:p>
          <w:p w14:paraId="0B11FA7F" w14:textId="77777777" w:rsidR="00D903F9" w:rsidRPr="00F36960" w:rsidRDefault="00AB59E6" w:rsidP="00806791">
            <w:pPr>
              <w:pStyle w:val="Brdtextmedindrag"/>
              <w:rPr>
                <w:i/>
                <w:iCs/>
              </w:rPr>
            </w:pPr>
            <w:r w:rsidRPr="00F36960">
              <w:rPr>
                <w:i/>
                <w:iCs/>
              </w:rPr>
              <w:t>2. cabotagetransport och krav på tillstånd i förordning (EG) nr 1072/2009,</w:t>
            </w:r>
          </w:p>
          <w:p w14:paraId="4BC39EB2" w14:textId="77777777" w:rsidR="00D903F9" w:rsidRPr="00F36960" w:rsidRDefault="00AB59E6" w:rsidP="00806791">
            <w:pPr>
              <w:pStyle w:val="Brdtextmedindrag"/>
              <w:rPr>
                <w:i/>
                <w:iCs/>
              </w:rPr>
            </w:pPr>
            <w:r w:rsidRPr="00F36960">
              <w:rPr>
                <w:i/>
                <w:iCs/>
              </w:rPr>
              <w:t>3. krav på kontrolldokument och tillstånd i förordning (EG) nr 1073/2009,</w:t>
            </w:r>
          </w:p>
          <w:p w14:paraId="2AABF439" w14:textId="77777777" w:rsidR="00D903F9" w:rsidRPr="00F36960" w:rsidRDefault="00AB59E6" w:rsidP="00806791">
            <w:pPr>
              <w:pStyle w:val="Brdtextmedindrag"/>
              <w:rPr>
                <w:i/>
                <w:iCs/>
              </w:rPr>
            </w:pPr>
            <w:r w:rsidRPr="00F36960">
              <w:rPr>
                <w:i/>
                <w:iCs/>
              </w:rPr>
              <w:t>4.</w:t>
            </w:r>
            <w:r>
              <w:rPr>
                <w:i/>
                <w:iCs/>
              </w:rPr>
              <w:t> </w:t>
            </w:r>
            <w:r w:rsidRPr="00F36960">
              <w:rPr>
                <w:i/>
                <w:iCs/>
              </w:rPr>
              <w:t>krav på kontrolldokument och tillstånd i den överenskommelse som bifogats rådets beslut nr 2002/917/EG av den 3 oktober 2002 om ingåendet av Interbus</w:t>
            </w:r>
            <w:r>
              <w:rPr>
                <w:i/>
                <w:iCs/>
              </w:rPr>
              <w:softHyphen/>
            </w:r>
            <w:r w:rsidRPr="00F36960">
              <w:rPr>
                <w:i/>
                <w:iCs/>
              </w:rPr>
              <w:t>överenskommelsen om tillfällig internationell persontransport med buss, och</w:t>
            </w:r>
          </w:p>
          <w:p w14:paraId="21C4F537" w14:textId="77777777" w:rsidR="00D903F9" w:rsidRDefault="00AB59E6" w:rsidP="00806791">
            <w:pPr>
              <w:pStyle w:val="Brdtextmedindrag"/>
            </w:pPr>
            <w:r w:rsidRPr="00F36960">
              <w:rPr>
                <w:i/>
                <w:iCs/>
              </w:rPr>
              <w:lastRenderedPageBreak/>
              <w:t>5.</w:t>
            </w:r>
            <w:r>
              <w:rPr>
                <w:i/>
                <w:iCs/>
              </w:rPr>
              <w:t> </w:t>
            </w:r>
            <w:r w:rsidRPr="00F36960">
              <w:rPr>
                <w:i/>
                <w:iCs/>
              </w:rPr>
              <w:t>krav på tillstånd som avses i 3</w:t>
            </w:r>
            <w:r>
              <w:rPr>
                <w:i/>
                <w:iCs/>
              </w:rPr>
              <w:t> </w:t>
            </w:r>
            <w:r w:rsidRPr="00F36960">
              <w:rPr>
                <w:i/>
                <w:iCs/>
              </w:rPr>
              <w:t>kap. 3 eller 5</w:t>
            </w:r>
            <w:r>
              <w:rPr>
                <w:i/>
                <w:iCs/>
              </w:rPr>
              <w:t> </w:t>
            </w:r>
            <w:r w:rsidRPr="00F36960">
              <w:rPr>
                <w:i/>
                <w:iCs/>
              </w:rPr>
              <w:t>§ denna lag.</w:t>
            </w:r>
          </w:p>
        </w:tc>
      </w:tr>
    </w:tbl>
    <w:p w14:paraId="4A54E701" w14:textId="77777777" w:rsidR="00D903F9" w:rsidRPr="00811E52" w:rsidRDefault="00AB59E6" w:rsidP="00D903F9">
      <w:pPr>
        <w:pStyle w:val="Slutstreck"/>
      </w:pPr>
      <w:r w:rsidRPr="00811E52">
        <w:lastRenderedPageBreak/>
        <w:t>                      </w:t>
      </w:r>
    </w:p>
    <w:p w14:paraId="11ACDD54" w14:textId="77777777" w:rsidR="00AA3E82" w:rsidRDefault="00AB59E6" w:rsidP="00D903F9">
      <w:pPr>
        <w:pStyle w:val="Brdtext"/>
        <w:sectPr w:rsidR="00AA3E82" w:rsidSect="00155500">
          <w:headerReference w:type="even" r:id="rId118"/>
          <w:headerReference w:type="default" r:id="rId119"/>
          <w:footerReference w:type="even" r:id="rId120"/>
          <w:footerReference w:type="default" r:id="rId121"/>
          <w:headerReference w:type="first" r:id="rId122"/>
          <w:footerReference w:type="first" r:id="rId123"/>
          <w:pgSz w:w="9356" w:h="13721" w:code="9"/>
          <w:pgMar w:top="794" w:right="2438" w:bottom="1191" w:left="1021" w:header="0" w:footer="709" w:gutter="0"/>
          <w:cols w:space="708"/>
          <w:docGrid w:linePitch="360"/>
        </w:sectPr>
      </w:pPr>
      <w:r>
        <w:t>Denna lag träder i kraft den…</w:t>
      </w:r>
    </w:p>
    <w:p w14:paraId="46DABD8E" w14:textId="77777777" w:rsidR="00AA3E82" w:rsidRPr="00B3053C" w:rsidRDefault="00AB59E6" w:rsidP="005323B3">
      <w:pPr>
        <w:pStyle w:val="Rubrik2utannumrering"/>
        <w:spacing w:before="0"/>
      </w:pPr>
      <w:r w:rsidRPr="00B3053C">
        <w:lastRenderedPageBreak/>
        <w:t>Förslag till lag om ändring i taxitrafiklagen (2012:211)</w:t>
      </w:r>
    </w:p>
    <w:p w14:paraId="50A6B97E" w14:textId="77777777" w:rsidR="00AA3E82" w:rsidRDefault="00AB59E6" w:rsidP="005323B3">
      <w:pPr>
        <w:pStyle w:val="Brdtextmedindrag"/>
        <w:ind w:firstLine="0"/>
      </w:pPr>
      <w:r>
        <w:t xml:space="preserve">Härigenom </w:t>
      </w:r>
      <w:r w:rsidRPr="00B3053C">
        <w:t>föreskrivs</w:t>
      </w:r>
      <w:r>
        <w:t xml:space="preserve"> att 7 kap. 3 § taxitrafiklagen (2012:211) ska ha följande lydelse.</w:t>
      </w:r>
    </w:p>
    <w:p w14:paraId="2726E680" w14:textId="5257BCD7" w:rsidR="00AA3E82" w:rsidRDefault="00545EC1" w:rsidP="005323B3">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303C8204" w14:textId="77777777">
        <w:tc>
          <w:tcPr>
            <w:tcW w:w="2500" w:type="pct"/>
            <w:shd w:val="clear" w:color="auto" w:fill="auto"/>
            <w:tcMar>
              <w:left w:w="0" w:type="dxa"/>
            </w:tcMar>
          </w:tcPr>
          <w:p w14:paraId="10E59845" w14:textId="77777777" w:rsidR="005323B3" w:rsidRPr="000E6F0B" w:rsidRDefault="00AB59E6" w:rsidP="003D6F49">
            <w:pPr>
              <w:pStyle w:val="Brdtext"/>
              <w:rPr>
                <w:i/>
              </w:rPr>
            </w:pPr>
            <w:r w:rsidRPr="000E6F0B">
              <w:rPr>
                <w:i/>
              </w:rPr>
              <w:t>Nuvarande lydelse</w:t>
            </w:r>
          </w:p>
        </w:tc>
        <w:tc>
          <w:tcPr>
            <w:tcW w:w="2500" w:type="pct"/>
            <w:shd w:val="clear" w:color="auto" w:fill="auto"/>
            <w:tcMar>
              <w:right w:w="0" w:type="dxa"/>
            </w:tcMar>
          </w:tcPr>
          <w:p w14:paraId="530F3C19" w14:textId="77777777" w:rsidR="005323B3" w:rsidRPr="000E6F0B" w:rsidRDefault="00AB59E6" w:rsidP="003D6F49">
            <w:pPr>
              <w:pStyle w:val="Brdtext"/>
              <w:rPr>
                <w:i/>
              </w:rPr>
            </w:pPr>
            <w:r w:rsidRPr="000E6F0B">
              <w:rPr>
                <w:i/>
              </w:rPr>
              <w:t>Föreslagen lydelse</w:t>
            </w:r>
          </w:p>
        </w:tc>
      </w:tr>
    </w:tbl>
    <w:p w14:paraId="1A657A2B" w14:textId="77777777" w:rsidR="00AA3E82" w:rsidRDefault="00AB59E6" w:rsidP="005323B3">
      <w:pPr>
        <w:pStyle w:val="Brdtextmedindrag"/>
        <w:jc w:val="center"/>
        <w:rPr>
          <w:b/>
        </w:rPr>
      </w:pPr>
      <w:r>
        <w:cr/>
      </w:r>
      <w:r>
        <w:rPr>
          <w:b/>
        </w:rPr>
        <w:t>7 kap.</w:t>
      </w:r>
    </w:p>
    <w:p w14:paraId="420C89E7" w14:textId="77777777" w:rsidR="00AA3E82" w:rsidRDefault="00AB59E6" w:rsidP="005323B3">
      <w:pPr>
        <w:pStyle w:val="Brdtextmedindrag"/>
        <w:jc w:val="center"/>
      </w:pPr>
      <w:r>
        <w:t>3 §</w:t>
      </w:r>
      <w:r>
        <w:rPr>
          <w:rStyle w:val="Fotnotsreferens"/>
        </w:rPr>
        <w:footnoteReference w:id="17"/>
      </w:r>
    </w:p>
    <w:p w14:paraId="76134B4A" w14:textId="77777777" w:rsidR="00AA3E82" w:rsidRDefault="00AB59E6" w:rsidP="005323B3">
      <w:pPr>
        <w:pStyle w:val="Brdtextmedindrag"/>
      </w:pPr>
      <w:r>
        <w:t>Regeringen eller den myndighet som regeringen bestämmer får meddela föreskrifter om</w:t>
      </w:r>
    </w:p>
    <w:p w14:paraId="5D3C570F" w14:textId="77777777" w:rsidR="00AA3E82" w:rsidRDefault="00AB59E6" w:rsidP="005323B3">
      <w:pPr>
        <w:pStyle w:val="Brdtextmedindrag"/>
      </w:pPr>
      <w:r>
        <w:t>1. prisinformation, utmärkning av fordon och den lokalkännedom som taxiförare bör ha,</w:t>
      </w:r>
    </w:p>
    <w:p w14:paraId="6EE4B9FB" w14:textId="77777777" w:rsidR="00AA3E82" w:rsidRDefault="00AB59E6" w:rsidP="005323B3">
      <w:pPr>
        <w:pStyle w:val="Brdtextmedindrag"/>
      </w:pPr>
      <w:r>
        <w:t>2. taxameterutrustning samt användning och kontroll av sådan utrustning,</w:t>
      </w:r>
    </w:p>
    <w:p w14:paraId="57BFC2BA" w14:textId="77777777" w:rsidR="00AA3E82" w:rsidRDefault="00AB59E6" w:rsidP="005323B3">
      <w:pPr>
        <w:pStyle w:val="Brdtextmedindrag"/>
      </w:pPr>
      <w:r>
        <w:t>3. skriftliga prov i yrkeskunnande och yrkeskompetens samt körprov för taxiförarlegitimation, och</w:t>
      </w:r>
    </w:p>
    <w:p w14:paraId="729E2CD0" w14:textId="77777777" w:rsidR="00AA3E82" w:rsidRPr="00B3053C" w:rsidRDefault="00AB59E6" w:rsidP="005323B3">
      <w:pPr>
        <w:pStyle w:val="Brdtextmedindrag"/>
      </w:pPr>
      <w:r>
        <w:t>4. avgifter för tillsyn och ärendehandläggning enligt denna lag och enligt föreskrifter som har meddelats i anslutning till lagen.</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73A654A9" w14:textId="77777777">
        <w:tc>
          <w:tcPr>
            <w:tcW w:w="2500" w:type="pct"/>
            <w:shd w:val="clear" w:color="auto" w:fill="auto"/>
            <w:tcMar>
              <w:left w:w="0" w:type="dxa"/>
            </w:tcMar>
          </w:tcPr>
          <w:p w14:paraId="392A2033" w14:textId="77777777" w:rsidR="00AA3E82" w:rsidRDefault="00545EC1" w:rsidP="005323B3">
            <w:pPr>
              <w:pStyle w:val="Brdtextmedindrag"/>
            </w:pPr>
          </w:p>
        </w:tc>
        <w:tc>
          <w:tcPr>
            <w:tcW w:w="2500" w:type="pct"/>
            <w:shd w:val="clear" w:color="auto" w:fill="auto"/>
            <w:tcMar>
              <w:right w:w="0" w:type="dxa"/>
            </w:tcMar>
          </w:tcPr>
          <w:p w14:paraId="20220917" w14:textId="77777777" w:rsidR="00AA3E82" w:rsidRPr="00B3053C" w:rsidRDefault="00AB59E6" w:rsidP="005323B3">
            <w:pPr>
              <w:pStyle w:val="Brdtextmedindrag"/>
              <w:rPr>
                <w:i/>
                <w:iCs/>
              </w:rPr>
            </w:pPr>
            <w:r w:rsidRPr="00B3053C">
              <w:rPr>
                <w:i/>
                <w:iCs/>
              </w:rPr>
              <w:t>Regeringen får meddela före</w:t>
            </w:r>
            <w:r>
              <w:rPr>
                <w:i/>
                <w:iCs/>
              </w:rPr>
              <w:softHyphen/>
            </w:r>
            <w:r w:rsidRPr="00B3053C">
              <w:rPr>
                <w:i/>
                <w:iCs/>
              </w:rPr>
              <w:t>skrifter om sanktionsavgifter enligt bestämmelser om anmälningskrav i föreskrifter som har meddelats med stöd av denna lag.</w:t>
            </w:r>
          </w:p>
        </w:tc>
      </w:tr>
    </w:tbl>
    <w:p w14:paraId="690E51BA" w14:textId="77777777" w:rsidR="00AA3E82" w:rsidRPr="00811E52" w:rsidRDefault="00AB59E6" w:rsidP="005323B3">
      <w:pPr>
        <w:pStyle w:val="Brdtextmedindrag"/>
      </w:pPr>
      <w:r w:rsidRPr="00811E52">
        <w:t>                      </w:t>
      </w:r>
    </w:p>
    <w:p w14:paraId="656249D9" w14:textId="77777777" w:rsidR="00AA3E82" w:rsidRDefault="00AB59E6" w:rsidP="005323B3">
      <w:pPr>
        <w:pStyle w:val="Brdtextmedindrag"/>
      </w:pPr>
      <w:r>
        <w:t>Denna lag träder i kraft den…</w:t>
      </w:r>
    </w:p>
    <w:p w14:paraId="362EF206" w14:textId="7A831440" w:rsidR="00D903F9" w:rsidRDefault="00545EC1" w:rsidP="005323B3">
      <w:pPr>
        <w:pStyle w:val="Brdtextmedindrag"/>
      </w:pPr>
    </w:p>
    <w:p w14:paraId="138DA014" w14:textId="77777777" w:rsidR="00DB62B9" w:rsidRPr="00152749" w:rsidRDefault="00DB62B9" w:rsidP="005323B3">
      <w:pPr>
        <w:pStyle w:val="Brdtextmedindrag"/>
        <w:sectPr w:rsidR="00DB62B9" w:rsidRPr="00152749" w:rsidSect="00AA3E82">
          <w:headerReference w:type="even" r:id="rId124"/>
          <w:headerReference w:type="default" r:id="rId125"/>
          <w:footerReference w:type="even" r:id="rId126"/>
          <w:footerReference w:type="default" r:id="rId127"/>
          <w:footerReference w:type="first" r:id="rId128"/>
          <w:pgSz w:w="9356" w:h="13721" w:code="9"/>
          <w:pgMar w:top="794" w:right="2438" w:bottom="1191" w:left="1021" w:header="0" w:footer="709" w:gutter="0"/>
          <w:cols w:space="708"/>
          <w:docGrid w:linePitch="360"/>
        </w:sectPr>
      </w:pPr>
    </w:p>
    <w:p w14:paraId="6A6E08EB" w14:textId="77777777" w:rsidR="00390883" w:rsidRDefault="00AB59E6" w:rsidP="00390883">
      <w:pPr>
        <w:pStyle w:val="Bilagarubrik"/>
      </w:pPr>
      <w:bookmarkStart w:id="500" w:name="_Toc95126294"/>
      <w:bookmarkStart w:id="501" w:name="_Toc98160756"/>
      <w:r>
        <w:lastRenderedPageBreak/>
        <w:t>Förteckning över remissinstanserna</w:t>
      </w:r>
      <w:bookmarkEnd w:id="500"/>
      <w:bookmarkEnd w:id="501"/>
      <w:r>
        <w:t xml:space="preserve"> </w:t>
      </w:r>
    </w:p>
    <w:p w14:paraId="1A592280" w14:textId="77777777" w:rsidR="00390883" w:rsidRDefault="00AB59E6" w:rsidP="00390883">
      <w:pPr>
        <w:pStyle w:val="Brdtext"/>
      </w:pPr>
      <w:r w:rsidRPr="001C7AF6">
        <w:t>Efter remiss har yttrande</w:t>
      </w:r>
      <w:r>
        <w:t xml:space="preserve">n kommit in från </w:t>
      </w:r>
      <w:r w:rsidRPr="001C7AF6">
        <w:t>Advokatsamfundet, Arbetsmiljö</w:t>
      </w:r>
      <w:r>
        <w:softHyphen/>
      </w:r>
      <w:r w:rsidRPr="001C7AF6">
        <w:t>verket, Domstolsverket, Ekobrottsmyndigheten,</w:t>
      </w:r>
      <w:r>
        <w:t xml:space="preserve"> Folkhälso</w:t>
      </w:r>
      <w:r>
        <w:softHyphen/>
        <w:t>myndigheten, Förvaltningsrätten i Falun, Integritetsskydds</w:t>
      </w:r>
      <w:r>
        <w:softHyphen/>
        <w:t>myndigheten, IOGT-NTO, Kammarrätten i Stockholm, Kommers</w:t>
      </w:r>
      <w:r>
        <w:softHyphen/>
        <w:t>kollegium, Kon</w:t>
      </w:r>
      <w:r>
        <w:softHyphen/>
        <w:t>kurrensverket, Kronofogdemyndigheten, Kustbevak</w:t>
      </w:r>
      <w:r>
        <w:softHyphen/>
        <w:t xml:space="preserve">ningen, </w:t>
      </w:r>
      <w:bookmarkStart w:id="502" w:name="_Hlk89354243"/>
      <w:r>
        <w:t>Länsstyrelsen i Västra Götalands län</w:t>
      </w:r>
      <w:bookmarkEnd w:id="502"/>
      <w:r>
        <w:t>, Motorförarnas Helnykterhets</w:t>
      </w:r>
      <w:r>
        <w:softHyphen/>
        <w:t>förbund, Myndig</w:t>
      </w:r>
      <w:r>
        <w:softHyphen/>
        <w:t>heten för samhällsskydd och beredskap, National</w:t>
      </w:r>
      <w:r>
        <w:softHyphen/>
        <w:t>föreningen för trafik</w:t>
      </w:r>
      <w:r>
        <w:softHyphen/>
        <w:t>säkerhetens främjande, Näringslivets Transportråd, Polismyndigheten, Regelrådet, Riksförbundet M Sverige, Rättsmedicinal</w:t>
      </w:r>
      <w:r>
        <w:softHyphen/>
        <w:t>verket, SEKO, Skatteverket, Småföretagarnas Riksförbund, Social</w:t>
      </w:r>
      <w:r>
        <w:softHyphen/>
        <w:t>styrelsen, Statens väg- och transport</w:t>
      </w:r>
      <w:r>
        <w:softHyphen/>
        <w:t>forskningsinstitut, Svensk Kollektiv</w:t>
      </w:r>
      <w:r>
        <w:softHyphen/>
        <w:t>trafik, Svenska Kommunalarbetare</w:t>
      </w:r>
      <w:r>
        <w:softHyphen/>
        <w:t>förbundet, Svenska Taxi</w:t>
      </w:r>
      <w:r>
        <w:softHyphen/>
        <w:t>förbundet, Svenska Transport</w:t>
      </w:r>
      <w:r>
        <w:softHyphen/>
        <w:t>arbetareförbundet, Svenskt Näringsliv, Sveriges Åkeriföretag, TCO, Tillväxtverket, Tings</w:t>
      </w:r>
      <w:r>
        <w:softHyphen/>
        <w:t>rätten i Helsingborg, Trafik</w:t>
      </w:r>
      <w:r>
        <w:softHyphen/>
        <w:t>analys, Trafikverket, Transportföretagen, Transportstyrelsen, Tullverket och Åklagar</w:t>
      </w:r>
      <w:r>
        <w:softHyphen/>
        <w:t>myndigheten.</w:t>
      </w:r>
    </w:p>
    <w:p w14:paraId="688D3707" w14:textId="77777777" w:rsidR="00390883" w:rsidRDefault="00AB59E6" w:rsidP="00390883">
      <w:pPr>
        <w:pStyle w:val="Brdtextmedindrag"/>
      </w:pPr>
      <w:r>
        <w:t>Därutöver har yttranden inkommit från Fordonsbesiktningsbranschen och Sveriges Motorcyklister</w:t>
      </w:r>
      <w:r w:rsidRPr="000270E3">
        <w:t>.</w:t>
      </w:r>
    </w:p>
    <w:p w14:paraId="0C850008" w14:textId="77777777" w:rsidR="00390883" w:rsidRPr="005F56D2" w:rsidRDefault="00AB59E6" w:rsidP="00390883">
      <w:pPr>
        <w:pStyle w:val="Brdtextmedindrag"/>
      </w:pPr>
      <w:r>
        <w:t xml:space="preserve">Följande remissinstanser har inte svarat eller angett att de avstår från att lämna några synpunkter: </w:t>
      </w:r>
      <w:r w:rsidRPr="001C7AF6">
        <w:t>Bil Sweden, Blomsterbranschens Riks</w:t>
      </w:r>
      <w:r>
        <w:softHyphen/>
      </w:r>
      <w:r w:rsidRPr="001C7AF6">
        <w:t>organisation, Bolt,</w:t>
      </w:r>
      <w:r>
        <w:t xml:space="preserve"> </w:t>
      </w:r>
      <w:r w:rsidRPr="001C7AF6">
        <w:t>Brottsföre</w:t>
      </w:r>
      <w:r>
        <w:softHyphen/>
      </w:r>
      <w:r w:rsidRPr="001C7AF6">
        <w:t>byggande rådet, Företagarna</w:t>
      </w:r>
      <w:r>
        <w:t>,</w:t>
      </w:r>
      <w:r w:rsidRPr="001C7AF6">
        <w:t xml:space="preserve"> </w:t>
      </w:r>
      <w:r>
        <w:t xml:space="preserve">LO, </w:t>
      </w:r>
      <w:r w:rsidRPr="001C7AF6">
        <w:t>Läns</w:t>
      </w:r>
      <w:r>
        <w:softHyphen/>
      </w:r>
      <w:r w:rsidRPr="001C7AF6">
        <w:t>styrelsen i Västra Götalands län</w:t>
      </w:r>
      <w:r>
        <w:t>,</w:t>
      </w:r>
      <w:r w:rsidRPr="001C7AF6">
        <w:t xml:space="preserve"> </w:t>
      </w:r>
      <w:r>
        <w:t>Motorbranschens Riksförbund</w:t>
      </w:r>
      <w:r w:rsidRPr="001C7AF6">
        <w:t xml:space="preserve"> </w:t>
      </w:r>
      <w:r>
        <w:t>Näringslivets Regelnämnd, Riksförbundet Narkotikafritt Samhälle, Saco, Skogsindustrierna, Svenska Turistbuss</w:t>
      </w:r>
      <w:r>
        <w:softHyphen/>
        <w:t>företagen, Sveriges Kommuner och Regioner och Uber.</w:t>
      </w:r>
    </w:p>
    <w:p w14:paraId="2B389084" w14:textId="77777777" w:rsidR="00DB62B9" w:rsidRPr="00152749" w:rsidRDefault="00DB62B9" w:rsidP="00152749">
      <w:pPr>
        <w:pStyle w:val="Brdtextmedindrag"/>
        <w:sectPr w:rsidR="00DB62B9" w:rsidRPr="00152749" w:rsidSect="00155500">
          <w:headerReference w:type="even" r:id="rId129"/>
          <w:headerReference w:type="default" r:id="rId130"/>
          <w:footerReference w:type="even" r:id="rId131"/>
          <w:footerReference w:type="default" r:id="rId132"/>
          <w:headerReference w:type="first" r:id="rId133"/>
          <w:footerReference w:type="first" r:id="rId134"/>
          <w:pgSz w:w="9356" w:h="13721" w:code="9"/>
          <w:pgMar w:top="794" w:right="2438" w:bottom="1191" w:left="1021" w:header="0" w:footer="709" w:gutter="0"/>
          <w:cols w:space="708"/>
          <w:docGrid w:linePitch="360"/>
        </w:sectPr>
      </w:pPr>
    </w:p>
    <w:p w14:paraId="581BD460" w14:textId="174559B2" w:rsidR="00DB62B9" w:rsidRDefault="00AB59E6" w:rsidP="00603768">
      <w:pPr>
        <w:pStyle w:val="Bilagarubrik"/>
      </w:pPr>
      <w:bookmarkStart w:id="503" w:name="_Toc98160757"/>
      <w:r>
        <w:lastRenderedPageBreak/>
        <w:t>Lagrådsremissens lagförslag</w:t>
      </w:r>
      <w:bookmarkEnd w:id="503"/>
    </w:p>
    <w:p w14:paraId="0570920C" w14:textId="77777777" w:rsidR="00603768" w:rsidRPr="00603768" w:rsidRDefault="00AB59E6" w:rsidP="009705F7">
      <w:pPr>
        <w:pStyle w:val="Rubrik2utannumrering"/>
      </w:pPr>
      <w:bookmarkStart w:id="504" w:name="_Toc95126231"/>
      <w:r w:rsidRPr="00603768">
        <w:t>Förslag till lag om ändring i lagen (1999:678) om utstationering av arbetstagare</w:t>
      </w:r>
      <w:bookmarkEnd w:id="504"/>
    </w:p>
    <w:p w14:paraId="4A9F7CDF" w14:textId="77777777" w:rsidR="00603768" w:rsidRPr="00603768" w:rsidRDefault="00AB59E6" w:rsidP="0028724B">
      <w:pPr>
        <w:pStyle w:val="Brdtextmedindrag"/>
        <w:ind w:firstLine="0"/>
      </w:pPr>
      <w:r w:rsidRPr="00603768">
        <w:t>Härigenom föreskrivs</w:t>
      </w:r>
      <w:r w:rsidRPr="00603768">
        <w:rPr>
          <w:vertAlign w:val="superscript"/>
        </w:rPr>
        <w:footnoteReference w:id="18"/>
      </w:r>
      <w:r w:rsidRPr="00603768">
        <w:t xml:space="preserve"> i fråga om lagen (1999:678) om utstationering av arbetstagare</w:t>
      </w:r>
    </w:p>
    <w:p w14:paraId="63865EC9" w14:textId="77777777" w:rsidR="00603768" w:rsidRPr="00603768" w:rsidRDefault="00AB59E6" w:rsidP="0028724B">
      <w:pPr>
        <w:pStyle w:val="Brdtextmedindrag"/>
      </w:pPr>
      <w:r w:rsidRPr="00603768">
        <w:rPr>
          <w:i/>
          <w:iCs/>
        </w:rPr>
        <w:t>dels</w:t>
      </w:r>
      <w:r w:rsidRPr="00603768">
        <w:t xml:space="preserve"> att punkt 6 i ikraftträdande- och övergångsbestämmelserna till lagen (2020:594) om ändring i den lagen ska upphöra att gälla,</w:t>
      </w:r>
    </w:p>
    <w:p w14:paraId="34EF34D0" w14:textId="77777777" w:rsidR="00603768" w:rsidRPr="00603768" w:rsidRDefault="00AB59E6" w:rsidP="0028724B">
      <w:pPr>
        <w:pStyle w:val="Brdtextmedindrag"/>
      </w:pPr>
      <w:r w:rsidRPr="00603768">
        <w:rPr>
          <w:i/>
          <w:iCs/>
        </w:rPr>
        <w:t xml:space="preserve">dels </w:t>
      </w:r>
      <w:r w:rsidRPr="00603768">
        <w:t>att</w:t>
      </w:r>
      <w:r w:rsidRPr="00603768">
        <w:rPr>
          <w:i/>
          <w:iCs/>
        </w:rPr>
        <w:t xml:space="preserve"> </w:t>
      </w:r>
      <w:r w:rsidRPr="00603768">
        <w:t xml:space="preserve">1, 5 och 27 §§ ska ha följande lydelse, </w:t>
      </w:r>
    </w:p>
    <w:p w14:paraId="57C9E9B3" w14:textId="77777777" w:rsidR="00603768" w:rsidRPr="00603768" w:rsidRDefault="00AB59E6" w:rsidP="0028724B">
      <w:pPr>
        <w:pStyle w:val="Brdtextmedindrag"/>
      </w:pPr>
      <w:r w:rsidRPr="00603768">
        <w:rPr>
          <w:i/>
        </w:rPr>
        <w:t>dels</w:t>
      </w:r>
      <w:r w:rsidRPr="00603768">
        <w:t xml:space="preserve"> att rubriken närmast efter 3 § ska lyda ”Utstationering”,</w:t>
      </w:r>
    </w:p>
    <w:p w14:paraId="78176592" w14:textId="77777777" w:rsidR="00603768" w:rsidRPr="00603768" w:rsidRDefault="00AB59E6" w:rsidP="0028724B">
      <w:pPr>
        <w:pStyle w:val="Brdtextmedindrag"/>
      </w:pPr>
      <w:r w:rsidRPr="00603768">
        <w:rPr>
          <w:i/>
          <w:iCs/>
        </w:rPr>
        <w:t>dels</w:t>
      </w:r>
      <w:r w:rsidRPr="00603768">
        <w:t xml:space="preserve"> att det ska införas sexton nya paragrafer, 5 a–5 f, 14 a och 45 a–45 i §§, och närmast före 5 a, 45 a–45 d, 45 f, 45 h och 45 i §§ nya rubriker av följande lydelse,</w:t>
      </w:r>
    </w:p>
    <w:p w14:paraId="34A0814F" w14:textId="77777777" w:rsidR="00603768" w:rsidRPr="00603768" w:rsidRDefault="00AB59E6" w:rsidP="0028724B">
      <w:pPr>
        <w:pStyle w:val="Brdtextmedindrag"/>
      </w:pPr>
      <w:r w:rsidRPr="00603768">
        <w:rPr>
          <w:i/>
          <w:iCs/>
        </w:rPr>
        <w:t>dels</w:t>
      </w:r>
      <w:r w:rsidRPr="00603768">
        <w:t xml:space="preserve"> att det närmast före 4 § ska införas en ny rubrik som ska lyda ”Utstationering i allmänhet”. </w:t>
      </w:r>
    </w:p>
    <w:p w14:paraId="0C8D8380" w14:textId="77777777" w:rsidR="00603768" w:rsidRPr="00603768" w:rsidRDefault="00545EC1" w:rsidP="0028724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0979EEED" w14:textId="77777777">
        <w:tc>
          <w:tcPr>
            <w:tcW w:w="2500" w:type="pct"/>
            <w:shd w:val="clear" w:color="auto" w:fill="auto"/>
            <w:tcMar>
              <w:left w:w="0" w:type="dxa"/>
            </w:tcMar>
          </w:tcPr>
          <w:p w14:paraId="2BFA8A23" w14:textId="77777777" w:rsidR="00603768" w:rsidRPr="0028724B" w:rsidRDefault="00AB59E6" w:rsidP="0028724B">
            <w:pPr>
              <w:pStyle w:val="Brdtext"/>
              <w:rPr>
                <w:i/>
                <w:iCs/>
              </w:rPr>
            </w:pPr>
            <w:r w:rsidRPr="0028724B">
              <w:rPr>
                <w:i/>
                <w:iCs/>
              </w:rPr>
              <w:t>Nuvarande lydelse</w:t>
            </w:r>
          </w:p>
        </w:tc>
        <w:tc>
          <w:tcPr>
            <w:tcW w:w="2500" w:type="pct"/>
            <w:shd w:val="clear" w:color="auto" w:fill="auto"/>
            <w:tcMar>
              <w:right w:w="0" w:type="dxa"/>
            </w:tcMar>
          </w:tcPr>
          <w:p w14:paraId="459222E0" w14:textId="77777777" w:rsidR="00603768" w:rsidRPr="0028724B" w:rsidRDefault="00AB59E6" w:rsidP="0028724B">
            <w:pPr>
              <w:pStyle w:val="Brdtext"/>
              <w:rPr>
                <w:i/>
                <w:iCs/>
              </w:rPr>
            </w:pPr>
            <w:r w:rsidRPr="0028724B">
              <w:rPr>
                <w:i/>
                <w:iCs/>
              </w:rPr>
              <w:t>Föreslagen lydelse</w:t>
            </w:r>
          </w:p>
        </w:tc>
      </w:tr>
    </w:tbl>
    <w:p w14:paraId="15C320F6" w14:textId="77777777" w:rsidR="0028724B" w:rsidRDefault="00545EC1" w:rsidP="0028724B">
      <w:pPr>
        <w:pStyle w:val="Brdtext"/>
      </w:pPr>
    </w:p>
    <w:p w14:paraId="41E6A6EB" w14:textId="55AAD53B" w:rsidR="00603768" w:rsidRPr="00603768" w:rsidRDefault="00AB59E6" w:rsidP="0028724B">
      <w:pPr>
        <w:pStyle w:val="Brdtext"/>
        <w:jc w:val="center"/>
      </w:pPr>
      <w:r w:rsidRPr="00603768">
        <w:t>1 §</w:t>
      </w:r>
      <w:r w:rsidRPr="00603768">
        <w:rPr>
          <w:vertAlign w:val="superscript"/>
        </w:rPr>
        <w:footnoteReference w:id="19"/>
      </w:r>
    </w:p>
    <w:p w14:paraId="489E504D" w14:textId="77777777" w:rsidR="00603768" w:rsidRPr="00603768" w:rsidRDefault="00AB59E6" w:rsidP="0028724B">
      <w:pPr>
        <w:pStyle w:val="Brdtextmedindrag"/>
      </w:pPr>
      <w:r w:rsidRPr="00603768">
        <w:t>Denna lag gäller när en arbetsgivare som är etablerad i ett annat land än Sverige utstationerar arbetstagare här i landet i samband med att arbetsgivaren tillhandahåller tjänster över gränserna. Vid bedömningen av om en arbetsgivare är etablerad i ett annat land än Sverige ska de omständigheter som rör arbetsgivarens verksamhet i det andra landet och, vid behov, arbetsgivarens verksamhet i Sverige beaktas.</w:t>
      </w:r>
    </w:p>
    <w:p w14:paraId="7C7B6606" w14:textId="77777777" w:rsidR="00603768" w:rsidRPr="00603768" w:rsidRDefault="00AB59E6" w:rsidP="0028724B">
      <w:pPr>
        <w:pStyle w:val="Brdtextmedindrag"/>
      </w:pPr>
      <w:r w:rsidRPr="00603768">
        <w:t>Dessutom finns i 23 § bestämmelser om arbetsgivare som har sin hemvist eller sitt säte i Sverige och utstationerar arbetstagare till ett annat medlemsland inom Europeiska ekonomiska samarbetsområdet (EES) eller Schweiz.</w:t>
      </w:r>
    </w:p>
    <w:p w14:paraId="2505DC08" w14:textId="77777777" w:rsidR="00603768" w:rsidRPr="00603768" w:rsidRDefault="00AB59E6" w:rsidP="0028724B">
      <w:pPr>
        <w:pStyle w:val="Brdtextmedindrag"/>
      </w:pPr>
      <w:r w:rsidRPr="00603768">
        <w:t>Lagen gäller även när en arbetsgivare enligt 4 § tredje stycket eller 23 § andra stycket hyr ut eller ställer en arbetstagare till förfogande till ett användarföretag som i sin tur sänder arbetstagaren till ett annat land än det där användarföretaget är etablerat.</w:t>
      </w:r>
    </w:p>
    <w:tbl>
      <w:tblPr>
        <w:tblW w:w="5000" w:type="pct"/>
        <w:tblCellMar>
          <w:left w:w="125" w:type="dxa"/>
          <w:right w:w="125" w:type="dxa"/>
        </w:tblCellMar>
        <w:tblLook w:val="0600" w:firstRow="0" w:lastRow="0" w:firstColumn="0" w:lastColumn="0" w:noHBand="1" w:noVBand="1"/>
      </w:tblPr>
      <w:tblGrid>
        <w:gridCol w:w="2948"/>
        <w:gridCol w:w="2949"/>
      </w:tblGrid>
      <w:tr w:rsidR="009349CA" w14:paraId="2E5C0E62" w14:textId="77777777">
        <w:tc>
          <w:tcPr>
            <w:tcW w:w="2500" w:type="pct"/>
            <w:shd w:val="clear" w:color="auto" w:fill="auto"/>
            <w:tcMar>
              <w:left w:w="0" w:type="dxa"/>
            </w:tcMar>
          </w:tcPr>
          <w:p w14:paraId="6CD6EF74" w14:textId="77777777" w:rsidR="00603768" w:rsidRPr="00603768" w:rsidRDefault="00545EC1" w:rsidP="0028724B">
            <w:pPr>
              <w:pStyle w:val="Brdtextmedindrag"/>
            </w:pPr>
          </w:p>
        </w:tc>
        <w:tc>
          <w:tcPr>
            <w:tcW w:w="2500" w:type="pct"/>
            <w:shd w:val="clear" w:color="auto" w:fill="auto"/>
            <w:tcMar>
              <w:right w:w="0" w:type="dxa"/>
            </w:tcMar>
          </w:tcPr>
          <w:p w14:paraId="0CAD1919" w14:textId="77777777" w:rsidR="00603768" w:rsidRPr="00603768" w:rsidRDefault="00AB59E6" w:rsidP="0028724B">
            <w:pPr>
              <w:pStyle w:val="Brdtextmedindrag"/>
              <w:rPr>
                <w:i/>
              </w:rPr>
            </w:pPr>
            <w:r w:rsidRPr="00603768">
              <w:rPr>
                <w:i/>
              </w:rPr>
              <w:t xml:space="preserve">Lagen innehåller även särskilda bestämmelser som ska tillämpas vid utstationering av förare på vägtransportområdet i vissa fall. </w:t>
            </w:r>
          </w:p>
        </w:tc>
      </w:tr>
    </w:tbl>
    <w:p w14:paraId="493135EE" w14:textId="77777777" w:rsidR="00603768" w:rsidRPr="00603768" w:rsidRDefault="00545EC1" w:rsidP="0028724B">
      <w:pPr>
        <w:pStyle w:val="Brdtextmedindrag"/>
      </w:pPr>
    </w:p>
    <w:p w14:paraId="7FEEBDA7" w14:textId="77777777" w:rsidR="00603768" w:rsidRPr="00603768" w:rsidRDefault="00AB59E6" w:rsidP="0028724B">
      <w:pPr>
        <w:pStyle w:val="Brdtextmedindrag"/>
      </w:pPr>
      <w:r w:rsidRPr="00603768">
        <w:br w:type="page"/>
      </w:r>
    </w:p>
    <w:p w14:paraId="04EEB9D7" w14:textId="77777777" w:rsidR="00603768" w:rsidRPr="00603768" w:rsidRDefault="00AB59E6" w:rsidP="0028724B">
      <w:pPr>
        <w:pStyle w:val="Brdtextmedindrag"/>
        <w:jc w:val="center"/>
      </w:pPr>
      <w:r w:rsidRPr="00603768">
        <w:lastRenderedPageBreak/>
        <w:t>5 §</w:t>
      </w:r>
      <w:r w:rsidRPr="00603768">
        <w:rPr>
          <w:vertAlign w:val="superscript"/>
        </w:rPr>
        <w:footnoteReference w:id="20"/>
      </w:r>
    </w:p>
    <w:tbl>
      <w:tblPr>
        <w:tblW w:w="5000" w:type="pct"/>
        <w:tblCellMar>
          <w:left w:w="125" w:type="dxa"/>
          <w:right w:w="125" w:type="dxa"/>
        </w:tblCellMar>
        <w:tblLook w:val="0600" w:firstRow="0" w:lastRow="0" w:firstColumn="0" w:lastColumn="0" w:noHBand="1" w:noVBand="1"/>
      </w:tblPr>
      <w:tblGrid>
        <w:gridCol w:w="2948"/>
        <w:gridCol w:w="2949"/>
      </w:tblGrid>
      <w:tr w:rsidR="009349CA" w14:paraId="5545EF6F" w14:textId="77777777">
        <w:tc>
          <w:tcPr>
            <w:tcW w:w="2500" w:type="pct"/>
            <w:shd w:val="clear" w:color="auto" w:fill="auto"/>
            <w:tcMar>
              <w:left w:w="0" w:type="dxa"/>
            </w:tcMar>
          </w:tcPr>
          <w:p w14:paraId="555C1E7B" w14:textId="77777777" w:rsidR="00603768" w:rsidRPr="00603768" w:rsidRDefault="00AB59E6" w:rsidP="0028724B">
            <w:pPr>
              <w:pStyle w:val="Brdtextmedindrag"/>
            </w:pPr>
            <w:r w:rsidRPr="00603768">
              <w:t>Med utstationerad arbetstagare avses varje arbetstagare som vanligen arbetar i ett annat land men som under en begränsad tid utför arbete enligt 4 § i Sverige.</w:t>
            </w:r>
          </w:p>
        </w:tc>
        <w:tc>
          <w:tcPr>
            <w:tcW w:w="2500" w:type="pct"/>
            <w:shd w:val="clear" w:color="auto" w:fill="auto"/>
            <w:tcMar>
              <w:right w:w="0" w:type="dxa"/>
            </w:tcMar>
          </w:tcPr>
          <w:p w14:paraId="4A0A496C" w14:textId="77777777" w:rsidR="00603768" w:rsidRPr="00603768" w:rsidRDefault="00AB59E6" w:rsidP="0028724B">
            <w:pPr>
              <w:pStyle w:val="Brdtextmedindrag"/>
            </w:pPr>
            <w:bookmarkStart w:id="505" w:name="_Hlk90987842"/>
            <w:r w:rsidRPr="00603768">
              <w:t>Med utstationerad arbetstagare avses varje arbetstagare som vanligen arbetar i ett annat land men som under en begränsad tid utför arbete enligt 4 § i Sverige</w:t>
            </w:r>
            <w:r w:rsidRPr="00603768">
              <w:rPr>
                <w:i/>
                <w:iCs/>
              </w:rPr>
              <w:t>, om inte annat följer av 5 c, 5 d eller 5 e §.</w:t>
            </w:r>
            <w:bookmarkEnd w:id="505"/>
          </w:p>
        </w:tc>
      </w:tr>
    </w:tbl>
    <w:p w14:paraId="74E480D4" w14:textId="77777777" w:rsidR="00603768" w:rsidRPr="00603768" w:rsidRDefault="00AB59E6" w:rsidP="0028724B">
      <w:pPr>
        <w:pStyle w:val="Brdtextmedindrag"/>
      </w:pPr>
      <w:r w:rsidRPr="00603768">
        <w:t>Vid bedömningen av om en arbetstagare under en begränsad tid utför arbete i Sverige ska de omständigheter som kännetecknar arbetet och arbetstagarens situation beaktas.</w:t>
      </w:r>
    </w:p>
    <w:p w14:paraId="7D2F4D02" w14:textId="77777777" w:rsidR="00603768" w:rsidRPr="00603768" w:rsidRDefault="00545EC1" w:rsidP="0028724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76FF5A8D" w14:textId="77777777">
        <w:tc>
          <w:tcPr>
            <w:tcW w:w="2500" w:type="pct"/>
            <w:shd w:val="clear" w:color="auto" w:fill="auto"/>
            <w:tcMar>
              <w:left w:w="0" w:type="dxa"/>
            </w:tcMar>
          </w:tcPr>
          <w:p w14:paraId="1AAA39A5" w14:textId="77777777" w:rsidR="00603768" w:rsidRPr="00603768" w:rsidRDefault="00545EC1" w:rsidP="0028724B">
            <w:pPr>
              <w:pStyle w:val="Brdtextmedindrag"/>
            </w:pPr>
          </w:p>
        </w:tc>
        <w:tc>
          <w:tcPr>
            <w:tcW w:w="2500" w:type="pct"/>
            <w:shd w:val="clear" w:color="auto" w:fill="auto"/>
            <w:tcMar>
              <w:right w:w="0" w:type="dxa"/>
            </w:tcMar>
          </w:tcPr>
          <w:p w14:paraId="0F72226C" w14:textId="77777777" w:rsidR="00603768" w:rsidRPr="00603768" w:rsidRDefault="00AB59E6" w:rsidP="0028724B">
            <w:pPr>
              <w:pStyle w:val="Brdtextmedindrag"/>
              <w:ind w:firstLine="0"/>
              <w:rPr>
                <w:i/>
                <w:iCs/>
                <w:u w:val="single"/>
              </w:rPr>
            </w:pPr>
            <w:bookmarkStart w:id="506" w:name="_Hlk91016212"/>
            <w:r w:rsidRPr="00603768">
              <w:rPr>
                <w:i/>
                <w:iCs/>
                <w:u w:val="single"/>
              </w:rPr>
              <w:t>Vissa särskilda bestämmelser om utstationering av förare</w:t>
            </w:r>
            <w:bookmarkEnd w:id="506"/>
          </w:p>
          <w:p w14:paraId="289F348B" w14:textId="77777777" w:rsidR="00603768" w:rsidRPr="00603768" w:rsidRDefault="00545EC1" w:rsidP="0028724B">
            <w:pPr>
              <w:pStyle w:val="Brdtextmedindrag"/>
              <w:rPr>
                <w:i/>
                <w:iCs/>
              </w:rPr>
            </w:pPr>
          </w:p>
          <w:p w14:paraId="7EAF91E2" w14:textId="77777777" w:rsidR="00603768" w:rsidRPr="00603768" w:rsidRDefault="00AB59E6" w:rsidP="0028724B">
            <w:pPr>
              <w:pStyle w:val="Brdtextmedindrag"/>
              <w:ind w:firstLine="0"/>
              <w:rPr>
                <w:i/>
                <w:iCs/>
              </w:rPr>
            </w:pPr>
            <w:r w:rsidRPr="00603768">
              <w:rPr>
                <w:i/>
                <w:iCs/>
              </w:rPr>
              <w:t>5 a §</w:t>
            </w:r>
          </w:p>
          <w:p w14:paraId="307C7FB1" w14:textId="77777777" w:rsidR="00603768" w:rsidRPr="00603768" w:rsidRDefault="00AB59E6" w:rsidP="0028724B">
            <w:pPr>
              <w:pStyle w:val="Brdtextmedindrag"/>
            </w:pPr>
            <w:r w:rsidRPr="00603768">
              <w:rPr>
                <w:i/>
              </w:rPr>
              <w:t>Med</w:t>
            </w:r>
            <w:r w:rsidRPr="00603768">
              <w:rPr>
                <w:rFonts w:eastAsiaTheme="minorHAnsi"/>
                <w:i/>
              </w:rPr>
              <w:t xml:space="preserve"> förare avses </w:t>
            </w:r>
            <w:bookmarkStart w:id="507" w:name="_Hlk81490509"/>
            <w:r w:rsidRPr="00603768">
              <w:rPr>
                <w:rFonts w:eastAsiaTheme="minorHAnsi"/>
                <w:i/>
              </w:rPr>
              <w:t>en arbetstagare som utför yrkesmässiga godstrans</w:t>
            </w:r>
            <w:r w:rsidRPr="00603768">
              <w:rPr>
                <w:rFonts w:eastAsiaTheme="minorHAnsi"/>
                <w:i/>
              </w:rPr>
              <w:softHyphen/>
              <w:t>porter med personbil eller lastbil eller yrkesmässiga persontrans</w:t>
            </w:r>
            <w:r w:rsidRPr="00603768">
              <w:rPr>
                <w:rFonts w:eastAsiaTheme="minorHAnsi"/>
                <w:i/>
              </w:rPr>
              <w:softHyphen/>
              <w:t>porter med buss.</w:t>
            </w:r>
            <w:bookmarkEnd w:id="507"/>
          </w:p>
        </w:tc>
      </w:tr>
    </w:tbl>
    <w:p w14:paraId="0B066611" w14:textId="77777777" w:rsidR="00603768" w:rsidRPr="00603768" w:rsidRDefault="00545EC1" w:rsidP="0028724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3D41BC46" w14:textId="77777777">
        <w:tc>
          <w:tcPr>
            <w:tcW w:w="2500" w:type="pct"/>
            <w:shd w:val="clear" w:color="auto" w:fill="auto"/>
            <w:tcMar>
              <w:left w:w="0" w:type="dxa"/>
            </w:tcMar>
          </w:tcPr>
          <w:p w14:paraId="0F8654B3" w14:textId="77777777" w:rsidR="00603768" w:rsidRPr="00603768" w:rsidRDefault="00545EC1" w:rsidP="0028724B">
            <w:pPr>
              <w:pStyle w:val="Brdtextmedindrag"/>
            </w:pPr>
          </w:p>
        </w:tc>
        <w:tc>
          <w:tcPr>
            <w:tcW w:w="2500" w:type="pct"/>
            <w:shd w:val="clear" w:color="auto" w:fill="auto"/>
            <w:tcMar>
              <w:right w:w="0" w:type="dxa"/>
            </w:tcMar>
          </w:tcPr>
          <w:p w14:paraId="2F6C052F" w14:textId="77777777" w:rsidR="00603768" w:rsidRPr="00603768" w:rsidRDefault="00AB59E6" w:rsidP="0028724B">
            <w:pPr>
              <w:pStyle w:val="Brdtextmedindrag"/>
              <w:ind w:firstLine="0"/>
              <w:rPr>
                <w:rFonts w:eastAsiaTheme="minorHAnsi"/>
                <w:i/>
              </w:rPr>
            </w:pPr>
            <w:r w:rsidRPr="00603768">
              <w:rPr>
                <w:rFonts w:eastAsiaTheme="minorHAnsi"/>
                <w:i/>
              </w:rPr>
              <w:t>5 b §</w:t>
            </w:r>
          </w:p>
          <w:p w14:paraId="5E0FB1B7" w14:textId="77777777" w:rsidR="00603768" w:rsidRPr="00603768" w:rsidDel="003574EB" w:rsidRDefault="00AB59E6" w:rsidP="0028724B">
            <w:pPr>
              <w:pStyle w:val="Brdtextmedindrag"/>
              <w:rPr>
                <w:rFonts w:eastAsiaTheme="minorHAnsi"/>
                <w:i/>
              </w:rPr>
            </w:pPr>
            <w:bookmarkStart w:id="508" w:name="_Hlk83906435"/>
            <w:r w:rsidRPr="00603768">
              <w:rPr>
                <w:rFonts w:eastAsiaTheme="minorHAnsi"/>
                <w:i/>
              </w:rPr>
              <w:t>Utstationering föreligger när en arbetsgivare sänder en förare, som vanligtvis arbetar i ett annat land, till Sverige för att åt ett transport</w:t>
            </w:r>
            <w:r w:rsidRPr="00603768">
              <w:rPr>
                <w:rFonts w:eastAsiaTheme="minorHAnsi"/>
                <w:i/>
              </w:rPr>
              <w:softHyphen/>
              <w:t xml:space="preserve">företag som är etablerat i ett annat land än Sverige under en begränsad tid utföra </w:t>
            </w:r>
          </w:p>
          <w:p w14:paraId="1B21AAED" w14:textId="77777777" w:rsidR="00603768" w:rsidRPr="00603768" w:rsidRDefault="00AB59E6" w:rsidP="0028724B">
            <w:pPr>
              <w:pStyle w:val="Brdtextmedindrag"/>
              <w:rPr>
                <w:rFonts w:eastAsiaTheme="minorHAnsi"/>
                <w:i/>
              </w:rPr>
            </w:pPr>
            <w:r w:rsidRPr="00603768">
              <w:rPr>
                <w:rFonts w:eastAsiaTheme="minorHAnsi"/>
                <w:i/>
              </w:rPr>
              <w:t>1. en gods- eller person</w:t>
            </w:r>
            <w:r w:rsidRPr="00603768">
              <w:rPr>
                <w:rFonts w:eastAsiaTheme="minorHAnsi"/>
                <w:i/>
              </w:rPr>
              <w:softHyphen/>
              <w:t>transport där all lastning och lossning av gods respektive all på- och avstigning av passagerare sker i Sverige, eller</w:t>
            </w:r>
          </w:p>
          <w:p w14:paraId="75A6F9B8" w14:textId="77777777" w:rsidR="00603768" w:rsidRPr="00603768" w:rsidRDefault="00AB59E6" w:rsidP="0028724B">
            <w:pPr>
              <w:pStyle w:val="Brdtextmedindrag"/>
              <w:rPr>
                <w:rFonts w:eastAsiaTheme="minorHAnsi"/>
                <w:i/>
              </w:rPr>
            </w:pPr>
            <w:r w:rsidRPr="00603768">
              <w:rPr>
                <w:rFonts w:eastAsiaTheme="minorHAnsi"/>
                <w:i/>
              </w:rPr>
              <w:t>2. en persontransport där både på- och avstigning av passagerare sker i Sverige i samband med internatio</w:t>
            </w:r>
            <w:r w:rsidRPr="00603768">
              <w:rPr>
                <w:rFonts w:eastAsiaTheme="minorHAnsi"/>
                <w:i/>
              </w:rPr>
              <w:softHyphen/>
              <w:t>nell linjetrafik.</w:t>
            </w:r>
            <w:bookmarkEnd w:id="508"/>
          </w:p>
          <w:p w14:paraId="21C70DD1" w14:textId="77777777" w:rsidR="00603768" w:rsidRPr="00603768" w:rsidRDefault="00AB59E6" w:rsidP="0028724B">
            <w:pPr>
              <w:pStyle w:val="Brdtextmedindrag"/>
            </w:pPr>
            <w:bookmarkStart w:id="509" w:name="_Hlk91016496"/>
            <w:r w:rsidRPr="00603768">
              <w:rPr>
                <w:rFonts w:eastAsiaTheme="minorHAnsi"/>
                <w:i/>
              </w:rPr>
              <w:t>Ett anställningsförhållande ska råda mellan arbetsgivaren och föraren under utstationeringstiden.</w:t>
            </w:r>
            <w:bookmarkEnd w:id="509"/>
          </w:p>
        </w:tc>
      </w:tr>
    </w:tbl>
    <w:p w14:paraId="342C93E1" w14:textId="77777777" w:rsidR="00603768" w:rsidRPr="00603768" w:rsidRDefault="00545EC1" w:rsidP="0028724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1DE09662" w14:textId="77777777">
        <w:tc>
          <w:tcPr>
            <w:tcW w:w="2500" w:type="pct"/>
            <w:shd w:val="clear" w:color="auto" w:fill="auto"/>
            <w:tcMar>
              <w:left w:w="0" w:type="dxa"/>
            </w:tcMar>
          </w:tcPr>
          <w:p w14:paraId="2D31E399" w14:textId="77777777" w:rsidR="00603768" w:rsidRPr="00603768" w:rsidRDefault="00545EC1" w:rsidP="0028724B">
            <w:pPr>
              <w:pStyle w:val="Brdtextmedindrag"/>
            </w:pPr>
            <w:bookmarkStart w:id="510" w:name="_Hlk89683945"/>
          </w:p>
        </w:tc>
        <w:tc>
          <w:tcPr>
            <w:tcW w:w="2500" w:type="pct"/>
            <w:shd w:val="clear" w:color="auto" w:fill="auto"/>
            <w:tcMar>
              <w:right w:w="0" w:type="dxa"/>
            </w:tcMar>
          </w:tcPr>
          <w:p w14:paraId="6DF53BA5" w14:textId="77777777" w:rsidR="00603768" w:rsidRPr="00603768" w:rsidRDefault="00AB59E6" w:rsidP="0028724B">
            <w:pPr>
              <w:pStyle w:val="Brdtextmedindrag"/>
              <w:ind w:firstLine="0"/>
              <w:rPr>
                <w:i/>
                <w:iCs/>
              </w:rPr>
            </w:pPr>
            <w:r w:rsidRPr="00603768">
              <w:rPr>
                <w:i/>
                <w:iCs/>
              </w:rPr>
              <w:t>5 c §</w:t>
            </w:r>
          </w:p>
          <w:p w14:paraId="73FE2BB0" w14:textId="77777777" w:rsidR="00603768" w:rsidRPr="00603768" w:rsidRDefault="00AB59E6" w:rsidP="0028724B">
            <w:pPr>
              <w:pStyle w:val="Brdtextmedindrag"/>
            </w:pPr>
            <w:r w:rsidRPr="00603768">
              <w:rPr>
                <w:i/>
                <w:iCs/>
              </w:rPr>
              <w:t xml:space="preserve">Utstationering enligt 4 § första stycket 1 föreligger inte när en förare vid utförandet av en transport passerar genom Sverige </w:t>
            </w:r>
            <w:r w:rsidRPr="00603768">
              <w:rPr>
                <w:i/>
                <w:iCs/>
              </w:rPr>
              <w:lastRenderedPageBreak/>
              <w:t>utan att lasta eller lossa gods eller ta upp eller släppa av passagerare.</w:t>
            </w:r>
          </w:p>
        </w:tc>
      </w:tr>
      <w:bookmarkEnd w:id="510"/>
    </w:tbl>
    <w:p w14:paraId="1DBB1C28" w14:textId="77777777" w:rsidR="00603768" w:rsidRPr="00603768" w:rsidRDefault="00545EC1" w:rsidP="0028724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4BF5F5FB" w14:textId="77777777">
        <w:tc>
          <w:tcPr>
            <w:tcW w:w="2500" w:type="pct"/>
            <w:shd w:val="clear" w:color="auto" w:fill="auto"/>
            <w:tcMar>
              <w:left w:w="0" w:type="dxa"/>
            </w:tcMar>
          </w:tcPr>
          <w:p w14:paraId="2E33E20E" w14:textId="77777777" w:rsidR="00603768" w:rsidRPr="00603768" w:rsidRDefault="00545EC1" w:rsidP="0028724B">
            <w:pPr>
              <w:pStyle w:val="Brdtextmedindrag"/>
            </w:pPr>
          </w:p>
        </w:tc>
        <w:tc>
          <w:tcPr>
            <w:tcW w:w="2500" w:type="pct"/>
            <w:shd w:val="clear" w:color="auto" w:fill="auto"/>
            <w:tcMar>
              <w:right w:w="0" w:type="dxa"/>
            </w:tcMar>
          </w:tcPr>
          <w:p w14:paraId="1773FD6B" w14:textId="77777777" w:rsidR="00603768" w:rsidRPr="00603768" w:rsidRDefault="00AB59E6" w:rsidP="0028724B">
            <w:pPr>
              <w:pStyle w:val="Brdtextmedindrag"/>
              <w:ind w:firstLine="0"/>
              <w:rPr>
                <w:i/>
              </w:rPr>
            </w:pPr>
            <w:bookmarkStart w:id="511" w:name="_Hlk90987876"/>
            <w:r w:rsidRPr="00603768">
              <w:rPr>
                <w:i/>
              </w:rPr>
              <w:t>5 d §</w:t>
            </w:r>
          </w:p>
          <w:p w14:paraId="57CDAC8A" w14:textId="77777777" w:rsidR="00603768" w:rsidRPr="00603768" w:rsidRDefault="00AB59E6" w:rsidP="0028724B">
            <w:pPr>
              <w:pStyle w:val="Brdtextmedindrag"/>
              <w:rPr>
                <w:rFonts w:eastAsiaTheme="minorHAnsi"/>
                <w:i/>
              </w:rPr>
            </w:pPr>
            <w:bookmarkStart w:id="512" w:name="_Hlk89872013"/>
            <w:r w:rsidRPr="00603768">
              <w:rPr>
                <w:i/>
              </w:rPr>
              <w:t>Utstationering enligt 4 § första</w:t>
            </w:r>
            <w:r w:rsidRPr="00603768">
              <w:t xml:space="preserve"> </w:t>
            </w:r>
            <w:r w:rsidRPr="00603768">
              <w:rPr>
                <w:i/>
              </w:rPr>
              <w:t xml:space="preserve">stycket 1 </w:t>
            </w:r>
            <w:bookmarkEnd w:id="512"/>
            <w:r w:rsidRPr="00603768">
              <w:rPr>
                <w:i/>
              </w:rPr>
              <w:t xml:space="preserve">föreligger inte när en förare </w:t>
            </w:r>
            <w:bookmarkEnd w:id="511"/>
            <w:r w:rsidRPr="00603768">
              <w:rPr>
                <w:rFonts w:eastAsiaTheme="minorHAnsi"/>
                <w:i/>
              </w:rPr>
              <w:t>utför bilaterala transporter till eller från Sverige.</w:t>
            </w:r>
          </w:p>
          <w:p w14:paraId="08610C98" w14:textId="77777777" w:rsidR="00603768" w:rsidRPr="00603768" w:rsidRDefault="00AB59E6" w:rsidP="0028724B">
            <w:pPr>
              <w:pStyle w:val="Brdtextmedindrag"/>
              <w:rPr>
                <w:rFonts w:eastAsiaTheme="minorHAnsi"/>
                <w:i/>
              </w:rPr>
            </w:pPr>
            <w:r w:rsidRPr="00603768">
              <w:rPr>
                <w:rFonts w:eastAsiaTheme="minorHAnsi"/>
                <w:i/>
              </w:rPr>
              <w:t>Med en bilateral transport avses en gods- eller persontransport mellan transportföretagets etabler</w:t>
            </w:r>
            <w:r w:rsidRPr="00603768">
              <w:rPr>
                <w:rFonts w:eastAsiaTheme="minorHAnsi"/>
                <w:i/>
              </w:rPr>
              <w:softHyphen/>
              <w:t>ingsland och ett annat land, där</w:t>
            </w:r>
          </w:p>
          <w:p w14:paraId="0E2CCA42" w14:textId="77777777" w:rsidR="00603768" w:rsidRPr="00603768" w:rsidRDefault="00AB59E6" w:rsidP="0028724B">
            <w:pPr>
              <w:pStyle w:val="Brdtextmedindrag"/>
              <w:rPr>
                <w:rFonts w:eastAsiaTheme="minorHAnsi"/>
                <w:i/>
              </w:rPr>
            </w:pPr>
            <w:r w:rsidRPr="00603768">
              <w:rPr>
                <w:rFonts w:eastAsiaTheme="minorHAnsi"/>
                <w:i/>
              </w:rPr>
              <w:t>1. lastning av gods eller påstig</w:t>
            </w:r>
            <w:r w:rsidRPr="00603768">
              <w:rPr>
                <w:rFonts w:eastAsiaTheme="minorHAnsi"/>
                <w:i/>
              </w:rPr>
              <w:softHyphen/>
              <w:t>ning av passagerare sker i det ena landet och lossning av gods eller avstigning av passagerare sker i det andra landet, eller</w:t>
            </w:r>
          </w:p>
          <w:p w14:paraId="675811CD" w14:textId="77777777" w:rsidR="00603768" w:rsidRPr="00603768" w:rsidRDefault="00AB59E6" w:rsidP="0028724B">
            <w:pPr>
              <w:pStyle w:val="Brdtextmedindrag"/>
            </w:pPr>
            <w:r w:rsidRPr="00603768">
              <w:rPr>
                <w:rFonts w:eastAsiaTheme="minorHAnsi"/>
                <w:i/>
              </w:rPr>
              <w:t>2. både på- och avstigning av passagerare sker i transport</w:t>
            </w:r>
            <w:r w:rsidRPr="00603768">
              <w:rPr>
                <w:rFonts w:eastAsiaTheme="minorHAnsi"/>
                <w:i/>
              </w:rPr>
              <w:softHyphen/>
              <w:t>företagets etableringsland, när transporten utförs i syfte att genomföra lokala utflykter i ett annat land.</w:t>
            </w:r>
          </w:p>
        </w:tc>
      </w:tr>
    </w:tbl>
    <w:p w14:paraId="4E027B6B" w14:textId="77777777" w:rsidR="00603768" w:rsidRPr="00603768" w:rsidRDefault="00545EC1" w:rsidP="0028724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35EA89DB" w14:textId="77777777">
        <w:tc>
          <w:tcPr>
            <w:tcW w:w="2500" w:type="pct"/>
            <w:shd w:val="clear" w:color="auto" w:fill="auto"/>
            <w:tcMar>
              <w:left w:w="0" w:type="dxa"/>
            </w:tcMar>
          </w:tcPr>
          <w:p w14:paraId="50458CC4" w14:textId="77777777" w:rsidR="00603768" w:rsidRPr="00603768" w:rsidRDefault="00545EC1" w:rsidP="0028724B">
            <w:pPr>
              <w:pStyle w:val="Brdtextmedindrag"/>
            </w:pPr>
          </w:p>
        </w:tc>
        <w:tc>
          <w:tcPr>
            <w:tcW w:w="2500" w:type="pct"/>
            <w:shd w:val="clear" w:color="auto" w:fill="auto"/>
            <w:tcMar>
              <w:right w:w="0" w:type="dxa"/>
            </w:tcMar>
          </w:tcPr>
          <w:p w14:paraId="17360D54" w14:textId="77777777" w:rsidR="00603768" w:rsidRPr="00603768" w:rsidRDefault="00AB59E6" w:rsidP="0028724B">
            <w:pPr>
              <w:pStyle w:val="Brdtextmedindrag"/>
              <w:ind w:firstLine="0"/>
            </w:pPr>
            <w:r w:rsidRPr="00603768">
              <w:rPr>
                <w:i/>
              </w:rPr>
              <w:t>5 e §</w:t>
            </w:r>
            <w:r w:rsidRPr="00603768">
              <w:t xml:space="preserve"> </w:t>
            </w:r>
          </w:p>
          <w:p w14:paraId="0FAA05FE" w14:textId="77777777" w:rsidR="00603768" w:rsidRPr="00603768" w:rsidRDefault="00AB59E6" w:rsidP="0028724B">
            <w:pPr>
              <w:pStyle w:val="Brdtextmedindrag"/>
              <w:rPr>
                <w:i/>
                <w:iCs/>
              </w:rPr>
            </w:pPr>
            <w:r w:rsidRPr="00603768">
              <w:rPr>
                <w:i/>
                <w:iCs/>
              </w:rPr>
              <w:t>Utstationering enligt 4 § första stycket 1 föreligger inte när en förare under en resa till eller från det land där transport</w:t>
            </w:r>
            <w:r w:rsidRPr="00603768">
              <w:rPr>
                <w:i/>
                <w:iCs/>
              </w:rPr>
              <w:softHyphen/>
              <w:t xml:space="preserve">företaget är etablerat lastar gods eller tar upp passagerare vid högst ett tillfälle och lossar gods eller släpper av passagerare vid högst ett tillfälle samtidigt som föraren därutöver </w:t>
            </w:r>
            <w:r w:rsidRPr="00603768">
              <w:rPr>
                <w:i/>
              </w:rPr>
              <w:t xml:space="preserve">enbart </w:t>
            </w:r>
            <w:r w:rsidRPr="00603768">
              <w:rPr>
                <w:i/>
                <w:iCs/>
              </w:rPr>
              <w:t>utför bilaterala transporter. Om det är fråga om en gods</w:t>
            </w:r>
            <w:r w:rsidRPr="00603768">
              <w:rPr>
                <w:i/>
                <w:iCs/>
              </w:rPr>
              <w:softHyphen/>
              <w:t>transport, föreligger utstationering inte heller när föraren under återresan till etablerings</w:t>
            </w:r>
            <w:r w:rsidRPr="00603768">
              <w:rPr>
                <w:i/>
                <w:iCs/>
              </w:rPr>
              <w:softHyphen/>
              <w:t>landet lastar gods vid högst två tillfällen och lossar gods vid högst två tillfällen</w:t>
            </w:r>
            <w:r w:rsidRPr="00603768">
              <w:rPr>
                <w:i/>
              </w:rPr>
              <w:t>,</w:t>
            </w:r>
            <w:r w:rsidRPr="00603768">
              <w:rPr>
                <w:i/>
                <w:iCs/>
              </w:rPr>
              <w:t xml:space="preserve"> om enbart bilaterala transporter utfördes under resan från etableringslandet.</w:t>
            </w:r>
          </w:p>
          <w:p w14:paraId="08B496C7" w14:textId="77777777" w:rsidR="00603768" w:rsidRPr="00603768" w:rsidRDefault="00AB59E6" w:rsidP="0028724B">
            <w:pPr>
              <w:pStyle w:val="Brdtextmedindrag"/>
              <w:rPr>
                <w:i/>
              </w:rPr>
            </w:pPr>
            <w:r w:rsidRPr="00603768">
              <w:rPr>
                <w:i/>
              </w:rPr>
              <w:t>Första stycket gäller endast om på- och avstigningen av passa</w:t>
            </w:r>
            <w:r w:rsidRPr="00603768">
              <w:rPr>
                <w:i/>
              </w:rPr>
              <w:softHyphen/>
              <w:t>gerare respektive lastningen och lossningen av gods sker i olika länder.</w:t>
            </w:r>
          </w:p>
        </w:tc>
      </w:tr>
    </w:tbl>
    <w:p w14:paraId="5A1C42AC" w14:textId="77777777" w:rsidR="00603768" w:rsidRPr="00603768" w:rsidRDefault="00545EC1" w:rsidP="0028724B">
      <w:pPr>
        <w:pStyle w:val="Brdtextmedindrag"/>
      </w:pPr>
    </w:p>
    <w:p w14:paraId="093698D4" w14:textId="77777777" w:rsidR="00603768" w:rsidRPr="00603768" w:rsidRDefault="00AB59E6" w:rsidP="0028724B">
      <w:pPr>
        <w:pStyle w:val="Brdtextmedindrag"/>
      </w:pPr>
      <w:r w:rsidRPr="00603768">
        <w:br w:type="page"/>
      </w:r>
    </w:p>
    <w:tbl>
      <w:tblPr>
        <w:tblW w:w="5000" w:type="pct"/>
        <w:tblCellMar>
          <w:left w:w="125" w:type="dxa"/>
          <w:right w:w="125" w:type="dxa"/>
        </w:tblCellMar>
        <w:tblLook w:val="0600" w:firstRow="0" w:lastRow="0" w:firstColumn="0" w:lastColumn="0" w:noHBand="1" w:noVBand="1"/>
      </w:tblPr>
      <w:tblGrid>
        <w:gridCol w:w="2948"/>
        <w:gridCol w:w="2949"/>
      </w:tblGrid>
      <w:tr w:rsidR="009349CA" w14:paraId="01B77113" w14:textId="77777777">
        <w:tc>
          <w:tcPr>
            <w:tcW w:w="2500" w:type="pct"/>
            <w:shd w:val="clear" w:color="auto" w:fill="auto"/>
            <w:tcMar>
              <w:left w:w="0" w:type="dxa"/>
            </w:tcMar>
          </w:tcPr>
          <w:p w14:paraId="0E91B66A" w14:textId="77777777" w:rsidR="00603768" w:rsidRPr="00603768" w:rsidRDefault="00545EC1" w:rsidP="0028724B">
            <w:pPr>
              <w:pStyle w:val="Brdtextmedindrag"/>
            </w:pPr>
          </w:p>
        </w:tc>
        <w:tc>
          <w:tcPr>
            <w:tcW w:w="2500" w:type="pct"/>
            <w:shd w:val="clear" w:color="auto" w:fill="auto"/>
            <w:tcMar>
              <w:right w:w="0" w:type="dxa"/>
            </w:tcMar>
          </w:tcPr>
          <w:p w14:paraId="070FB93B" w14:textId="77777777" w:rsidR="00603768" w:rsidRPr="00603768" w:rsidRDefault="00AB59E6" w:rsidP="0028724B">
            <w:pPr>
              <w:pStyle w:val="Brdtextmedindrag"/>
              <w:ind w:firstLine="0"/>
              <w:rPr>
                <w:i/>
                <w:iCs/>
              </w:rPr>
            </w:pPr>
            <w:r w:rsidRPr="00603768">
              <w:rPr>
                <w:i/>
                <w:iCs/>
              </w:rPr>
              <w:t>5 f §</w:t>
            </w:r>
          </w:p>
          <w:p w14:paraId="0141D32C" w14:textId="77777777" w:rsidR="00603768" w:rsidRPr="00603768" w:rsidRDefault="00AB59E6" w:rsidP="0028724B">
            <w:pPr>
              <w:pStyle w:val="Brdtextmedindrag"/>
              <w:rPr>
                <w:i/>
                <w:iCs/>
              </w:rPr>
            </w:pPr>
            <w:r w:rsidRPr="00603768">
              <w:rPr>
                <w:i/>
                <w:iCs/>
              </w:rPr>
              <w:t xml:space="preserve">Det som sägs i </w:t>
            </w:r>
            <w:r w:rsidRPr="00603768">
              <w:rPr>
                <w:i/>
              </w:rPr>
              <w:t>5 </w:t>
            </w:r>
            <w:r w:rsidRPr="00603768">
              <w:rPr>
                <w:i/>
                <w:iCs/>
              </w:rPr>
              <w:t>e §</w:t>
            </w:r>
            <w:r w:rsidRPr="00603768" w:rsidDel="00C438EE">
              <w:rPr>
                <w:i/>
                <w:iCs/>
              </w:rPr>
              <w:t xml:space="preserve"> </w:t>
            </w:r>
            <w:r w:rsidRPr="00603768">
              <w:rPr>
                <w:i/>
                <w:iCs/>
              </w:rPr>
              <w:t>gäller endast om det fordon som används för transporten är utrustat med en smart färdskrivare i enlighet med artiklarna 8, 9 och 10 i Europa</w:t>
            </w:r>
            <w:r w:rsidRPr="00603768">
              <w:rPr>
                <w:i/>
                <w:iCs/>
              </w:rPr>
              <w:softHyphen/>
              <w:t>parlamentets och rådets förordning (EU) nr 165/2014 av den 4 februari 2014 om färdskrivare vid väg</w:t>
            </w:r>
            <w:r w:rsidRPr="00603768">
              <w:rPr>
                <w:i/>
                <w:iCs/>
              </w:rPr>
              <w:softHyphen/>
              <w:t>transporter, om upp</w:t>
            </w:r>
            <w:r w:rsidRPr="00603768">
              <w:rPr>
                <w:i/>
                <w:iCs/>
              </w:rPr>
              <w:softHyphen/>
              <w:t>hävande av rådets förordning (EEG) nr 3821/85 av den 20 december 1985 om färd</w:t>
            </w:r>
            <w:r w:rsidRPr="00603768">
              <w:rPr>
                <w:i/>
                <w:iCs/>
              </w:rPr>
              <w:softHyphen/>
              <w:t>skrivare vid vägtransporter och om ändring av Europaparla</w:t>
            </w:r>
            <w:r w:rsidRPr="00603768">
              <w:rPr>
                <w:i/>
                <w:iCs/>
              </w:rPr>
              <w:softHyphen/>
              <w:t>mentets och rådets förordning (EG) nr 561/2006 av den 15 mars 2006 om harmoni</w:t>
            </w:r>
            <w:r w:rsidRPr="00603768">
              <w:rPr>
                <w:i/>
                <w:iCs/>
              </w:rPr>
              <w:softHyphen/>
              <w:t>sering av viss sociallag</w:t>
            </w:r>
            <w:r w:rsidRPr="00603768">
              <w:rPr>
                <w:i/>
                <w:iCs/>
              </w:rPr>
              <w:softHyphen/>
              <w:t>stiftning på vägtransport</w:t>
            </w:r>
            <w:r w:rsidRPr="00603768">
              <w:rPr>
                <w:i/>
                <w:iCs/>
              </w:rPr>
              <w:softHyphen/>
              <w:t>området.</w:t>
            </w:r>
          </w:p>
        </w:tc>
      </w:tr>
    </w:tbl>
    <w:p w14:paraId="4DAA8DB7" w14:textId="77777777" w:rsidR="00603768" w:rsidRPr="00603768" w:rsidRDefault="00545EC1" w:rsidP="0028724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7579A98F" w14:textId="77777777">
        <w:tc>
          <w:tcPr>
            <w:tcW w:w="2500" w:type="pct"/>
            <w:shd w:val="clear" w:color="auto" w:fill="auto"/>
            <w:tcMar>
              <w:left w:w="0" w:type="dxa"/>
            </w:tcMar>
          </w:tcPr>
          <w:p w14:paraId="230B92BA" w14:textId="77777777" w:rsidR="00603768" w:rsidRPr="00603768" w:rsidRDefault="00545EC1" w:rsidP="0028724B">
            <w:pPr>
              <w:pStyle w:val="Brdtextmedindrag"/>
            </w:pPr>
          </w:p>
        </w:tc>
        <w:tc>
          <w:tcPr>
            <w:tcW w:w="2500" w:type="pct"/>
            <w:shd w:val="clear" w:color="auto" w:fill="auto"/>
            <w:tcMar>
              <w:right w:w="0" w:type="dxa"/>
            </w:tcMar>
          </w:tcPr>
          <w:p w14:paraId="0E08BCF8" w14:textId="77777777" w:rsidR="00603768" w:rsidRPr="00603768" w:rsidRDefault="00AB59E6" w:rsidP="0028724B">
            <w:pPr>
              <w:pStyle w:val="Brdtextmedindrag"/>
              <w:ind w:firstLine="0"/>
              <w:rPr>
                <w:rFonts w:eastAsiaTheme="minorHAnsi"/>
                <w:i/>
                <w:iCs/>
              </w:rPr>
            </w:pPr>
            <w:r w:rsidRPr="00603768">
              <w:rPr>
                <w:rFonts w:eastAsiaTheme="minorHAnsi"/>
                <w:i/>
                <w:iCs/>
              </w:rPr>
              <w:t>14 a §</w:t>
            </w:r>
          </w:p>
          <w:p w14:paraId="00462FF1" w14:textId="77777777" w:rsidR="00603768" w:rsidRPr="00603768" w:rsidRDefault="00AB59E6" w:rsidP="0028724B">
            <w:pPr>
              <w:pStyle w:val="Brdtextmedindrag"/>
              <w:rPr>
                <w:rFonts w:eastAsiaTheme="minorHAnsi"/>
                <w:i/>
                <w:iCs/>
              </w:rPr>
            </w:pPr>
            <w:r w:rsidRPr="00603768">
              <w:rPr>
                <w:rFonts w:eastAsiaTheme="minorHAnsi"/>
                <w:i/>
                <w:iCs/>
              </w:rPr>
              <w:t xml:space="preserve">Vid utstationering av en förare gäller, om transportföretaget är förarens arbetsgivare, i fråga om 11–14 §§ att </w:t>
            </w:r>
          </w:p>
          <w:p w14:paraId="1FA9ECB8" w14:textId="77777777" w:rsidR="00603768" w:rsidRPr="00603768" w:rsidRDefault="00AB59E6" w:rsidP="0028724B">
            <w:pPr>
              <w:pStyle w:val="Brdtextmedindrag"/>
              <w:rPr>
                <w:rFonts w:eastAsiaTheme="minorHAnsi"/>
                <w:i/>
                <w:iCs/>
              </w:rPr>
            </w:pPr>
            <w:r w:rsidRPr="00603768">
              <w:rPr>
                <w:i/>
                <w:iCs/>
              </w:rPr>
              <w:t>1. </w:t>
            </w:r>
            <w:r w:rsidRPr="00603768">
              <w:rPr>
                <w:rFonts w:eastAsiaTheme="minorHAnsi"/>
                <w:i/>
                <w:iCs/>
              </w:rPr>
              <w:t>utstationeringen anses upp</w:t>
            </w:r>
            <w:r w:rsidRPr="00603768">
              <w:rPr>
                <w:rFonts w:eastAsiaTheme="minorHAnsi"/>
                <w:i/>
                <w:iCs/>
              </w:rPr>
              <w:softHyphen/>
              <w:t>höra när föraren vid utförandet av en internationell transport</w:t>
            </w:r>
            <w:r w:rsidRPr="00603768">
              <w:t xml:space="preserve"> </w:t>
            </w:r>
            <w:r w:rsidRPr="00603768">
              <w:rPr>
                <w:rFonts w:eastAsiaTheme="minorHAnsi"/>
                <w:i/>
                <w:iCs/>
              </w:rPr>
              <w:t>lämnar Sverige, och</w:t>
            </w:r>
          </w:p>
          <w:p w14:paraId="54EB2337" w14:textId="77777777" w:rsidR="00603768" w:rsidRPr="00603768" w:rsidRDefault="00AB59E6" w:rsidP="0028724B">
            <w:pPr>
              <w:pStyle w:val="Brdtextmedindrag"/>
            </w:pPr>
            <w:r w:rsidRPr="00603768">
              <w:rPr>
                <w:rFonts w:eastAsiaTheme="minorHAnsi"/>
                <w:i/>
                <w:iCs/>
              </w:rPr>
              <w:t>2. utstationeringstiden inte ska slås samman med den tid under vilken föraren, eller en annan förare som han eller hon ersätter, tidigare har varit utstationerad för att utföra transporter.</w:t>
            </w:r>
          </w:p>
        </w:tc>
      </w:tr>
    </w:tbl>
    <w:p w14:paraId="7525666D" w14:textId="77777777" w:rsidR="00603768" w:rsidRPr="00603768" w:rsidRDefault="00545EC1" w:rsidP="0028724B">
      <w:pPr>
        <w:pStyle w:val="Brdtextmedindrag"/>
      </w:pPr>
    </w:p>
    <w:p w14:paraId="36D74B39" w14:textId="77777777" w:rsidR="00603768" w:rsidRPr="00603768" w:rsidRDefault="00AB59E6" w:rsidP="0028724B">
      <w:pPr>
        <w:pStyle w:val="Brdtextmedindrag"/>
        <w:jc w:val="center"/>
      </w:pPr>
      <w:r w:rsidRPr="00603768">
        <w:t>27 §</w:t>
      </w:r>
      <w:r w:rsidRPr="00603768">
        <w:rPr>
          <w:vertAlign w:val="superscript"/>
        </w:rPr>
        <w:footnoteReference w:id="21"/>
      </w:r>
    </w:p>
    <w:p w14:paraId="7C6DABA3" w14:textId="77777777" w:rsidR="00603768" w:rsidRPr="00603768" w:rsidRDefault="00AB59E6" w:rsidP="0028724B">
      <w:pPr>
        <w:pStyle w:val="Brdtextmedindrag"/>
      </w:pPr>
      <w:r w:rsidRPr="00603768">
        <w:t>En behörig myndighet i Sverige ska på begäran av en behörig myndighet i ett annat land inom EES lämna bistånd till den myndigheten.</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3853067F" w14:textId="77777777">
        <w:tc>
          <w:tcPr>
            <w:tcW w:w="2500" w:type="pct"/>
            <w:shd w:val="clear" w:color="auto" w:fill="auto"/>
            <w:tcMar>
              <w:left w:w="0" w:type="dxa"/>
            </w:tcMar>
          </w:tcPr>
          <w:p w14:paraId="165E7591" w14:textId="77777777" w:rsidR="00603768" w:rsidRPr="00603768" w:rsidRDefault="00AB59E6" w:rsidP="0028724B">
            <w:pPr>
              <w:pStyle w:val="Brdtextmedindrag"/>
            </w:pPr>
            <w:r w:rsidRPr="00603768">
              <w:t>En behörig myndighet i Sverige får begära att en behörig myndighet i ett annat land inom EES lämnar bistånd när det kan underlätta handläggningen av ett ärende.</w:t>
            </w:r>
          </w:p>
        </w:tc>
        <w:tc>
          <w:tcPr>
            <w:tcW w:w="2500" w:type="pct"/>
            <w:shd w:val="clear" w:color="auto" w:fill="auto"/>
            <w:tcMar>
              <w:right w:w="0" w:type="dxa"/>
            </w:tcMar>
          </w:tcPr>
          <w:p w14:paraId="40D0FE23" w14:textId="77777777" w:rsidR="00603768" w:rsidRPr="00603768" w:rsidRDefault="00AB59E6" w:rsidP="0028724B">
            <w:pPr>
              <w:pStyle w:val="Brdtextmedindrag"/>
            </w:pPr>
            <w:r w:rsidRPr="00603768">
              <w:rPr>
                <w:lang w:eastAsia="sv-SE"/>
              </w:rPr>
              <w:t>En behörig myndighet i Sverige får begära att en behörig myndighet i ett annat land inom EES lämnar bistånd när det kan underlätta handläggningen av ett ärende</w:t>
            </w:r>
            <w:r w:rsidRPr="00603768">
              <w:rPr>
                <w:i/>
                <w:iCs/>
                <w:lang w:eastAsia="sv-SE"/>
              </w:rPr>
              <w:t xml:space="preserve"> eller om det i något annat fall behövs för att kontrollera att denna lag eller villkor i kollektivavtal har följts.</w:t>
            </w:r>
          </w:p>
        </w:tc>
      </w:tr>
    </w:tbl>
    <w:p w14:paraId="528BD7A0" w14:textId="77777777" w:rsidR="00603768" w:rsidRPr="00603768" w:rsidRDefault="00AB59E6" w:rsidP="0028724B">
      <w:pPr>
        <w:pStyle w:val="Brdtextmedindrag"/>
        <w:rPr>
          <w:lang w:eastAsia="sv-SE"/>
        </w:rPr>
      </w:pPr>
      <w:r w:rsidRPr="00603768">
        <w:rPr>
          <w:lang w:eastAsia="sv-SE"/>
        </w:rPr>
        <w:lastRenderedPageBreak/>
        <w:t>Begäran om bistånd får särskilt avse information samt utförande av kontroller, inspektioner och utredningar när det gäller utstationering av arbetstagare.</w:t>
      </w:r>
    </w:p>
    <w:p w14:paraId="59DC07EA" w14:textId="77777777" w:rsidR="00603768" w:rsidRPr="00603768" w:rsidRDefault="00545EC1" w:rsidP="0028724B">
      <w:pPr>
        <w:pStyle w:val="Brdtextmedindrag"/>
        <w:rPr>
          <w:lang w:eastAsia="sv-SE"/>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642D0675" w14:textId="77777777">
        <w:tc>
          <w:tcPr>
            <w:tcW w:w="2500" w:type="pct"/>
            <w:shd w:val="clear" w:color="auto" w:fill="auto"/>
            <w:tcMar>
              <w:left w:w="0" w:type="dxa"/>
            </w:tcMar>
          </w:tcPr>
          <w:p w14:paraId="69288056" w14:textId="77777777" w:rsidR="00603768" w:rsidRPr="00603768" w:rsidRDefault="00545EC1" w:rsidP="0028724B">
            <w:pPr>
              <w:pStyle w:val="Brdtextmedindrag"/>
              <w:rPr>
                <w:i/>
                <w:iCs/>
              </w:rPr>
            </w:pPr>
            <w:bookmarkStart w:id="513" w:name="_Hlk93908566"/>
          </w:p>
        </w:tc>
        <w:tc>
          <w:tcPr>
            <w:tcW w:w="2500" w:type="pct"/>
            <w:shd w:val="clear" w:color="auto" w:fill="auto"/>
            <w:tcMar>
              <w:right w:w="0" w:type="dxa"/>
            </w:tcMar>
          </w:tcPr>
          <w:p w14:paraId="51D04566" w14:textId="77777777" w:rsidR="00603768" w:rsidRPr="00603768" w:rsidRDefault="00AB59E6" w:rsidP="0028724B">
            <w:pPr>
              <w:pStyle w:val="Brdtextmedindrag"/>
              <w:ind w:firstLine="0"/>
              <w:rPr>
                <w:rFonts w:eastAsiaTheme="minorHAnsi" w:cstheme="minorBidi"/>
                <w:b/>
                <w:i/>
                <w:iCs/>
                <w:szCs w:val="22"/>
              </w:rPr>
            </w:pPr>
            <w:r w:rsidRPr="00603768">
              <w:rPr>
                <w:rFonts w:eastAsiaTheme="minorHAnsi" w:cstheme="minorBidi"/>
                <w:b/>
                <w:i/>
                <w:iCs/>
                <w:szCs w:val="22"/>
              </w:rPr>
              <w:t>Anmälningsskyldighet och skyldighet att tillhandahålla dokumentation vid vissa vägtransporter</w:t>
            </w:r>
          </w:p>
        </w:tc>
      </w:tr>
      <w:tr w:rsidR="009349CA" w14:paraId="2E5DABEB" w14:textId="77777777">
        <w:tc>
          <w:tcPr>
            <w:tcW w:w="2500" w:type="pct"/>
            <w:shd w:val="clear" w:color="auto" w:fill="auto"/>
            <w:tcMar>
              <w:left w:w="0" w:type="dxa"/>
            </w:tcMar>
          </w:tcPr>
          <w:p w14:paraId="1B9FED3A" w14:textId="77777777" w:rsidR="00603768" w:rsidRPr="00603768" w:rsidRDefault="00545EC1" w:rsidP="0028724B">
            <w:pPr>
              <w:pStyle w:val="Brdtextmedindrag"/>
            </w:pPr>
          </w:p>
        </w:tc>
        <w:tc>
          <w:tcPr>
            <w:tcW w:w="2500" w:type="pct"/>
            <w:shd w:val="clear" w:color="auto" w:fill="auto"/>
            <w:tcMar>
              <w:right w:w="0" w:type="dxa"/>
            </w:tcMar>
          </w:tcPr>
          <w:p w14:paraId="615C9B84" w14:textId="7FCB550C" w:rsidR="00603768" w:rsidRPr="00603768" w:rsidRDefault="00AB59E6" w:rsidP="0028724B">
            <w:pPr>
              <w:pStyle w:val="Brdtextmedindrag"/>
              <w:spacing w:before="240" w:after="80"/>
              <w:ind w:firstLine="0"/>
              <w:rPr>
                <w:rFonts w:eastAsiaTheme="minorHAnsi" w:cstheme="minorBidi"/>
                <w:i/>
                <w:szCs w:val="22"/>
                <w:u w:val="single"/>
              </w:rPr>
            </w:pPr>
            <w:bookmarkStart w:id="514" w:name="_Hlk93908511"/>
            <w:r w:rsidRPr="00603768">
              <w:rPr>
                <w:rFonts w:eastAsiaTheme="minorHAnsi" w:cstheme="minorBidi"/>
                <w:i/>
                <w:szCs w:val="22"/>
                <w:u w:val="single"/>
              </w:rPr>
              <w:t xml:space="preserve">Särskilda bestämmelser vid utstationering av förare </w:t>
            </w:r>
          </w:p>
          <w:p w14:paraId="38C701CD" w14:textId="77777777" w:rsidR="00603768" w:rsidRPr="00603768" w:rsidRDefault="00AB59E6" w:rsidP="0028724B">
            <w:pPr>
              <w:pStyle w:val="Brdtextmedindrag"/>
              <w:ind w:firstLine="0"/>
              <w:rPr>
                <w:rFonts w:eastAsiaTheme="minorHAnsi"/>
                <w:i/>
                <w:iCs/>
              </w:rPr>
            </w:pPr>
            <w:r w:rsidRPr="00603768">
              <w:rPr>
                <w:rFonts w:eastAsiaTheme="minorHAnsi"/>
                <w:i/>
                <w:iCs/>
              </w:rPr>
              <w:t>45 a §</w:t>
            </w:r>
          </w:p>
          <w:p w14:paraId="459CF010" w14:textId="77777777" w:rsidR="00603768" w:rsidRPr="00603768" w:rsidRDefault="00AB59E6" w:rsidP="0028724B">
            <w:pPr>
              <w:pStyle w:val="Brdtextmedindrag"/>
              <w:rPr>
                <w:rFonts w:eastAsiaTheme="minorHAnsi"/>
                <w:i/>
                <w:iCs/>
              </w:rPr>
            </w:pPr>
            <w:bookmarkStart w:id="515" w:name="_Hlk88572287"/>
            <w:r w:rsidRPr="00603768">
              <w:rPr>
                <w:rFonts w:eastAsiaTheme="minorHAnsi"/>
                <w:i/>
                <w:iCs/>
              </w:rPr>
              <w:t xml:space="preserve">Vid utstationering av förare till Sverige för att utföra transporter åt ett transportföretag som är etablerat i ett annat land än Sverige tillämpas inte 29–31 §§ om anmälningsskyldighet. </w:t>
            </w:r>
            <w:bookmarkStart w:id="516" w:name="_Hlk91054322"/>
          </w:p>
          <w:p w14:paraId="30B26071" w14:textId="77777777" w:rsidR="00603768" w:rsidRPr="00603768" w:rsidRDefault="00AB59E6" w:rsidP="0028724B">
            <w:pPr>
              <w:pStyle w:val="Brdtextmedindrag"/>
              <w:rPr>
                <w:rFonts w:eastAsiaTheme="minorHAnsi"/>
                <w:i/>
                <w:iCs/>
              </w:rPr>
            </w:pPr>
            <w:r w:rsidRPr="00603768">
              <w:rPr>
                <w:rFonts w:eastAsiaTheme="minorHAnsi"/>
                <w:i/>
                <w:iCs/>
              </w:rPr>
              <w:t>Om trans</w:t>
            </w:r>
            <w:r w:rsidRPr="00603768">
              <w:rPr>
                <w:rFonts w:eastAsiaTheme="minorHAnsi"/>
                <w:i/>
                <w:iCs/>
              </w:rPr>
              <w:softHyphen/>
              <w:t>portföretaget är förarens arbets</w:t>
            </w:r>
            <w:r w:rsidRPr="00603768">
              <w:rPr>
                <w:rFonts w:eastAsiaTheme="minorHAnsi"/>
                <w:i/>
                <w:iCs/>
              </w:rPr>
              <w:softHyphen/>
              <w:t xml:space="preserve">givare tillämpas inte heller någon av </w:t>
            </w:r>
          </w:p>
          <w:p w14:paraId="462AA598" w14:textId="77777777" w:rsidR="00603768" w:rsidRPr="00603768" w:rsidRDefault="00AB59E6" w:rsidP="0028724B">
            <w:pPr>
              <w:pStyle w:val="Brdtextmedindrag"/>
              <w:rPr>
                <w:rFonts w:eastAsiaTheme="minorHAnsi"/>
                <w:i/>
                <w:iCs/>
              </w:rPr>
            </w:pPr>
            <w:r w:rsidRPr="00603768">
              <w:rPr>
                <w:rFonts w:eastAsiaTheme="minorHAnsi"/>
                <w:i/>
                <w:iCs/>
              </w:rPr>
              <w:t>1. 22 § om skyldighet att tillhandahålla handlingar,</w:t>
            </w:r>
          </w:p>
          <w:p w14:paraId="6D1F8A30" w14:textId="77777777" w:rsidR="00603768" w:rsidRPr="00603768" w:rsidRDefault="00AB59E6" w:rsidP="0028724B">
            <w:pPr>
              <w:pStyle w:val="Brdtextmedindrag"/>
              <w:rPr>
                <w:rFonts w:eastAsiaTheme="minorHAnsi"/>
                <w:i/>
                <w:iCs/>
              </w:rPr>
            </w:pPr>
            <w:r w:rsidRPr="00603768">
              <w:rPr>
                <w:rFonts w:eastAsiaTheme="minorHAnsi"/>
                <w:i/>
                <w:iCs/>
              </w:rPr>
              <w:t>2. 32 och 33 §§ om skyldighet att utse en kontaktperson, eller</w:t>
            </w:r>
          </w:p>
          <w:p w14:paraId="6E0548B3" w14:textId="77777777" w:rsidR="00603768" w:rsidRPr="00603768" w:rsidRDefault="00AB59E6" w:rsidP="0028724B">
            <w:pPr>
              <w:pStyle w:val="Brdtextmedindrag"/>
              <w:rPr>
                <w:rFonts w:eastAsiaTheme="minorHAnsi"/>
                <w:i/>
                <w:iCs/>
              </w:rPr>
            </w:pPr>
            <w:r w:rsidRPr="00603768">
              <w:rPr>
                <w:rFonts w:eastAsiaTheme="minorHAnsi"/>
                <w:i/>
                <w:iCs/>
              </w:rPr>
              <w:t>3. 45 </w:t>
            </w:r>
            <w:r w:rsidRPr="00603768" w:rsidDel="0074030D">
              <w:rPr>
                <w:rFonts w:eastAsiaTheme="minorHAnsi"/>
                <w:i/>
                <w:iCs/>
              </w:rPr>
              <w:t>§</w:t>
            </w:r>
            <w:r w:rsidRPr="00603768">
              <w:rPr>
                <w:rFonts w:eastAsiaTheme="minorHAnsi"/>
                <w:i/>
                <w:iCs/>
              </w:rPr>
              <w:t xml:space="preserve"> om skyldighet att utse en behörig företrädare att förhandla om och sluta kollektivavtal.</w:t>
            </w:r>
            <w:bookmarkEnd w:id="516"/>
            <w:r w:rsidRPr="00603768">
              <w:rPr>
                <w:rFonts w:eastAsiaTheme="minorHAnsi"/>
                <w:i/>
                <w:iCs/>
              </w:rPr>
              <w:t xml:space="preserve"> </w:t>
            </w:r>
          </w:p>
          <w:p w14:paraId="5BC2DF35" w14:textId="77777777" w:rsidR="00603768" w:rsidRPr="00603768" w:rsidRDefault="00AB59E6" w:rsidP="0028724B">
            <w:pPr>
              <w:pStyle w:val="Brdtextmedindrag"/>
              <w:rPr>
                <w:rFonts w:eastAsiaTheme="minorHAnsi"/>
                <w:i/>
              </w:rPr>
            </w:pPr>
            <w:r w:rsidRPr="00603768">
              <w:rPr>
                <w:rFonts w:eastAsiaTheme="minorHAnsi"/>
                <w:i/>
                <w:iCs/>
              </w:rPr>
              <w:t xml:space="preserve">I stället finns bestämmelser i 45 b–45 h §§ som tillämpas i sådana </w:t>
            </w:r>
            <w:bookmarkEnd w:id="514"/>
            <w:bookmarkEnd w:id="515"/>
            <w:r w:rsidRPr="00603768">
              <w:rPr>
                <w:rFonts w:eastAsiaTheme="minorHAnsi"/>
                <w:i/>
                <w:iCs/>
              </w:rPr>
              <w:t>fall.</w:t>
            </w:r>
          </w:p>
        </w:tc>
      </w:tr>
    </w:tbl>
    <w:p w14:paraId="528F89F6" w14:textId="77777777" w:rsidR="00603768" w:rsidRPr="00603768" w:rsidRDefault="00545EC1" w:rsidP="0028724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5A99220C" w14:textId="77777777">
        <w:tc>
          <w:tcPr>
            <w:tcW w:w="2500" w:type="pct"/>
            <w:shd w:val="clear" w:color="auto" w:fill="auto"/>
            <w:tcMar>
              <w:left w:w="0" w:type="dxa"/>
            </w:tcMar>
          </w:tcPr>
          <w:p w14:paraId="67AC79CE" w14:textId="77777777" w:rsidR="00603768" w:rsidRPr="00603768" w:rsidRDefault="00545EC1" w:rsidP="0028724B">
            <w:pPr>
              <w:pStyle w:val="Brdtextmedindrag"/>
            </w:pPr>
            <w:bookmarkStart w:id="517" w:name="_Hlk88221178"/>
          </w:p>
        </w:tc>
        <w:tc>
          <w:tcPr>
            <w:tcW w:w="2500" w:type="pct"/>
            <w:shd w:val="clear" w:color="auto" w:fill="auto"/>
            <w:tcMar>
              <w:right w:w="0" w:type="dxa"/>
            </w:tcMar>
          </w:tcPr>
          <w:p w14:paraId="5EC9D310" w14:textId="77777777" w:rsidR="00603768" w:rsidRPr="00603768" w:rsidRDefault="00AB59E6" w:rsidP="0028724B">
            <w:pPr>
              <w:pStyle w:val="Brdtextmedindrag"/>
              <w:ind w:firstLine="0"/>
              <w:rPr>
                <w:rFonts w:eastAsiaTheme="minorHAnsi"/>
                <w:i/>
                <w:u w:val="single"/>
              </w:rPr>
            </w:pPr>
            <w:r w:rsidRPr="00603768">
              <w:rPr>
                <w:rFonts w:eastAsiaTheme="minorHAnsi"/>
                <w:i/>
                <w:u w:val="single"/>
              </w:rPr>
              <w:t>Skyldighet för arbetsgivare att ge in en utstation</w:t>
            </w:r>
            <w:r w:rsidRPr="00603768">
              <w:rPr>
                <w:rFonts w:eastAsiaTheme="minorHAnsi"/>
                <w:i/>
                <w:u w:val="single"/>
              </w:rPr>
              <w:softHyphen/>
              <w:t>eringsdeklaration</w:t>
            </w:r>
          </w:p>
          <w:p w14:paraId="7FB2F6FB" w14:textId="77777777" w:rsidR="00603768" w:rsidRPr="00603768" w:rsidRDefault="00545EC1" w:rsidP="0028724B">
            <w:pPr>
              <w:pStyle w:val="Brdtextmedindrag"/>
              <w:rPr>
                <w:rFonts w:eastAsiaTheme="minorHAnsi"/>
              </w:rPr>
            </w:pPr>
          </w:p>
          <w:p w14:paraId="0FBA0A26" w14:textId="77777777" w:rsidR="00603768" w:rsidRPr="00603768" w:rsidRDefault="00AB59E6" w:rsidP="0028724B">
            <w:pPr>
              <w:pStyle w:val="Brdtextmedindrag"/>
              <w:ind w:firstLine="0"/>
              <w:rPr>
                <w:rFonts w:eastAsiaTheme="minorHAnsi"/>
                <w:bCs/>
                <w:i/>
              </w:rPr>
            </w:pPr>
            <w:r w:rsidRPr="00603768">
              <w:rPr>
                <w:rFonts w:eastAsiaTheme="minorHAnsi"/>
                <w:bCs/>
                <w:i/>
              </w:rPr>
              <w:t>45 b §</w:t>
            </w:r>
          </w:p>
          <w:p w14:paraId="6F241D28" w14:textId="77777777" w:rsidR="00603768" w:rsidRPr="00603768" w:rsidRDefault="00AB59E6" w:rsidP="0028724B">
            <w:pPr>
              <w:pStyle w:val="Brdtextmedindrag"/>
              <w:rPr>
                <w:rFonts w:eastAsiaTheme="minorHAnsi"/>
                <w:i/>
                <w:iCs/>
              </w:rPr>
            </w:pPr>
            <w:bookmarkStart w:id="518" w:name="_Hlk89683818"/>
            <w:r w:rsidRPr="00603768">
              <w:rPr>
                <w:rFonts w:eastAsiaTheme="minorHAnsi"/>
                <w:i/>
                <w:iCs/>
              </w:rPr>
              <w:t>En arbetsgivare som utstatio</w:t>
            </w:r>
            <w:r w:rsidRPr="00603768">
              <w:rPr>
                <w:rFonts w:eastAsiaTheme="minorHAnsi"/>
                <w:i/>
                <w:iCs/>
              </w:rPr>
              <w:softHyphen/>
              <w:t>nerar en förare till Sverige för att utföra en transport åt ett transport</w:t>
            </w:r>
            <w:r w:rsidRPr="00603768">
              <w:rPr>
                <w:rFonts w:eastAsiaTheme="minorHAnsi"/>
                <w:i/>
                <w:iCs/>
              </w:rPr>
              <w:softHyphen/>
              <w:t xml:space="preserve">företag som är etablerat i ett annat land än Sverige ska lämna in en utstationeringsdeklaration till Arbetsmiljöverket senast när föraren påbörjar arbetet i Sverige. </w:t>
            </w:r>
          </w:p>
          <w:p w14:paraId="577F8110" w14:textId="77777777" w:rsidR="00603768" w:rsidRPr="00603768" w:rsidRDefault="00AB59E6" w:rsidP="0028724B">
            <w:pPr>
              <w:pStyle w:val="Brdtextmedindrag"/>
            </w:pPr>
            <w:r w:rsidRPr="00603768">
              <w:rPr>
                <w:rFonts w:eastAsiaTheme="minorHAnsi"/>
                <w:i/>
              </w:rPr>
              <w:t>Om förändringar sker i verksam</w:t>
            </w:r>
            <w:r w:rsidRPr="00603768">
              <w:rPr>
                <w:rFonts w:eastAsiaTheme="minorHAnsi"/>
                <w:i/>
              </w:rPr>
              <w:softHyphen/>
              <w:t xml:space="preserve">heten på ett sätt som har betydelse för de uppgifter som har lämnats i utstationeringsdeklarationen, ska arbetsgivaren omgående anmäla </w:t>
            </w:r>
            <w:r w:rsidRPr="00603768">
              <w:rPr>
                <w:rFonts w:eastAsiaTheme="minorHAnsi"/>
                <w:i/>
              </w:rPr>
              <w:lastRenderedPageBreak/>
              <w:t xml:space="preserve">de ändrade uppgifterna till Arbetsmiljöverket. </w:t>
            </w:r>
            <w:bookmarkEnd w:id="518"/>
          </w:p>
        </w:tc>
      </w:tr>
      <w:bookmarkEnd w:id="517"/>
    </w:tbl>
    <w:p w14:paraId="4AFADAF5" w14:textId="77777777" w:rsidR="00603768" w:rsidRPr="00603768" w:rsidRDefault="00545EC1" w:rsidP="0028724B">
      <w:pPr>
        <w:pStyle w:val="Brdtextmedindrag"/>
        <w:rPr>
          <w:rFonts w:eastAsiaTheme="minorHAnsi"/>
          <w:i/>
          <w:u w:val="single"/>
        </w:rPr>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3FBC11BB" w14:textId="77777777">
        <w:tc>
          <w:tcPr>
            <w:tcW w:w="2500" w:type="pct"/>
            <w:shd w:val="clear" w:color="auto" w:fill="auto"/>
            <w:tcMar>
              <w:left w:w="0" w:type="dxa"/>
            </w:tcMar>
          </w:tcPr>
          <w:p w14:paraId="14AEB403" w14:textId="77777777" w:rsidR="00603768" w:rsidRPr="00603768" w:rsidRDefault="00545EC1" w:rsidP="0028724B">
            <w:pPr>
              <w:pStyle w:val="Brdtextmedindrag"/>
            </w:pPr>
          </w:p>
        </w:tc>
        <w:tc>
          <w:tcPr>
            <w:tcW w:w="2500" w:type="pct"/>
            <w:shd w:val="clear" w:color="auto" w:fill="auto"/>
            <w:tcMar>
              <w:right w:w="0" w:type="dxa"/>
            </w:tcMar>
          </w:tcPr>
          <w:p w14:paraId="0D3C83C0" w14:textId="77777777" w:rsidR="00603768" w:rsidRPr="00603768" w:rsidRDefault="00AB59E6" w:rsidP="0028724B">
            <w:pPr>
              <w:pStyle w:val="Brdtextmedindrag"/>
              <w:ind w:firstLine="0"/>
              <w:rPr>
                <w:i/>
                <w:iCs/>
                <w:u w:val="single"/>
              </w:rPr>
            </w:pPr>
            <w:r w:rsidRPr="00603768">
              <w:rPr>
                <w:i/>
                <w:iCs/>
                <w:u w:val="single"/>
              </w:rPr>
              <w:t>Skyldighet för arbetsgivare att ge in dokumentation efter utstation</w:t>
            </w:r>
            <w:r w:rsidRPr="00603768">
              <w:rPr>
                <w:i/>
                <w:iCs/>
                <w:u w:val="single"/>
              </w:rPr>
              <w:softHyphen/>
              <w:t xml:space="preserve">eringsperioden    </w:t>
            </w:r>
          </w:p>
          <w:p w14:paraId="65971A1D" w14:textId="77777777" w:rsidR="00603768" w:rsidRPr="00603768" w:rsidRDefault="00545EC1" w:rsidP="0028724B">
            <w:pPr>
              <w:pStyle w:val="Brdtextmedindrag"/>
              <w:rPr>
                <w:i/>
                <w:iCs/>
              </w:rPr>
            </w:pPr>
          </w:p>
          <w:p w14:paraId="70D1C1AB" w14:textId="77777777" w:rsidR="00603768" w:rsidRPr="00603768" w:rsidRDefault="00AB59E6" w:rsidP="0028724B">
            <w:pPr>
              <w:pStyle w:val="Brdtextmedindrag"/>
              <w:ind w:firstLine="0"/>
              <w:rPr>
                <w:i/>
                <w:iCs/>
              </w:rPr>
            </w:pPr>
            <w:r w:rsidRPr="00603768">
              <w:rPr>
                <w:i/>
                <w:iCs/>
              </w:rPr>
              <w:t>45 c §</w:t>
            </w:r>
          </w:p>
          <w:p w14:paraId="39FFB5FB" w14:textId="77777777" w:rsidR="00603768" w:rsidRPr="00603768" w:rsidRDefault="00AB59E6" w:rsidP="0028724B">
            <w:pPr>
              <w:pStyle w:val="Brdtextmedindrag"/>
              <w:rPr>
                <w:i/>
                <w:iCs/>
              </w:rPr>
            </w:pPr>
            <w:bookmarkStart w:id="519" w:name="_Hlk89691323"/>
            <w:r w:rsidRPr="00603768">
              <w:rPr>
                <w:i/>
                <w:iCs/>
              </w:rPr>
              <w:t>En arbetsgivare som ska ge in en utstatio</w:t>
            </w:r>
            <w:r w:rsidRPr="00603768">
              <w:rPr>
                <w:i/>
                <w:iCs/>
              </w:rPr>
              <w:softHyphen/>
              <w:t>neringsdeklaration enligt 45 b § ska efter utstationerings</w:t>
            </w:r>
            <w:r w:rsidRPr="00603768">
              <w:rPr>
                <w:i/>
                <w:iCs/>
              </w:rPr>
              <w:softHyphen/>
              <w:t>perioden på begäran av Arbets</w:t>
            </w:r>
            <w:r w:rsidRPr="00603768">
              <w:rPr>
                <w:i/>
                <w:iCs/>
              </w:rPr>
              <w:softHyphen/>
              <w:t>miljöverket lämna in kopior av anställningsavtal, löne</w:t>
            </w:r>
            <w:r w:rsidRPr="00603768">
              <w:rPr>
                <w:i/>
                <w:iCs/>
              </w:rPr>
              <w:softHyphen/>
              <w:t>specifika</w:t>
            </w:r>
            <w:r w:rsidRPr="00603768">
              <w:rPr>
                <w:i/>
                <w:iCs/>
              </w:rPr>
              <w:softHyphen/>
              <w:t>tioner, tidrapporter och intyg över gjorda löneutbetal</w:t>
            </w:r>
            <w:r w:rsidRPr="00603768">
              <w:rPr>
                <w:i/>
                <w:iCs/>
              </w:rPr>
              <w:softHyphen/>
              <w:t>ningar samt bevis om utförda trans</w:t>
            </w:r>
            <w:r w:rsidRPr="00603768">
              <w:rPr>
                <w:i/>
                <w:iCs/>
              </w:rPr>
              <w:softHyphen/>
              <w:t>porter och färdskrivardata.</w:t>
            </w:r>
          </w:p>
          <w:p w14:paraId="21F53793" w14:textId="77777777" w:rsidR="00603768" w:rsidRPr="00603768" w:rsidRDefault="00AB59E6" w:rsidP="0028724B">
            <w:pPr>
              <w:pStyle w:val="Brdtextmedindrag"/>
              <w:rPr>
                <w:i/>
                <w:iCs/>
              </w:rPr>
            </w:pPr>
            <w:r w:rsidRPr="00603768">
              <w:rPr>
                <w:i/>
                <w:iCs/>
              </w:rPr>
              <w:t>Skyldigheten enligt första stycket ska fullgöras inom åtta veckor från det att begäran framställdes.</w:t>
            </w:r>
            <w:bookmarkEnd w:id="519"/>
          </w:p>
        </w:tc>
      </w:tr>
      <w:bookmarkEnd w:id="513"/>
    </w:tbl>
    <w:p w14:paraId="5E8D7C3D" w14:textId="77777777" w:rsidR="00603768" w:rsidRPr="00603768" w:rsidRDefault="00545EC1" w:rsidP="0028724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2D0117F0" w14:textId="77777777">
        <w:tc>
          <w:tcPr>
            <w:tcW w:w="2500" w:type="pct"/>
            <w:shd w:val="clear" w:color="auto" w:fill="auto"/>
            <w:tcMar>
              <w:left w:w="0" w:type="dxa"/>
            </w:tcMar>
          </w:tcPr>
          <w:p w14:paraId="74E4227F" w14:textId="77777777" w:rsidR="00603768" w:rsidRPr="00603768" w:rsidRDefault="00545EC1" w:rsidP="0028724B">
            <w:pPr>
              <w:pStyle w:val="Brdtextmedindrag"/>
            </w:pPr>
          </w:p>
        </w:tc>
        <w:tc>
          <w:tcPr>
            <w:tcW w:w="2500" w:type="pct"/>
            <w:shd w:val="clear" w:color="auto" w:fill="auto"/>
            <w:tcMar>
              <w:right w:w="0" w:type="dxa"/>
            </w:tcMar>
          </w:tcPr>
          <w:p w14:paraId="6F0C6961" w14:textId="77777777" w:rsidR="00603768" w:rsidRPr="00603768" w:rsidRDefault="00AB59E6" w:rsidP="0028724B">
            <w:pPr>
              <w:pStyle w:val="Brdtextmedindrag"/>
              <w:ind w:firstLine="0"/>
              <w:rPr>
                <w:rFonts w:eastAsiaTheme="minorHAnsi"/>
                <w:i/>
                <w:u w:val="single"/>
              </w:rPr>
            </w:pPr>
            <w:r w:rsidRPr="00603768">
              <w:rPr>
                <w:rFonts w:eastAsiaTheme="minorHAnsi"/>
                <w:i/>
                <w:u w:val="single"/>
              </w:rPr>
              <w:t>Skyldighet för transportföretag och förare att tillhandahålla dokumentation vid vägkontroll</w:t>
            </w:r>
          </w:p>
          <w:p w14:paraId="4A33A932" w14:textId="77777777" w:rsidR="00603768" w:rsidRPr="00603768" w:rsidRDefault="00545EC1" w:rsidP="0028724B">
            <w:pPr>
              <w:pStyle w:val="Brdtextmedindrag"/>
              <w:rPr>
                <w:rFonts w:eastAsiaTheme="minorHAnsi"/>
              </w:rPr>
            </w:pPr>
          </w:p>
          <w:p w14:paraId="3AEEBFDA" w14:textId="77777777" w:rsidR="00603768" w:rsidRPr="00603768" w:rsidRDefault="00AB59E6" w:rsidP="0028724B">
            <w:pPr>
              <w:pStyle w:val="Brdtextmedindrag"/>
              <w:ind w:firstLine="0"/>
              <w:rPr>
                <w:rFonts w:eastAsiaTheme="minorHAnsi"/>
                <w:bCs/>
                <w:i/>
              </w:rPr>
            </w:pPr>
            <w:r w:rsidRPr="00603768">
              <w:rPr>
                <w:rFonts w:eastAsiaTheme="minorHAnsi"/>
                <w:bCs/>
                <w:i/>
              </w:rPr>
              <w:t>45 d §</w:t>
            </w:r>
          </w:p>
          <w:p w14:paraId="7442DC1E" w14:textId="77777777" w:rsidR="00603768" w:rsidRPr="00603768" w:rsidRDefault="00AB59E6" w:rsidP="0028724B">
            <w:pPr>
              <w:pStyle w:val="Brdtextmedindrag"/>
              <w:rPr>
                <w:rFonts w:eastAsiaTheme="minorHAnsi"/>
                <w:i/>
                <w:iCs/>
              </w:rPr>
            </w:pPr>
            <w:r w:rsidRPr="00603768">
              <w:rPr>
                <w:rFonts w:eastAsiaTheme="minorHAnsi"/>
                <w:i/>
                <w:iCs/>
              </w:rPr>
              <w:t>Ett transportföretag som är etablerat i ett annat land än Sverige och som utför en transport med en utstationerad förare ska säkerställa att föraren för en kontroll</w:t>
            </w:r>
            <w:r w:rsidRPr="00603768">
              <w:rPr>
                <w:rFonts w:eastAsiaTheme="minorHAnsi"/>
                <w:i/>
                <w:iCs/>
              </w:rPr>
              <w:softHyphen/>
              <w:t>tjänste</w:t>
            </w:r>
            <w:r w:rsidRPr="00603768">
              <w:rPr>
                <w:rFonts w:eastAsiaTheme="minorHAnsi"/>
                <w:i/>
                <w:iCs/>
              </w:rPr>
              <w:softHyphen/>
              <w:t xml:space="preserve">man vid en vägkontroll på begäran visar upp </w:t>
            </w:r>
          </w:p>
          <w:p w14:paraId="44036781" w14:textId="77777777" w:rsidR="00603768" w:rsidRPr="00603768" w:rsidRDefault="00AB59E6" w:rsidP="0028724B">
            <w:pPr>
              <w:pStyle w:val="Brdtextmedindrag"/>
              <w:rPr>
                <w:rFonts w:eastAsiaTheme="minorHAnsi"/>
                <w:i/>
              </w:rPr>
            </w:pPr>
            <w:r w:rsidRPr="00603768">
              <w:rPr>
                <w:rFonts w:eastAsiaTheme="minorHAnsi"/>
                <w:i/>
              </w:rPr>
              <w:t>1. en kopia av den inlämnade utstatio</w:t>
            </w:r>
            <w:r w:rsidRPr="00603768">
              <w:rPr>
                <w:rFonts w:eastAsiaTheme="minorHAnsi"/>
                <w:i/>
              </w:rPr>
              <w:softHyphen/>
              <w:t>neringsdeklarationen,</w:t>
            </w:r>
          </w:p>
          <w:p w14:paraId="51A69C66" w14:textId="77777777" w:rsidR="00603768" w:rsidRPr="00603768" w:rsidRDefault="00AB59E6" w:rsidP="0028724B">
            <w:pPr>
              <w:pStyle w:val="Brdtextmedindrag"/>
              <w:rPr>
                <w:rFonts w:eastAsiaTheme="minorHAnsi"/>
                <w:i/>
              </w:rPr>
            </w:pPr>
            <w:r w:rsidRPr="00603768">
              <w:rPr>
                <w:rFonts w:eastAsiaTheme="minorHAnsi"/>
                <w:i/>
              </w:rPr>
              <w:t xml:space="preserve">2. bevis om de transporter som har betydelse för bedömningen av utstationeringsfrågan, och </w:t>
            </w:r>
          </w:p>
          <w:p w14:paraId="7FCADB67" w14:textId="77777777" w:rsidR="00603768" w:rsidRPr="00603768" w:rsidRDefault="00AB59E6" w:rsidP="0028724B">
            <w:pPr>
              <w:pStyle w:val="Brdtextmedindrag"/>
            </w:pPr>
            <w:r w:rsidRPr="00603768">
              <w:rPr>
                <w:rFonts w:eastAsiaTheme="minorHAnsi"/>
                <w:i/>
              </w:rPr>
              <w:t>3. färdskrivardata.</w:t>
            </w:r>
          </w:p>
        </w:tc>
      </w:tr>
    </w:tbl>
    <w:p w14:paraId="2C9A237E" w14:textId="77777777" w:rsidR="00603768" w:rsidRPr="00603768" w:rsidRDefault="00545EC1" w:rsidP="0028724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1E002656" w14:textId="77777777">
        <w:tc>
          <w:tcPr>
            <w:tcW w:w="2500" w:type="pct"/>
            <w:shd w:val="clear" w:color="auto" w:fill="auto"/>
            <w:tcMar>
              <w:left w:w="0" w:type="dxa"/>
            </w:tcMar>
          </w:tcPr>
          <w:p w14:paraId="30505FCF" w14:textId="77777777" w:rsidR="00603768" w:rsidRPr="00603768" w:rsidRDefault="00545EC1" w:rsidP="0028724B">
            <w:pPr>
              <w:pStyle w:val="Brdtextmedindrag"/>
            </w:pPr>
          </w:p>
        </w:tc>
        <w:tc>
          <w:tcPr>
            <w:tcW w:w="2500" w:type="pct"/>
            <w:shd w:val="clear" w:color="auto" w:fill="auto"/>
            <w:tcMar>
              <w:right w:w="0" w:type="dxa"/>
            </w:tcMar>
          </w:tcPr>
          <w:p w14:paraId="1678432C" w14:textId="77777777" w:rsidR="00603768" w:rsidRPr="00603768" w:rsidRDefault="00AB59E6" w:rsidP="0028724B">
            <w:pPr>
              <w:pStyle w:val="Brdtextmedindrag"/>
              <w:ind w:firstLine="0"/>
              <w:rPr>
                <w:i/>
              </w:rPr>
            </w:pPr>
            <w:r w:rsidRPr="00603768">
              <w:rPr>
                <w:i/>
              </w:rPr>
              <w:t>45 e §</w:t>
            </w:r>
          </w:p>
          <w:p w14:paraId="1EB5A097" w14:textId="77777777" w:rsidR="00603768" w:rsidRPr="00603768" w:rsidRDefault="00AB59E6" w:rsidP="0028724B">
            <w:pPr>
              <w:pStyle w:val="Brdtextmedindrag"/>
              <w:rPr>
                <w:i/>
                <w:iCs/>
              </w:rPr>
            </w:pPr>
            <w:bookmarkStart w:id="520" w:name="_Hlk89695113"/>
            <w:r w:rsidRPr="00603768">
              <w:rPr>
                <w:i/>
                <w:iCs/>
              </w:rPr>
              <w:t xml:space="preserve">En förare som utför en transport som avses i 5 c, 5 d eller 5 e § ska för en kontrolltjänsteman vid en vägkontroll visa upp </w:t>
            </w:r>
          </w:p>
          <w:p w14:paraId="38DE7DC6" w14:textId="77777777" w:rsidR="00603768" w:rsidRPr="00603768" w:rsidRDefault="00AB59E6" w:rsidP="0028724B">
            <w:pPr>
              <w:pStyle w:val="Brdtextmedindrag"/>
              <w:rPr>
                <w:i/>
                <w:iCs/>
              </w:rPr>
            </w:pPr>
            <w:r w:rsidRPr="00603768">
              <w:rPr>
                <w:i/>
                <w:iCs/>
              </w:rPr>
              <w:t>1. bevis om de transporter som har betydelse för bedömningen av utstationeringsfrågan, och</w:t>
            </w:r>
          </w:p>
          <w:p w14:paraId="4A8BE241" w14:textId="77777777" w:rsidR="00603768" w:rsidRPr="00603768" w:rsidRDefault="00AB59E6" w:rsidP="0028724B">
            <w:pPr>
              <w:pStyle w:val="Brdtextmedindrag"/>
              <w:rPr>
                <w:i/>
                <w:iCs/>
              </w:rPr>
            </w:pPr>
            <w:r w:rsidRPr="00603768">
              <w:rPr>
                <w:i/>
                <w:iCs/>
              </w:rPr>
              <w:t>2. färdskrivardata.</w:t>
            </w:r>
            <w:bookmarkEnd w:id="520"/>
          </w:p>
        </w:tc>
      </w:tr>
    </w:tbl>
    <w:p w14:paraId="7F097BBB" w14:textId="77777777" w:rsidR="00603768" w:rsidRPr="00603768" w:rsidRDefault="00AB59E6" w:rsidP="0028724B">
      <w:pPr>
        <w:pStyle w:val="Brdtextmedindrag"/>
      </w:pPr>
      <w:r w:rsidRPr="00603768">
        <w:br w:type="page"/>
      </w:r>
    </w:p>
    <w:tbl>
      <w:tblPr>
        <w:tblW w:w="5000" w:type="pct"/>
        <w:tblCellMar>
          <w:left w:w="125" w:type="dxa"/>
          <w:right w:w="125" w:type="dxa"/>
        </w:tblCellMar>
        <w:tblLook w:val="0600" w:firstRow="0" w:lastRow="0" w:firstColumn="0" w:lastColumn="0" w:noHBand="1" w:noVBand="1"/>
      </w:tblPr>
      <w:tblGrid>
        <w:gridCol w:w="2948"/>
        <w:gridCol w:w="2949"/>
      </w:tblGrid>
      <w:tr w:rsidR="009349CA" w14:paraId="06CB640C" w14:textId="77777777">
        <w:tc>
          <w:tcPr>
            <w:tcW w:w="2500" w:type="pct"/>
            <w:shd w:val="clear" w:color="auto" w:fill="auto"/>
            <w:tcMar>
              <w:left w:w="0" w:type="dxa"/>
            </w:tcMar>
          </w:tcPr>
          <w:p w14:paraId="29DCC1A7" w14:textId="77777777" w:rsidR="00603768" w:rsidRPr="00603768" w:rsidRDefault="00545EC1" w:rsidP="0028724B">
            <w:pPr>
              <w:pStyle w:val="Brdtextmedindrag"/>
            </w:pPr>
          </w:p>
        </w:tc>
        <w:tc>
          <w:tcPr>
            <w:tcW w:w="2500" w:type="pct"/>
            <w:shd w:val="clear" w:color="auto" w:fill="auto"/>
            <w:tcMar>
              <w:right w:w="0" w:type="dxa"/>
            </w:tcMar>
          </w:tcPr>
          <w:p w14:paraId="14FDDBF1" w14:textId="77777777" w:rsidR="00603768" w:rsidRPr="00603768" w:rsidRDefault="00AB59E6" w:rsidP="0028724B">
            <w:pPr>
              <w:pStyle w:val="Brdtextmedindrag"/>
              <w:ind w:firstLine="0"/>
              <w:rPr>
                <w:rFonts w:eastAsiaTheme="minorHAnsi"/>
                <w:i/>
                <w:u w:val="single"/>
              </w:rPr>
            </w:pPr>
            <w:r w:rsidRPr="00603768">
              <w:rPr>
                <w:rFonts w:eastAsiaTheme="minorHAnsi"/>
                <w:i/>
                <w:u w:val="single"/>
              </w:rPr>
              <w:t xml:space="preserve">Sanktionsavgift </w:t>
            </w:r>
          </w:p>
          <w:p w14:paraId="69EB6FD6" w14:textId="77777777" w:rsidR="00603768" w:rsidRPr="00603768" w:rsidRDefault="00545EC1" w:rsidP="0028724B">
            <w:pPr>
              <w:pStyle w:val="Brdtextmedindrag"/>
              <w:rPr>
                <w:rFonts w:eastAsiaTheme="minorHAnsi"/>
              </w:rPr>
            </w:pPr>
          </w:p>
          <w:p w14:paraId="082E42EE" w14:textId="77777777" w:rsidR="00603768" w:rsidRPr="00603768" w:rsidRDefault="00AB59E6" w:rsidP="0028724B">
            <w:pPr>
              <w:pStyle w:val="Brdtextmedindrag"/>
              <w:ind w:firstLine="0"/>
              <w:rPr>
                <w:rFonts w:eastAsiaTheme="minorHAnsi"/>
                <w:i/>
                <w:iCs/>
              </w:rPr>
            </w:pPr>
            <w:r w:rsidRPr="00603768">
              <w:rPr>
                <w:rFonts w:eastAsiaTheme="minorHAnsi"/>
                <w:i/>
                <w:iCs/>
              </w:rPr>
              <w:t>45 f §</w:t>
            </w:r>
          </w:p>
          <w:p w14:paraId="71CA644C" w14:textId="77777777" w:rsidR="00603768" w:rsidRPr="00603768" w:rsidRDefault="00AB59E6" w:rsidP="0028724B">
            <w:pPr>
              <w:pStyle w:val="Brdtextmedindrag"/>
              <w:rPr>
                <w:rFonts w:eastAsiaTheme="minorHAnsi"/>
                <w:i/>
                <w:iCs/>
              </w:rPr>
            </w:pPr>
            <w:r w:rsidRPr="00603768">
              <w:rPr>
                <w:rFonts w:eastAsiaTheme="minorHAnsi"/>
                <w:i/>
                <w:iCs/>
              </w:rPr>
              <w:t>En sanktionsavgift ska tas ut om ett transportföretag har överträtt bestämmelsen om att på begäran visa upp en utstationerings</w:t>
            </w:r>
            <w:r w:rsidRPr="00603768">
              <w:rPr>
                <w:rFonts w:eastAsiaTheme="minorHAnsi"/>
                <w:i/>
                <w:iCs/>
              </w:rPr>
              <w:softHyphen/>
              <w:t>deklaration i 45</w:t>
            </w:r>
            <w:r w:rsidRPr="00603768" w:rsidDel="00406BB7">
              <w:rPr>
                <w:rFonts w:eastAsiaTheme="minorHAnsi"/>
                <w:i/>
                <w:iCs/>
              </w:rPr>
              <w:t> </w:t>
            </w:r>
            <w:r w:rsidRPr="00603768">
              <w:rPr>
                <w:rFonts w:eastAsiaTheme="minorHAnsi"/>
                <w:i/>
                <w:iCs/>
              </w:rPr>
              <w:t xml:space="preserve">d § 1. </w:t>
            </w:r>
          </w:p>
          <w:p w14:paraId="7C76AE84" w14:textId="77777777" w:rsidR="00603768" w:rsidRPr="00603768" w:rsidRDefault="00AB59E6" w:rsidP="0028724B">
            <w:pPr>
              <w:pStyle w:val="Brdtextmedindrag"/>
              <w:rPr>
                <w:i/>
                <w:iCs/>
              </w:rPr>
            </w:pPr>
            <w:r w:rsidRPr="00603768">
              <w:rPr>
                <w:i/>
                <w:iCs/>
              </w:rPr>
              <w:t>I fråga om sanktionsavgiften tillämpas 38 §.</w:t>
            </w:r>
          </w:p>
        </w:tc>
      </w:tr>
    </w:tbl>
    <w:p w14:paraId="7ED704B0" w14:textId="77777777" w:rsidR="00603768" w:rsidRPr="00603768" w:rsidRDefault="00545EC1" w:rsidP="0028724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43C9D9AE" w14:textId="77777777">
        <w:tc>
          <w:tcPr>
            <w:tcW w:w="2500" w:type="pct"/>
            <w:shd w:val="clear" w:color="auto" w:fill="auto"/>
            <w:tcMar>
              <w:left w:w="0" w:type="dxa"/>
            </w:tcMar>
          </w:tcPr>
          <w:p w14:paraId="19DBC35C" w14:textId="77777777" w:rsidR="00603768" w:rsidRPr="00603768" w:rsidRDefault="00545EC1" w:rsidP="0028724B">
            <w:pPr>
              <w:pStyle w:val="Brdtextmedindrag"/>
            </w:pPr>
          </w:p>
        </w:tc>
        <w:tc>
          <w:tcPr>
            <w:tcW w:w="2500" w:type="pct"/>
            <w:shd w:val="clear" w:color="auto" w:fill="auto"/>
            <w:tcMar>
              <w:right w:w="0" w:type="dxa"/>
            </w:tcMar>
          </w:tcPr>
          <w:p w14:paraId="1EE257CC" w14:textId="77777777" w:rsidR="00603768" w:rsidRPr="00603768" w:rsidRDefault="00AB59E6" w:rsidP="0028724B">
            <w:pPr>
              <w:pStyle w:val="Brdtextmedindrag"/>
              <w:ind w:firstLine="0"/>
              <w:rPr>
                <w:i/>
              </w:rPr>
            </w:pPr>
            <w:r w:rsidRPr="00603768">
              <w:rPr>
                <w:i/>
              </w:rPr>
              <w:t>45 g §</w:t>
            </w:r>
          </w:p>
          <w:p w14:paraId="6C4EE980" w14:textId="77777777" w:rsidR="00603768" w:rsidRPr="00603768" w:rsidRDefault="00AB59E6" w:rsidP="0028724B">
            <w:pPr>
              <w:pStyle w:val="Brdtextmedindrag"/>
              <w:rPr>
                <w:i/>
                <w:iCs/>
              </w:rPr>
            </w:pPr>
            <w:r w:rsidRPr="00603768">
              <w:rPr>
                <w:i/>
                <w:iCs/>
              </w:rPr>
              <w:t>När ett beslut om sanktionsavgift enligt 45 f § har fått laga kraft får det verkställas enligt utsöknings</w:t>
            </w:r>
            <w:r w:rsidRPr="00603768">
              <w:rPr>
                <w:i/>
                <w:iCs/>
              </w:rPr>
              <w:softHyphen/>
              <w:t>balken.</w:t>
            </w:r>
          </w:p>
        </w:tc>
      </w:tr>
    </w:tbl>
    <w:p w14:paraId="5C36D9B6" w14:textId="77777777" w:rsidR="00603768" w:rsidRPr="00603768" w:rsidRDefault="00545EC1" w:rsidP="0028724B">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349CA" w14:paraId="31B0C054" w14:textId="77777777">
        <w:tc>
          <w:tcPr>
            <w:tcW w:w="2500" w:type="pct"/>
            <w:shd w:val="clear" w:color="auto" w:fill="auto"/>
            <w:tcMar>
              <w:left w:w="0" w:type="dxa"/>
            </w:tcMar>
          </w:tcPr>
          <w:p w14:paraId="3F4AF688" w14:textId="77777777" w:rsidR="00603768" w:rsidRPr="00603768" w:rsidRDefault="00545EC1" w:rsidP="0028724B">
            <w:pPr>
              <w:pStyle w:val="Brdtextmedindrag"/>
            </w:pPr>
          </w:p>
        </w:tc>
        <w:tc>
          <w:tcPr>
            <w:tcW w:w="2500" w:type="pct"/>
            <w:shd w:val="clear" w:color="auto" w:fill="auto"/>
            <w:tcMar>
              <w:right w:w="0" w:type="dxa"/>
            </w:tcMar>
          </w:tcPr>
          <w:p w14:paraId="39E089F6" w14:textId="77777777" w:rsidR="00603768" w:rsidRPr="00603768" w:rsidRDefault="00AB59E6" w:rsidP="0028724B">
            <w:pPr>
              <w:pStyle w:val="Brdtextmedindrag"/>
              <w:ind w:firstLine="0"/>
              <w:rPr>
                <w:rFonts w:eastAsiaTheme="minorHAnsi"/>
                <w:i/>
                <w:u w:val="single"/>
              </w:rPr>
            </w:pPr>
            <w:r w:rsidRPr="00603768">
              <w:rPr>
                <w:rFonts w:eastAsiaTheme="minorHAnsi"/>
                <w:i/>
                <w:u w:val="single"/>
              </w:rPr>
              <w:t>Beställaransvar</w:t>
            </w:r>
          </w:p>
          <w:p w14:paraId="761971F0" w14:textId="77777777" w:rsidR="00603768" w:rsidRPr="00603768" w:rsidRDefault="00545EC1" w:rsidP="0028724B">
            <w:pPr>
              <w:pStyle w:val="Brdtextmedindrag"/>
              <w:rPr>
                <w:rFonts w:eastAsiaTheme="minorHAnsi"/>
              </w:rPr>
            </w:pPr>
          </w:p>
          <w:p w14:paraId="493500A5" w14:textId="77777777" w:rsidR="00603768" w:rsidRPr="00603768" w:rsidRDefault="00AB59E6" w:rsidP="0028724B">
            <w:pPr>
              <w:pStyle w:val="Brdtextmedindrag"/>
              <w:ind w:firstLine="0"/>
              <w:rPr>
                <w:rFonts w:eastAsiaTheme="minorHAnsi"/>
                <w:i/>
                <w:iCs/>
              </w:rPr>
            </w:pPr>
            <w:r w:rsidRPr="00603768">
              <w:rPr>
                <w:rFonts w:eastAsiaTheme="minorHAnsi"/>
                <w:i/>
                <w:iCs/>
              </w:rPr>
              <w:t>45 h §</w:t>
            </w:r>
          </w:p>
          <w:p w14:paraId="1166888B" w14:textId="77777777" w:rsidR="00603768" w:rsidRPr="00603768" w:rsidRDefault="00AB59E6" w:rsidP="0028724B">
            <w:pPr>
              <w:pStyle w:val="Brdtextmedindrag"/>
              <w:rPr>
                <w:rFonts w:eastAsiaTheme="minorHAnsi"/>
                <w:i/>
                <w:iCs/>
              </w:rPr>
            </w:pPr>
            <w:r w:rsidRPr="00603768">
              <w:rPr>
                <w:rFonts w:eastAsiaTheme="minorHAnsi"/>
                <w:i/>
                <w:iCs/>
              </w:rPr>
              <w:t>Om ett transportföretag som är etablerat i ett annat land än Sverige utför en transport med en utstationerad förare utan att en utstationerings</w:t>
            </w:r>
            <w:r w:rsidRPr="00603768">
              <w:rPr>
                <w:rFonts w:eastAsiaTheme="minorHAnsi"/>
                <w:i/>
                <w:iCs/>
              </w:rPr>
              <w:softHyphen/>
              <w:t xml:space="preserve">deklaration har lämnats in enligt 45 b §, döms den som yrkesmässigt för egen eller annans räkning har beställt transporten till böter eller fängelse i högst ett år, om han eller hon </w:t>
            </w:r>
          </w:p>
          <w:p w14:paraId="259104BB" w14:textId="77777777" w:rsidR="00603768" w:rsidRPr="00603768" w:rsidRDefault="00AB59E6" w:rsidP="0028724B">
            <w:pPr>
              <w:pStyle w:val="Brdtextmedindrag"/>
              <w:rPr>
                <w:rFonts w:eastAsiaTheme="minorHAnsi"/>
                <w:i/>
                <w:iCs/>
              </w:rPr>
            </w:pPr>
            <w:r w:rsidRPr="00603768">
              <w:rPr>
                <w:rFonts w:eastAsiaTheme="minorHAnsi"/>
                <w:i/>
                <w:iCs/>
              </w:rPr>
              <w:t>1. vid tidpunkten för beställ</w:t>
            </w:r>
            <w:r w:rsidRPr="00603768">
              <w:rPr>
                <w:rFonts w:eastAsiaTheme="minorHAnsi"/>
                <w:i/>
                <w:iCs/>
              </w:rPr>
              <w:softHyphen/>
              <w:t>ningen kände till eller hade skälig anledning att anta att föraren var utstationerad eller skulle utstatio</w:t>
            </w:r>
            <w:r w:rsidRPr="00603768">
              <w:rPr>
                <w:rFonts w:eastAsiaTheme="minorHAnsi"/>
                <w:i/>
                <w:iCs/>
              </w:rPr>
              <w:softHyphen/>
              <w:t>neras och att en utstationerings</w:t>
            </w:r>
            <w:r w:rsidRPr="00603768">
              <w:rPr>
                <w:rFonts w:eastAsiaTheme="minorHAnsi"/>
                <w:i/>
                <w:iCs/>
              </w:rPr>
              <w:softHyphen/>
              <w:t xml:space="preserve">deklaration inte har lämnats in eller skulle lämnas in, eller </w:t>
            </w:r>
          </w:p>
          <w:p w14:paraId="476F314E" w14:textId="77777777" w:rsidR="00603768" w:rsidRPr="00603768" w:rsidRDefault="00AB59E6" w:rsidP="0028724B">
            <w:pPr>
              <w:pStyle w:val="Brdtextmedindrag"/>
              <w:rPr>
                <w:rFonts w:eastAsiaTheme="minorHAnsi"/>
                <w:i/>
                <w:iCs/>
              </w:rPr>
            </w:pPr>
            <w:bookmarkStart w:id="521" w:name="_Hlk90908058"/>
            <w:r w:rsidRPr="00603768">
              <w:rPr>
                <w:rFonts w:eastAsiaTheme="minorHAnsi"/>
                <w:i/>
                <w:iCs/>
              </w:rPr>
              <w:t>2. beställt en transport som avses i 5 b § av transportföretaget och uppsåtligen eller av oaktsamhet inte senast en dag efter det att transporten har utförts underrättat Arbetsmiljöverket om utstatio</w:t>
            </w:r>
            <w:r w:rsidRPr="00603768">
              <w:rPr>
                <w:rFonts w:eastAsiaTheme="minorHAnsi"/>
                <w:i/>
                <w:iCs/>
              </w:rPr>
              <w:softHyphen/>
              <w:t>neringen.</w:t>
            </w:r>
            <w:bookmarkEnd w:id="521"/>
          </w:p>
          <w:p w14:paraId="0FC36018" w14:textId="77777777" w:rsidR="00603768" w:rsidRPr="00603768" w:rsidRDefault="00AB59E6" w:rsidP="0028724B">
            <w:pPr>
              <w:pStyle w:val="Brdtextmedindrag"/>
            </w:pPr>
            <w:r w:rsidRPr="00603768">
              <w:rPr>
                <w:rFonts w:eastAsiaTheme="minorHAnsi"/>
                <w:i/>
                <w:iCs/>
              </w:rPr>
              <w:t>Det ska inte dömas till ansvar enligt första stycket 2 om beställaren gjort vad som skäligen kan begäras av honom eller henne för att kontrollera att en utstatio</w:t>
            </w:r>
            <w:r w:rsidRPr="00603768">
              <w:rPr>
                <w:rFonts w:eastAsiaTheme="minorHAnsi"/>
                <w:i/>
                <w:iCs/>
              </w:rPr>
              <w:softHyphen/>
              <w:t>nerings</w:t>
            </w:r>
            <w:r w:rsidRPr="00603768">
              <w:rPr>
                <w:rFonts w:eastAsiaTheme="minorHAnsi"/>
                <w:i/>
                <w:iCs/>
              </w:rPr>
              <w:softHyphen/>
              <w:t>deklaration har lämnats in enligt 45 b §.</w:t>
            </w:r>
          </w:p>
        </w:tc>
      </w:tr>
      <w:tr w:rsidR="009349CA" w14:paraId="64CF215E" w14:textId="77777777">
        <w:tc>
          <w:tcPr>
            <w:tcW w:w="2500" w:type="pct"/>
            <w:shd w:val="clear" w:color="auto" w:fill="auto"/>
            <w:tcMar>
              <w:left w:w="0" w:type="dxa"/>
            </w:tcMar>
          </w:tcPr>
          <w:p w14:paraId="1BDE7133" w14:textId="77777777" w:rsidR="00603768" w:rsidRPr="00603768" w:rsidRDefault="00545EC1" w:rsidP="0028724B">
            <w:pPr>
              <w:pStyle w:val="Brdtextmedindrag"/>
            </w:pPr>
          </w:p>
        </w:tc>
        <w:tc>
          <w:tcPr>
            <w:tcW w:w="2500" w:type="pct"/>
            <w:shd w:val="clear" w:color="auto" w:fill="auto"/>
            <w:tcMar>
              <w:right w:w="0" w:type="dxa"/>
            </w:tcMar>
          </w:tcPr>
          <w:p w14:paraId="3FA95F9C" w14:textId="77777777" w:rsidR="00603768" w:rsidRPr="00603768" w:rsidRDefault="00AB59E6" w:rsidP="0028724B">
            <w:pPr>
              <w:pStyle w:val="Brdtextmedindrag"/>
              <w:ind w:firstLine="0"/>
              <w:rPr>
                <w:rFonts w:eastAsiaTheme="minorHAnsi"/>
                <w:i/>
                <w:u w:val="single"/>
              </w:rPr>
            </w:pPr>
            <w:r w:rsidRPr="00603768">
              <w:rPr>
                <w:rFonts w:eastAsiaTheme="minorHAnsi"/>
                <w:i/>
                <w:u w:val="single"/>
              </w:rPr>
              <w:t xml:space="preserve">Rätt att meddela föreskrifter </w:t>
            </w:r>
          </w:p>
          <w:p w14:paraId="5FC5B258" w14:textId="77777777" w:rsidR="00603768" w:rsidRPr="00603768" w:rsidRDefault="00545EC1" w:rsidP="0028724B">
            <w:pPr>
              <w:pStyle w:val="Brdtextmedindrag"/>
              <w:rPr>
                <w:rFonts w:eastAsiaTheme="minorHAnsi"/>
              </w:rPr>
            </w:pPr>
          </w:p>
          <w:p w14:paraId="3E57CF88" w14:textId="77777777" w:rsidR="00603768" w:rsidRPr="00603768" w:rsidRDefault="00AB59E6" w:rsidP="0028724B">
            <w:pPr>
              <w:pStyle w:val="Brdtextmedindrag"/>
              <w:ind w:firstLine="0"/>
              <w:rPr>
                <w:rFonts w:eastAsiaTheme="minorHAnsi"/>
                <w:i/>
                <w:iCs/>
              </w:rPr>
            </w:pPr>
            <w:r w:rsidRPr="00603768">
              <w:rPr>
                <w:rFonts w:eastAsiaTheme="minorHAnsi"/>
                <w:i/>
                <w:iCs/>
              </w:rPr>
              <w:t>45 i §</w:t>
            </w:r>
          </w:p>
          <w:p w14:paraId="49C16E05" w14:textId="77777777" w:rsidR="00603768" w:rsidRPr="00603768" w:rsidRDefault="00AB59E6" w:rsidP="0028724B">
            <w:pPr>
              <w:pStyle w:val="Brdtextmedindrag"/>
              <w:rPr>
                <w:rFonts w:eastAsiaTheme="minorHAnsi"/>
                <w:i/>
                <w:iCs/>
              </w:rPr>
            </w:pPr>
            <w:r w:rsidRPr="00603768">
              <w:rPr>
                <w:rFonts w:eastAsiaTheme="minorHAnsi"/>
                <w:i/>
                <w:iCs/>
              </w:rPr>
              <w:t>Regeringen får meddela före</w:t>
            </w:r>
            <w:r w:rsidRPr="00603768">
              <w:rPr>
                <w:rFonts w:eastAsiaTheme="minorHAnsi"/>
                <w:i/>
                <w:iCs/>
              </w:rPr>
              <w:softHyphen/>
              <w:t xml:space="preserve">skrifter om vilka uppgifter en utstationeringsdeklaration ska innehålla. </w:t>
            </w:r>
          </w:p>
          <w:p w14:paraId="1CA698F3" w14:textId="77777777" w:rsidR="00603768" w:rsidRPr="00603768" w:rsidRDefault="00AB59E6" w:rsidP="0028724B">
            <w:pPr>
              <w:pStyle w:val="Brdtextmedindrag"/>
              <w:rPr>
                <w:rFonts w:eastAsiaTheme="minorHAnsi"/>
                <w:i/>
                <w:iCs/>
              </w:rPr>
            </w:pPr>
            <w:r w:rsidRPr="00603768">
              <w:rPr>
                <w:rFonts w:eastAsiaTheme="minorHAnsi"/>
                <w:i/>
                <w:iCs/>
              </w:rPr>
              <w:t>Regeringen får meddela ytter</w:t>
            </w:r>
            <w:r w:rsidRPr="00603768">
              <w:rPr>
                <w:rFonts w:eastAsiaTheme="minorHAnsi"/>
                <w:i/>
                <w:iCs/>
              </w:rPr>
              <w:softHyphen/>
              <w:t>ligare föreskrifter om sanktions</w:t>
            </w:r>
            <w:r w:rsidRPr="00603768">
              <w:rPr>
                <w:rFonts w:eastAsiaTheme="minorHAnsi"/>
                <w:i/>
                <w:iCs/>
              </w:rPr>
              <w:softHyphen/>
              <w:t>avgifter enligt 45 f §.</w:t>
            </w:r>
          </w:p>
          <w:p w14:paraId="3E4661AB" w14:textId="77777777" w:rsidR="00603768" w:rsidRPr="00603768" w:rsidRDefault="00AB59E6" w:rsidP="0028724B">
            <w:pPr>
              <w:pStyle w:val="Brdtextmedindrag"/>
              <w:rPr>
                <w:rFonts w:eastAsiaTheme="minorHAnsi"/>
                <w:i/>
                <w:iCs/>
              </w:rPr>
            </w:pPr>
            <w:r w:rsidRPr="00603768">
              <w:rPr>
                <w:rFonts w:eastAsiaTheme="minorHAnsi"/>
                <w:i/>
                <w:iCs/>
              </w:rPr>
              <w:t xml:space="preserve">Regeringen </w:t>
            </w:r>
            <w:bookmarkStart w:id="522" w:name="_Hlk88483026"/>
            <w:r w:rsidRPr="00603768">
              <w:rPr>
                <w:rFonts w:eastAsiaTheme="minorHAnsi"/>
                <w:i/>
                <w:iCs/>
              </w:rPr>
              <w:t xml:space="preserve">eller den myndighet som regeringen bestämmer </w:t>
            </w:r>
            <w:bookmarkEnd w:id="522"/>
            <w:r w:rsidRPr="00603768">
              <w:rPr>
                <w:rFonts w:eastAsiaTheme="minorHAnsi"/>
                <w:i/>
                <w:iCs/>
              </w:rPr>
              <w:t xml:space="preserve">får meddela ytterligare föreskrifter om </w:t>
            </w:r>
          </w:p>
          <w:p w14:paraId="2D1DAA39" w14:textId="77777777" w:rsidR="00603768" w:rsidRPr="00603768" w:rsidRDefault="00AB59E6" w:rsidP="0028724B">
            <w:pPr>
              <w:pStyle w:val="Brdtextmedindrag"/>
              <w:rPr>
                <w:rFonts w:eastAsiaTheme="minorHAnsi"/>
                <w:i/>
                <w:iCs/>
              </w:rPr>
            </w:pPr>
            <w:r w:rsidRPr="00603768">
              <w:rPr>
                <w:rFonts w:eastAsiaTheme="minorHAnsi"/>
                <w:i/>
                <w:iCs/>
              </w:rPr>
              <w:t>1. inlämning av utstationerings</w:t>
            </w:r>
            <w:r w:rsidRPr="00603768">
              <w:rPr>
                <w:rFonts w:eastAsiaTheme="minorHAnsi"/>
                <w:i/>
                <w:iCs/>
              </w:rPr>
              <w:softHyphen/>
              <w:t xml:space="preserve">deklaration och anmälan om ändrade uppgifter enligt 45 b §, </w:t>
            </w:r>
          </w:p>
          <w:p w14:paraId="66182306" w14:textId="77777777" w:rsidR="00603768" w:rsidRPr="00603768" w:rsidRDefault="00AB59E6" w:rsidP="0028724B">
            <w:pPr>
              <w:pStyle w:val="Brdtextmedindrag"/>
              <w:rPr>
                <w:rFonts w:eastAsiaTheme="minorHAnsi"/>
                <w:i/>
                <w:iCs/>
              </w:rPr>
            </w:pPr>
            <w:r w:rsidRPr="00603768">
              <w:rPr>
                <w:rFonts w:eastAsiaTheme="minorHAnsi"/>
                <w:i/>
                <w:iCs/>
              </w:rPr>
              <w:t>2. inlämning av dokumentation enligt 45 c §, och</w:t>
            </w:r>
          </w:p>
          <w:p w14:paraId="4704809C" w14:textId="77777777" w:rsidR="00603768" w:rsidRPr="00603768" w:rsidRDefault="00AB59E6" w:rsidP="0028724B">
            <w:pPr>
              <w:pStyle w:val="Brdtextmedindrag"/>
            </w:pPr>
            <w:r w:rsidRPr="00603768">
              <w:rPr>
                <w:rFonts w:eastAsiaTheme="minorHAnsi"/>
                <w:i/>
                <w:iCs/>
              </w:rPr>
              <w:t>3. tillhandahållande av doku</w:t>
            </w:r>
            <w:r w:rsidRPr="00603768">
              <w:rPr>
                <w:rFonts w:eastAsiaTheme="minorHAnsi"/>
                <w:i/>
                <w:iCs/>
              </w:rPr>
              <w:softHyphen/>
              <w:t>mentation vid vägkontroller enligt 45 d och 45 e §§.</w:t>
            </w:r>
          </w:p>
        </w:tc>
      </w:tr>
    </w:tbl>
    <w:p w14:paraId="6D24A2CD" w14:textId="77777777" w:rsidR="00603768" w:rsidRPr="00603768" w:rsidRDefault="00AB59E6" w:rsidP="0028724B">
      <w:pPr>
        <w:pStyle w:val="Brdtextmedindrag"/>
        <w:rPr>
          <w:spacing w:val="34"/>
          <w:u w:val="single"/>
        </w:rPr>
      </w:pPr>
      <w:r w:rsidRPr="00603768">
        <w:rPr>
          <w:spacing w:val="34"/>
          <w:u w:val="single"/>
        </w:rPr>
        <w:t>                      </w:t>
      </w:r>
    </w:p>
    <w:p w14:paraId="318690A7" w14:textId="77777777" w:rsidR="00603768" w:rsidRPr="00603768" w:rsidRDefault="00AB59E6" w:rsidP="0028724B">
      <w:pPr>
        <w:pStyle w:val="Brdtextmedindrag"/>
      </w:pPr>
      <w:r w:rsidRPr="00603768">
        <w:t xml:space="preserve">1. Denna lag träder i kraft den </w:t>
      </w:r>
      <w:bookmarkStart w:id="523" w:name="_Hlk88218190"/>
      <w:r w:rsidRPr="00603768">
        <w:t xml:space="preserve">21 augusti 2023 </w:t>
      </w:r>
      <w:bookmarkEnd w:id="523"/>
      <w:r w:rsidRPr="00603768">
        <w:t>i fråga om 5 f § och i övrigt den 15 juni 2022.</w:t>
      </w:r>
    </w:p>
    <w:p w14:paraId="1BFB2A2B" w14:textId="77777777" w:rsidR="00603768" w:rsidRDefault="00AB59E6" w:rsidP="0028724B">
      <w:pPr>
        <w:pStyle w:val="Brdtextmedindrag"/>
        <w:sectPr w:rsidR="00603768" w:rsidSect="00155500">
          <w:headerReference w:type="even" r:id="rId135"/>
          <w:headerReference w:type="default" r:id="rId136"/>
          <w:footerReference w:type="even" r:id="rId137"/>
          <w:footerReference w:type="default" r:id="rId138"/>
          <w:headerReference w:type="first" r:id="rId139"/>
          <w:footerReference w:type="first" r:id="rId140"/>
          <w:pgSz w:w="9356" w:h="13721" w:code="9"/>
          <w:pgMar w:top="794" w:right="2438" w:bottom="1191" w:left="1021" w:header="0" w:footer="709" w:gutter="0"/>
          <w:cols w:space="708"/>
          <w:docGrid w:linePitch="360"/>
        </w:sectPr>
      </w:pPr>
      <w:r w:rsidRPr="00603768">
        <w:t>2. De nya bestämmelserna i 5 c–5 e och 45 a</w:t>
      </w:r>
      <w:bookmarkStart w:id="524" w:name="_Hlk93434554"/>
      <w:r w:rsidRPr="00603768">
        <w:t>–</w:t>
      </w:r>
      <w:bookmarkEnd w:id="524"/>
      <w:r w:rsidRPr="00603768">
        <w:t>45 h §§ ska inte tillämpas på utstationering som har påbörjats före ikraft</w:t>
      </w:r>
      <w:r w:rsidRPr="00603768">
        <w:softHyphen/>
        <w:t>trädandet</w:t>
      </w:r>
      <w:r>
        <w:t>.</w:t>
      </w:r>
    </w:p>
    <w:p w14:paraId="0EAE9E07" w14:textId="77777777" w:rsidR="009705F7" w:rsidRPr="009705F7" w:rsidRDefault="00AB59E6" w:rsidP="009705F7">
      <w:pPr>
        <w:pStyle w:val="Rubrik2utannumrering"/>
        <w:spacing w:before="0"/>
      </w:pPr>
      <w:bookmarkStart w:id="525" w:name="_Toc95126232"/>
      <w:r w:rsidRPr="009705F7">
        <w:lastRenderedPageBreak/>
        <w:t>Förslag till lag om ändring i lagen (2004:629) om trängselskatt</w:t>
      </w:r>
      <w:bookmarkEnd w:id="525"/>
    </w:p>
    <w:p w14:paraId="5BF125B8" w14:textId="77777777" w:rsidR="009705F7" w:rsidRPr="009705F7" w:rsidRDefault="00AB59E6" w:rsidP="0028724B">
      <w:pPr>
        <w:pStyle w:val="Brdtextmedindrag"/>
        <w:ind w:firstLine="0"/>
      </w:pPr>
      <w:r w:rsidRPr="009705F7">
        <w:t>Härigenom föreskrivs att 6 § lagen (2004:629) om trängselskatt ska ha följande lydelse.</w:t>
      </w:r>
    </w:p>
    <w:p w14:paraId="4D40E001" w14:textId="77777777" w:rsidR="009705F7" w:rsidRPr="009705F7" w:rsidRDefault="00545EC1" w:rsidP="0028724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052D72BE" w14:textId="77777777">
        <w:tc>
          <w:tcPr>
            <w:tcW w:w="2500" w:type="pct"/>
            <w:shd w:val="clear" w:color="auto" w:fill="auto"/>
            <w:tcMar>
              <w:left w:w="0" w:type="dxa"/>
            </w:tcMar>
          </w:tcPr>
          <w:p w14:paraId="4CDE703D" w14:textId="77777777" w:rsidR="009705F7" w:rsidRPr="009705F7" w:rsidRDefault="00AB59E6" w:rsidP="0028724B">
            <w:pPr>
              <w:pStyle w:val="Brdtextmedindrag"/>
              <w:rPr>
                <w:i/>
              </w:rPr>
            </w:pPr>
            <w:r w:rsidRPr="009705F7">
              <w:rPr>
                <w:i/>
              </w:rPr>
              <w:t>Nuvarande lydelse</w:t>
            </w:r>
          </w:p>
        </w:tc>
        <w:tc>
          <w:tcPr>
            <w:tcW w:w="2500" w:type="pct"/>
            <w:shd w:val="clear" w:color="auto" w:fill="auto"/>
            <w:tcMar>
              <w:right w:w="0" w:type="dxa"/>
            </w:tcMar>
          </w:tcPr>
          <w:p w14:paraId="0C84A0E4" w14:textId="77777777" w:rsidR="009705F7" w:rsidRPr="009705F7" w:rsidRDefault="00AB59E6" w:rsidP="0028724B">
            <w:pPr>
              <w:pStyle w:val="Brdtextmedindrag"/>
              <w:rPr>
                <w:i/>
              </w:rPr>
            </w:pPr>
            <w:r w:rsidRPr="009705F7">
              <w:rPr>
                <w:i/>
              </w:rPr>
              <w:t>Föreslagen lydelse</w:t>
            </w:r>
          </w:p>
        </w:tc>
      </w:tr>
    </w:tbl>
    <w:p w14:paraId="78E35DCF" w14:textId="77777777" w:rsidR="0028724B" w:rsidRDefault="00545EC1" w:rsidP="0028724B">
      <w:pPr>
        <w:pStyle w:val="Brdtextmedindrag"/>
      </w:pPr>
    </w:p>
    <w:p w14:paraId="0E54C803" w14:textId="4260066D" w:rsidR="009705F7" w:rsidRPr="009705F7" w:rsidRDefault="00AB59E6" w:rsidP="0028724B">
      <w:pPr>
        <w:pStyle w:val="Brdtextmedindrag"/>
        <w:jc w:val="center"/>
      </w:pPr>
      <w:r w:rsidRPr="009705F7">
        <w:t>6 §</w:t>
      </w:r>
      <w:r w:rsidRPr="009705F7">
        <w:rPr>
          <w:vertAlign w:val="superscript"/>
        </w:rPr>
        <w:footnoteReference w:id="22"/>
      </w:r>
    </w:p>
    <w:p w14:paraId="6589CE1D" w14:textId="77777777" w:rsidR="009705F7" w:rsidRPr="009705F7" w:rsidRDefault="00AB59E6" w:rsidP="0028724B">
      <w:pPr>
        <w:pStyle w:val="Brdtextmedindrag"/>
      </w:pPr>
      <w:r w:rsidRPr="009705F7">
        <w:t>Skatteverket ska besluta om att undanta en viss bil från skatteplikt efter ansökan från</w:t>
      </w:r>
    </w:p>
    <w:p w14:paraId="72B5231F" w14:textId="77777777" w:rsidR="009705F7" w:rsidRPr="009705F7" w:rsidRDefault="00AB59E6" w:rsidP="0028724B">
      <w:pPr>
        <w:pStyle w:val="Brdtextmedindrag"/>
      </w:pPr>
      <w:r w:rsidRPr="009705F7">
        <w:t>1. den som beviljats parkeringstillstånd för rörelsehindrade enligt föreskrifter som har meddelats med stöd av lagen (1975:88) med bemyndigande att meddela föreskrifter om trafik, transporter och kommunikationer, eller</w:t>
      </w:r>
    </w:p>
    <w:p w14:paraId="2A114E61" w14:textId="77777777" w:rsidR="009705F7" w:rsidRPr="009705F7" w:rsidRDefault="00AB59E6" w:rsidP="0028724B">
      <w:pPr>
        <w:pStyle w:val="Brdtextmedindrag"/>
      </w:pPr>
      <w:r w:rsidRPr="009705F7">
        <w:t>2. den som beviljats motsvarande tillstånd i ett annat land inom Europeiska ekonomiska samarbetsområdet.</w:t>
      </w:r>
    </w:p>
    <w:p w14:paraId="74F8AB4A" w14:textId="77777777" w:rsidR="009705F7" w:rsidRPr="009705F7" w:rsidRDefault="00AB59E6" w:rsidP="0028724B">
      <w:pPr>
        <w:pStyle w:val="Brdtextmedindrag"/>
      </w:pPr>
      <w:r w:rsidRPr="009705F7">
        <w:t>Om det finns synnerliga skäl, ska ett undantag enligt första stycket gälla två bilar.</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42E84D7D" w14:textId="77777777">
        <w:tc>
          <w:tcPr>
            <w:tcW w:w="2500" w:type="pct"/>
            <w:shd w:val="clear" w:color="auto" w:fill="auto"/>
            <w:tcMar>
              <w:left w:w="0" w:type="dxa"/>
            </w:tcMar>
          </w:tcPr>
          <w:p w14:paraId="02D01DBD" w14:textId="77777777" w:rsidR="009705F7" w:rsidRPr="009705F7" w:rsidRDefault="00AB59E6" w:rsidP="0028724B">
            <w:pPr>
              <w:pStyle w:val="Brdtextmedindrag"/>
            </w:pPr>
            <w:r w:rsidRPr="009705F7">
              <w:t>Befrielse från skatteplikt enligt första eller andra stycket får inte medges om bilen enligt anteckning i vägtrafikregistret eller motsvar</w:t>
            </w:r>
            <w:r w:rsidRPr="009705F7">
              <w:softHyphen/>
              <w:t>ande utländska register används i yrkesmässig trafik enligt Europa</w:t>
            </w:r>
            <w:r w:rsidRPr="009705F7">
              <w:softHyphen/>
              <w:t xml:space="preserve">parlamentets och rådets förordning (EG) nr 1071/2009 av den 21 oktober 2009 om gemensamma regler beträffande de villkor som ska uppfyllas av personer som bedriver yrkesmässig trafik och om upphävande av rådets direktiv 96/26/EG, </w:t>
            </w:r>
            <w:r w:rsidRPr="009705F7">
              <w:rPr>
                <w:i/>
                <w:iCs/>
              </w:rPr>
              <w:t xml:space="preserve">i den ursprungliga lydelsen </w:t>
            </w:r>
            <w:r w:rsidRPr="009705F7">
              <w:t>eller yrkestrafiklagen (2012:210) eller i taxitrafik enligt taxitrafiklagen (2012:211).</w:t>
            </w:r>
          </w:p>
        </w:tc>
        <w:tc>
          <w:tcPr>
            <w:tcW w:w="2500" w:type="pct"/>
            <w:shd w:val="clear" w:color="auto" w:fill="auto"/>
            <w:tcMar>
              <w:right w:w="0" w:type="dxa"/>
            </w:tcMar>
          </w:tcPr>
          <w:p w14:paraId="051185D9" w14:textId="77777777" w:rsidR="009705F7" w:rsidRPr="009705F7" w:rsidRDefault="00AB59E6" w:rsidP="0028724B">
            <w:pPr>
              <w:pStyle w:val="Brdtextmedindrag"/>
            </w:pPr>
            <w:r w:rsidRPr="009705F7">
              <w:t>Befrielse från skatteplikt enligt första eller andra stycket får inte medges om bilen enligt anteckning i vägtrafikregistret eller motsvar</w:t>
            </w:r>
            <w:r w:rsidRPr="009705F7">
              <w:softHyphen/>
              <w:t>ande utländska register används i yrkesmässig trafik enligt Europa</w:t>
            </w:r>
            <w:r w:rsidRPr="009705F7">
              <w:softHyphen/>
              <w:t xml:space="preserve">parlamentets och rådets förordning (EG) nr 1071/2009 av den 21 oktober 2009 om gemensamma regler beträffande de villkor som ska uppfyllas av personer som bedriver yrkesmässig trafik och om upphävande av rådets direktiv 96/26/EG, </w:t>
            </w:r>
            <w:r w:rsidRPr="009705F7">
              <w:rPr>
                <w:i/>
                <w:iCs/>
              </w:rPr>
              <w:t xml:space="preserve">i lydelsen enligt förordning (EU) 2020/1055, </w:t>
            </w:r>
            <w:r w:rsidRPr="009705F7">
              <w:t>eller yrkestrafiklagen (2012:210) eller i taxitrafik enligt taxitrafiklagen (2012:211).</w:t>
            </w:r>
          </w:p>
        </w:tc>
      </w:tr>
    </w:tbl>
    <w:p w14:paraId="574C92E8" w14:textId="77777777" w:rsidR="009705F7" w:rsidRPr="009705F7" w:rsidRDefault="00AB59E6" w:rsidP="0028724B">
      <w:pPr>
        <w:pStyle w:val="Brdtextmedindrag"/>
        <w:rPr>
          <w:spacing w:val="34"/>
          <w:u w:val="single"/>
        </w:rPr>
      </w:pPr>
      <w:r w:rsidRPr="009705F7">
        <w:rPr>
          <w:spacing w:val="34"/>
          <w:u w:val="single"/>
        </w:rPr>
        <w:t>                      </w:t>
      </w:r>
    </w:p>
    <w:p w14:paraId="356F2808" w14:textId="77777777" w:rsidR="009705F7" w:rsidRDefault="00AB59E6" w:rsidP="0028724B">
      <w:pPr>
        <w:pStyle w:val="Brdtextmedindrag"/>
        <w:sectPr w:rsidR="009705F7" w:rsidSect="00603768">
          <w:headerReference w:type="even" r:id="rId141"/>
          <w:headerReference w:type="default" r:id="rId142"/>
          <w:footerReference w:type="even" r:id="rId143"/>
          <w:footerReference w:type="default" r:id="rId144"/>
          <w:footerReference w:type="first" r:id="rId145"/>
          <w:pgSz w:w="9356" w:h="13721" w:code="9"/>
          <w:pgMar w:top="794" w:right="2438" w:bottom="1191" w:left="1021" w:header="0" w:footer="709" w:gutter="0"/>
          <w:cols w:space="708"/>
          <w:docGrid w:linePitch="360"/>
        </w:sectPr>
      </w:pPr>
      <w:r w:rsidRPr="009705F7">
        <w:t>Denna lag träder i kraft den 15 juni 2022</w:t>
      </w:r>
      <w:r>
        <w:t>.</w:t>
      </w:r>
    </w:p>
    <w:p w14:paraId="6969D348" w14:textId="77777777" w:rsidR="009705F7" w:rsidRPr="009705F7" w:rsidRDefault="00AB59E6" w:rsidP="009705F7">
      <w:pPr>
        <w:pStyle w:val="Rubrik2utannumrering"/>
        <w:spacing w:before="0"/>
      </w:pPr>
      <w:bookmarkStart w:id="526" w:name="_Toc95126233"/>
      <w:r w:rsidRPr="009705F7">
        <w:lastRenderedPageBreak/>
        <w:t>Förslag till lag om ändring i lagen (2005:395) om arbetstid vid visst vägtransportarbete</w:t>
      </w:r>
      <w:bookmarkEnd w:id="526"/>
    </w:p>
    <w:p w14:paraId="1BDB5EA1" w14:textId="77777777" w:rsidR="009705F7" w:rsidRPr="009705F7" w:rsidRDefault="00AB59E6" w:rsidP="0028724B">
      <w:pPr>
        <w:pStyle w:val="Brdtextmedindrag"/>
        <w:ind w:firstLine="0"/>
      </w:pPr>
      <w:r w:rsidRPr="009705F7">
        <w:t xml:space="preserve">Härigenom föreskrivs att 20 § lagen (2005:395) om arbetstid vid visst vägtransportarbete ska ha följande lydelse. </w:t>
      </w:r>
    </w:p>
    <w:p w14:paraId="49CA086D" w14:textId="77777777" w:rsidR="009705F7" w:rsidRPr="009705F7" w:rsidRDefault="00545EC1" w:rsidP="0028724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7EAFA8E5" w14:textId="77777777">
        <w:tc>
          <w:tcPr>
            <w:tcW w:w="2500" w:type="pct"/>
            <w:shd w:val="clear" w:color="auto" w:fill="auto"/>
            <w:tcMar>
              <w:left w:w="0" w:type="dxa"/>
            </w:tcMar>
          </w:tcPr>
          <w:p w14:paraId="66B21171" w14:textId="77777777" w:rsidR="009705F7" w:rsidRPr="0028724B" w:rsidRDefault="00AB59E6" w:rsidP="0028724B">
            <w:pPr>
              <w:pStyle w:val="Brdtext"/>
              <w:rPr>
                <w:i/>
                <w:iCs/>
              </w:rPr>
            </w:pPr>
            <w:r w:rsidRPr="0028724B">
              <w:rPr>
                <w:i/>
                <w:iCs/>
              </w:rPr>
              <w:t>Nuvarande lydelse</w:t>
            </w:r>
          </w:p>
        </w:tc>
        <w:tc>
          <w:tcPr>
            <w:tcW w:w="2500" w:type="pct"/>
            <w:shd w:val="clear" w:color="auto" w:fill="auto"/>
            <w:tcMar>
              <w:right w:w="0" w:type="dxa"/>
            </w:tcMar>
          </w:tcPr>
          <w:p w14:paraId="5853FFB4" w14:textId="77777777" w:rsidR="009705F7" w:rsidRPr="0028724B" w:rsidRDefault="00AB59E6" w:rsidP="0028724B">
            <w:pPr>
              <w:pStyle w:val="Brdtext"/>
              <w:rPr>
                <w:i/>
                <w:iCs/>
              </w:rPr>
            </w:pPr>
            <w:r w:rsidRPr="0028724B">
              <w:rPr>
                <w:i/>
                <w:iCs/>
              </w:rPr>
              <w:t>Föreslagen lydelse</w:t>
            </w:r>
          </w:p>
        </w:tc>
      </w:tr>
    </w:tbl>
    <w:p w14:paraId="036E2092" w14:textId="77777777" w:rsidR="009705F7" w:rsidRPr="009705F7" w:rsidRDefault="00545EC1" w:rsidP="0028724B">
      <w:pPr>
        <w:pStyle w:val="Brdtextmedindrag"/>
      </w:pPr>
    </w:p>
    <w:p w14:paraId="32E4339E" w14:textId="77777777" w:rsidR="009705F7" w:rsidRPr="009705F7" w:rsidRDefault="00AB59E6" w:rsidP="0028724B">
      <w:pPr>
        <w:pStyle w:val="Brdtextmedindrag"/>
        <w:jc w:val="center"/>
      </w:pPr>
      <w:r w:rsidRPr="009705F7">
        <w:t>20 §</w:t>
      </w:r>
      <w:r w:rsidRPr="009705F7">
        <w:rPr>
          <w:vertAlign w:val="superscript"/>
        </w:rPr>
        <w:footnoteReference w:id="23"/>
      </w:r>
    </w:p>
    <w:p w14:paraId="779CFF2C" w14:textId="77777777" w:rsidR="009705F7" w:rsidRPr="009705F7" w:rsidRDefault="00AB59E6" w:rsidP="0028724B">
      <w:pPr>
        <w:pStyle w:val="Brdtextmedindrag"/>
      </w:pPr>
      <w:r w:rsidRPr="009705F7">
        <w:t>Arbetsgivare och egenföretagare ska registrera all arbetstid som omfattas av denna lag. Registren ska bevaras hos arbetsgivaren eller egenföretagaren i minst två år efter den tidsperiod som arbetet omfattar.</w:t>
      </w:r>
    </w:p>
    <w:p w14:paraId="5CF645D3" w14:textId="77777777" w:rsidR="009705F7" w:rsidRPr="009705F7" w:rsidRDefault="00AB59E6" w:rsidP="0028724B">
      <w:pPr>
        <w:pStyle w:val="Brdtextmedindrag"/>
      </w:pPr>
      <w:r w:rsidRPr="009705F7">
        <w:t>Arbetsgivaren ska på begäran av arbetstagaren lämna denne en kopia av den registrerade arbetstiden. Även fackliga organisationer som företräder arbetstagare på arbetsstället har rätt att på begäran få en sådan kopia.</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7E42C082" w14:textId="77777777">
        <w:tc>
          <w:tcPr>
            <w:tcW w:w="2500" w:type="pct"/>
            <w:shd w:val="clear" w:color="auto" w:fill="auto"/>
            <w:tcMar>
              <w:left w:w="0" w:type="dxa"/>
            </w:tcMar>
          </w:tcPr>
          <w:p w14:paraId="6EE19FD1" w14:textId="77777777" w:rsidR="009705F7" w:rsidRPr="009705F7" w:rsidRDefault="00545EC1" w:rsidP="0028724B">
            <w:pPr>
              <w:pStyle w:val="Brdtextmedindrag"/>
            </w:pPr>
          </w:p>
        </w:tc>
        <w:tc>
          <w:tcPr>
            <w:tcW w:w="2500" w:type="pct"/>
            <w:shd w:val="clear" w:color="auto" w:fill="auto"/>
            <w:tcMar>
              <w:right w:w="0" w:type="dxa"/>
            </w:tcMar>
          </w:tcPr>
          <w:p w14:paraId="60BD11E8" w14:textId="77777777" w:rsidR="009705F7" w:rsidRPr="009705F7" w:rsidRDefault="00AB59E6" w:rsidP="0028724B">
            <w:pPr>
              <w:pStyle w:val="Brdtextmedindrag"/>
              <w:rPr>
                <w:i/>
              </w:rPr>
            </w:pPr>
            <w:r w:rsidRPr="009705F7">
              <w:rPr>
                <w:i/>
              </w:rPr>
              <w:t>Regeringen eller den myndighet som regeringen bestämmer får meddela föreskrifter om registrer</w:t>
            </w:r>
            <w:r w:rsidRPr="009705F7">
              <w:rPr>
                <w:i/>
              </w:rPr>
              <w:softHyphen/>
              <w:t>ing enligt första stycket.</w:t>
            </w:r>
          </w:p>
        </w:tc>
      </w:tr>
    </w:tbl>
    <w:p w14:paraId="45AEB77C" w14:textId="77777777" w:rsidR="009705F7" w:rsidRPr="009705F7" w:rsidRDefault="00AB59E6" w:rsidP="0028724B">
      <w:pPr>
        <w:pStyle w:val="Brdtextmedindrag"/>
        <w:rPr>
          <w:spacing w:val="34"/>
          <w:u w:val="single"/>
        </w:rPr>
      </w:pPr>
      <w:r w:rsidRPr="009705F7">
        <w:rPr>
          <w:spacing w:val="34"/>
          <w:u w:val="single"/>
        </w:rPr>
        <w:t>                      </w:t>
      </w:r>
    </w:p>
    <w:p w14:paraId="37407D36" w14:textId="77777777" w:rsidR="009705F7" w:rsidRDefault="00AB59E6" w:rsidP="0028724B">
      <w:pPr>
        <w:pStyle w:val="Brdtextmedindrag"/>
        <w:sectPr w:rsidR="009705F7" w:rsidSect="00603768">
          <w:headerReference w:type="even" r:id="rId146"/>
          <w:headerReference w:type="default" r:id="rId147"/>
          <w:footerReference w:type="even" r:id="rId148"/>
          <w:footerReference w:type="default" r:id="rId149"/>
          <w:footerReference w:type="first" r:id="rId150"/>
          <w:pgSz w:w="9356" w:h="13721" w:code="9"/>
          <w:pgMar w:top="794" w:right="2438" w:bottom="1191" w:left="1021" w:header="0" w:footer="709" w:gutter="0"/>
          <w:cols w:space="708"/>
          <w:docGrid w:linePitch="360"/>
        </w:sectPr>
      </w:pPr>
      <w:r w:rsidRPr="009705F7">
        <w:t>Denna lag träder i kraft den 15 juni 2022</w:t>
      </w:r>
      <w:r>
        <w:t>.</w:t>
      </w:r>
    </w:p>
    <w:p w14:paraId="5AC49BF1" w14:textId="77777777" w:rsidR="009705F7" w:rsidRPr="009705F7" w:rsidRDefault="00AB59E6" w:rsidP="009705F7">
      <w:pPr>
        <w:pStyle w:val="Rubrik2utannumrering"/>
        <w:spacing w:before="0"/>
      </w:pPr>
      <w:bookmarkStart w:id="527" w:name="_Toc95126234"/>
      <w:r w:rsidRPr="009705F7">
        <w:lastRenderedPageBreak/>
        <w:t>Förslag till lag om ändring i yrkestrafiklagen (2012:210)</w:t>
      </w:r>
      <w:bookmarkEnd w:id="527"/>
    </w:p>
    <w:p w14:paraId="439F5992" w14:textId="77777777" w:rsidR="009705F7" w:rsidRPr="009705F7" w:rsidRDefault="00AB59E6" w:rsidP="0028724B">
      <w:pPr>
        <w:pStyle w:val="Brdtextmedindrag"/>
        <w:ind w:firstLine="0"/>
      </w:pPr>
      <w:r w:rsidRPr="009705F7">
        <w:t>Härigenom föreskrivs i fråga om yrkestrafiklagen (2012:210)</w:t>
      </w:r>
    </w:p>
    <w:p w14:paraId="533C1AE4" w14:textId="77777777" w:rsidR="009705F7" w:rsidRPr="009705F7" w:rsidRDefault="00AB59E6" w:rsidP="0028724B">
      <w:pPr>
        <w:pStyle w:val="Brdtextmedindrag"/>
      </w:pPr>
      <w:r w:rsidRPr="009705F7">
        <w:rPr>
          <w:i/>
          <w:iCs/>
        </w:rPr>
        <w:t xml:space="preserve">dels </w:t>
      </w:r>
      <w:r w:rsidRPr="009705F7">
        <w:t>att</w:t>
      </w:r>
      <w:r w:rsidRPr="009705F7">
        <w:rPr>
          <w:i/>
          <w:iCs/>
        </w:rPr>
        <w:t xml:space="preserve"> </w:t>
      </w:r>
      <w:r w:rsidRPr="009705F7">
        <w:t>2 kap. 7 § och 4 kap. 3 § ska upphöra att gälla,</w:t>
      </w:r>
    </w:p>
    <w:p w14:paraId="43E08966" w14:textId="77777777" w:rsidR="009705F7" w:rsidRPr="009705F7" w:rsidRDefault="00AB59E6" w:rsidP="0028724B">
      <w:pPr>
        <w:pStyle w:val="Brdtextmedindrag"/>
      </w:pPr>
      <w:r w:rsidRPr="009705F7">
        <w:rPr>
          <w:i/>
          <w:iCs/>
        </w:rPr>
        <w:t>dels</w:t>
      </w:r>
      <w:r w:rsidRPr="009705F7">
        <w:t xml:space="preserve"> att 2 kap. 2, 4 och 5 §§, 4 kap. 1, 2 och 4 §§, 5 kap. 1 och 5 §§ och 7 kap. 3 § ska ha följande lydelse, </w:t>
      </w:r>
    </w:p>
    <w:p w14:paraId="1803EF77" w14:textId="77777777" w:rsidR="009705F7" w:rsidRPr="009705F7" w:rsidRDefault="00AB59E6" w:rsidP="0028724B">
      <w:pPr>
        <w:pStyle w:val="Brdtextmedindrag"/>
      </w:pPr>
      <w:r w:rsidRPr="009705F7">
        <w:rPr>
          <w:i/>
          <w:iCs/>
        </w:rPr>
        <w:t>dels</w:t>
      </w:r>
      <w:r w:rsidRPr="009705F7">
        <w:t xml:space="preserve"> att det ska införas tre nya paragrafer, 2 kap. 5 a och 5 b §§ och 7 kap. 4 §, och närmast före 2 kap. 5 a § en ny rubrik av följande lydelse. </w:t>
      </w:r>
    </w:p>
    <w:p w14:paraId="6A0660CD" w14:textId="77777777" w:rsidR="009705F7" w:rsidRPr="009705F7" w:rsidRDefault="00545EC1" w:rsidP="0028724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6E842290" w14:textId="77777777">
        <w:tc>
          <w:tcPr>
            <w:tcW w:w="2500" w:type="pct"/>
            <w:shd w:val="clear" w:color="auto" w:fill="auto"/>
            <w:tcMar>
              <w:left w:w="0" w:type="dxa"/>
            </w:tcMar>
          </w:tcPr>
          <w:p w14:paraId="11BC77A2" w14:textId="77777777" w:rsidR="009705F7" w:rsidRPr="0028724B" w:rsidRDefault="00AB59E6" w:rsidP="0028724B">
            <w:pPr>
              <w:pStyle w:val="Brdtext"/>
              <w:rPr>
                <w:i/>
                <w:iCs/>
              </w:rPr>
            </w:pPr>
            <w:r w:rsidRPr="0028724B">
              <w:rPr>
                <w:i/>
                <w:iCs/>
              </w:rPr>
              <w:t>Nuvarande lydelse</w:t>
            </w:r>
          </w:p>
        </w:tc>
        <w:tc>
          <w:tcPr>
            <w:tcW w:w="2500" w:type="pct"/>
            <w:shd w:val="clear" w:color="auto" w:fill="auto"/>
            <w:tcMar>
              <w:right w:w="0" w:type="dxa"/>
            </w:tcMar>
          </w:tcPr>
          <w:p w14:paraId="06464F8E" w14:textId="77777777" w:rsidR="009705F7" w:rsidRPr="0028724B" w:rsidRDefault="00AB59E6" w:rsidP="0028724B">
            <w:pPr>
              <w:pStyle w:val="Brdtext"/>
              <w:rPr>
                <w:i/>
                <w:iCs/>
              </w:rPr>
            </w:pPr>
            <w:r w:rsidRPr="0028724B">
              <w:rPr>
                <w:i/>
                <w:iCs/>
              </w:rPr>
              <w:t>Föreslagen lydelse</w:t>
            </w:r>
          </w:p>
        </w:tc>
      </w:tr>
    </w:tbl>
    <w:p w14:paraId="2B7E7239" w14:textId="77777777" w:rsidR="0028724B" w:rsidRDefault="00545EC1" w:rsidP="0028724B">
      <w:pPr>
        <w:pStyle w:val="Brdtextmedindrag"/>
        <w:rPr>
          <w:b/>
        </w:rPr>
      </w:pPr>
    </w:p>
    <w:p w14:paraId="4A44358F" w14:textId="2BB3CAF9" w:rsidR="009705F7" w:rsidRPr="009705F7" w:rsidRDefault="00AB59E6" w:rsidP="0028724B">
      <w:pPr>
        <w:pStyle w:val="Brdtextmedindrag"/>
        <w:jc w:val="center"/>
        <w:rPr>
          <w:b/>
        </w:rPr>
      </w:pPr>
      <w:r w:rsidRPr="009705F7">
        <w:rPr>
          <w:b/>
        </w:rPr>
        <w:t>2 kap.</w:t>
      </w:r>
    </w:p>
    <w:p w14:paraId="35C78D36" w14:textId="77777777" w:rsidR="009705F7" w:rsidRPr="009705F7" w:rsidRDefault="00AB59E6" w:rsidP="0028724B">
      <w:pPr>
        <w:pStyle w:val="Brdtextmedindrag"/>
        <w:jc w:val="center"/>
      </w:pPr>
      <w:r w:rsidRPr="009705F7">
        <w:t>2 §</w:t>
      </w:r>
    </w:p>
    <w:p w14:paraId="4381176D" w14:textId="77777777" w:rsidR="009705F7" w:rsidRPr="009705F7" w:rsidRDefault="00AB59E6" w:rsidP="0028724B">
      <w:pPr>
        <w:pStyle w:val="Brdtextmedindrag"/>
      </w:pPr>
      <w:r w:rsidRPr="009705F7">
        <w:t>Vilka som omfattas av prövningen i fråga om kravet på gott anseende framgår av artikel 6.1 i förordning (EG) nr 1071/2009.</w:t>
      </w:r>
    </w:p>
    <w:p w14:paraId="4A6C7D06" w14:textId="77777777" w:rsidR="009705F7" w:rsidRPr="009705F7" w:rsidRDefault="00AB59E6" w:rsidP="0028724B">
      <w:pPr>
        <w:pStyle w:val="Brdtextmedindrag"/>
      </w:pPr>
      <w:r w:rsidRPr="009705F7">
        <w:t>Därutöver ska prövningen i fråga om en privaträttslig juridisk person eller en näringsidkare som är bosatt utanför Europeiska ekonomiska samarbetsområdet (EES) avse följande personer:</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5E2EDE07" w14:textId="77777777">
        <w:tc>
          <w:tcPr>
            <w:tcW w:w="2500" w:type="pct"/>
            <w:shd w:val="clear" w:color="auto" w:fill="auto"/>
            <w:tcMar>
              <w:left w:w="0" w:type="dxa"/>
            </w:tcMar>
          </w:tcPr>
          <w:p w14:paraId="3F053382" w14:textId="77777777" w:rsidR="009705F7" w:rsidRPr="009705F7" w:rsidRDefault="00AB59E6" w:rsidP="0028724B">
            <w:pPr>
              <w:pStyle w:val="Brdtextmedindrag"/>
            </w:pPr>
            <w:r w:rsidRPr="009705F7">
              <w:t>1. den</w:t>
            </w:r>
            <w:r w:rsidRPr="009705F7">
              <w:rPr>
                <w:i/>
                <w:iCs/>
              </w:rPr>
              <w:t xml:space="preserve"> verkställande direktören och annan</w:t>
            </w:r>
            <w:r w:rsidRPr="009705F7">
              <w:t xml:space="preserve"> som genom en ledande ställning eller på annat sätt har ett bestämmande inflytande över verksamheten,</w:t>
            </w:r>
          </w:p>
        </w:tc>
        <w:tc>
          <w:tcPr>
            <w:tcW w:w="2500" w:type="pct"/>
            <w:shd w:val="clear" w:color="auto" w:fill="auto"/>
            <w:tcMar>
              <w:right w:w="0" w:type="dxa"/>
            </w:tcMar>
          </w:tcPr>
          <w:p w14:paraId="4595E462" w14:textId="77777777" w:rsidR="009705F7" w:rsidRPr="009705F7" w:rsidRDefault="00AB59E6" w:rsidP="0028724B">
            <w:pPr>
              <w:pStyle w:val="Brdtextmedindrag"/>
            </w:pPr>
            <w:r w:rsidRPr="009705F7">
              <w:t>1. den</w:t>
            </w:r>
            <w:r w:rsidRPr="009705F7">
              <w:rPr>
                <w:i/>
                <w:iCs/>
              </w:rPr>
              <w:t xml:space="preserve"> </w:t>
            </w:r>
            <w:r w:rsidRPr="009705F7">
              <w:t>som genom en ledande ställning eller på annat sätt har ett bestämmande inflytande över verksamheten,</w:t>
            </w:r>
          </w:p>
        </w:tc>
      </w:tr>
    </w:tbl>
    <w:p w14:paraId="722DCD15" w14:textId="77777777" w:rsidR="009705F7" w:rsidRPr="009705F7" w:rsidRDefault="00AB59E6" w:rsidP="0028724B">
      <w:pPr>
        <w:pStyle w:val="Brdtextmedindrag"/>
      </w:pPr>
      <w:r w:rsidRPr="009705F7">
        <w:t>2. de styrelseledamöter och styrelsesuppleanter som till följd av eget eller närståendes ekonomiska intresse har en väsentlig gemenskap med den juridiska personen som är grundad på andelsrätt eller därmed jämförligt ekonomiskt intresse, och</w:t>
      </w:r>
    </w:p>
    <w:p w14:paraId="62219670" w14:textId="77777777" w:rsidR="009705F7" w:rsidRPr="009705F7" w:rsidRDefault="00AB59E6" w:rsidP="0028724B">
      <w:pPr>
        <w:pStyle w:val="Brdtextmedindrag"/>
      </w:pPr>
      <w:r w:rsidRPr="009705F7">
        <w:t>3. bolagsmännen i kommanditbolag eller andra handelsbolag.</w:t>
      </w:r>
    </w:p>
    <w:p w14:paraId="3D95319C" w14:textId="77777777" w:rsidR="009705F7" w:rsidRPr="009705F7" w:rsidRDefault="00AB59E6" w:rsidP="0028724B">
      <w:pPr>
        <w:pStyle w:val="Brdtextmedindrag"/>
      </w:pPr>
      <w:r w:rsidRPr="009705F7">
        <w:t>Som närstående till en styrelseledamot eller en styrelsesuppleant anses den som enligt 4 kap. 3 § första stycket konkurslagen (1987:672) är att anse som närstående till gäldenären.</w:t>
      </w:r>
    </w:p>
    <w:p w14:paraId="1F9D0F3B" w14:textId="77777777" w:rsidR="009705F7" w:rsidRPr="009705F7" w:rsidRDefault="00545EC1" w:rsidP="0028724B">
      <w:pPr>
        <w:pStyle w:val="Brdtextmedindrag"/>
      </w:pPr>
    </w:p>
    <w:p w14:paraId="675E10F0" w14:textId="77777777" w:rsidR="009705F7" w:rsidRPr="009705F7" w:rsidRDefault="00AB59E6" w:rsidP="0028724B">
      <w:pPr>
        <w:pStyle w:val="Brdtextmedindrag"/>
        <w:jc w:val="center"/>
      </w:pPr>
      <w:r w:rsidRPr="009705F7">
        <w:t>4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4708AC27" w14:textId="77777777">
        <w:tc>
          <w:tcPr>
            <w:tcW w:w="2500" w:type="pct"/>
            <w:shd w:val="clear" w:color="auto" w:fill="auto"/>
            <w:tcMar>
              <w:left w:w="0" w:type="dxa"/>
            </w:tcMar>
          </w:tcPr>
          <w:p w14:paraId="1EBCC478" w14:textId="77777777" w:rsidR="009705F7" w:rsidRPr="009705F7" w:rsidRDefault="00AB59E6" w:rsidP="0028724B">
            <w:pPr>
              <w:pStyle w:val="Brdtextmedindrag"/>
            </w:pPr>
            <w:r w:rsidRPr="009705F7">
              <w:t xml:space="preserve">Vid prövningen av om ett företag, en trafikansvarig eller någon som anges i 2 § andra stycket eller 3 § uppfyller kravet på gott anseende ska </w:t>
            </w:r>
            <w:r w:rsidRPr="009705F7">
              <w:rPr>
                <w:i/>
                <w:iCs/>
              </w:rPr>
              <w:t>viljan och förmågan att fullgöra sina skyldigheter mot det allmänna,</w:t>
            </w:r>
            <w:r w:rsidRPr="009705F7">
              <w:t xml:space="preserve"> laglydnad </w:t>
            </w:r>
            <w:r w:rsidRPr="009705F7">
              <w:rPr>
                <w:i/>
                <w:iCs/>
              </w:rPr>
              <w:t>i övrigt</w:t>
            </w:r>
            <w:r w:rsidRPr="009705F7">
              <w:t xml:space="preserve"> och andra omständigheter av betydelse beaktas.</w:t>
            </w:r>
          </w:p>
        </w:tc>
        <w:tc>
          <w:tcPr>
            <w:tcW w:w="2500" w:type="pct"/>
            <w:shd w:val="clear" w:color="auto" w:fill="auto"/>
            <w:tcMar>
              <w:right w:w="0" w:type="dxa"/>
            </w:tcMar>
          </w:tcPr>
          <w:p w14:paraId="4AC9FE0B" w14:textId="77777777" w:rsidR="009705F7" w:rsidRPr="009705F7" w:rsidRDefault="00AB59E6" w:rsidP="0028724B">
            <w:pPr>
              <w:pStyle w:val="Brdtextmedindrag"/>
            </w:pPr>
            <w:r w:rsidRPr="009705F7">
              <w:t>Vid prövningen av om ett företag, en trafikansvarig</w:t>
            </w:r>
            <w:r w:rsidRPr="009705F7">
              <w:rPr>
                <w:i/>
                <w:iCs/>
              </w:rPr>
              <w:t>, en verkställande direktör</w:t>
            </w:r>
            <w:r w:rsidRPr="009705F7">
              <w:t xml:space="preserve"> eller någon som anges i 2 § andra stycket eller 3 § uppfyller kravet på gott anseende ska lag</w:t>
            </w:r>
            <w:r w:rsidRPr="009705F7">
              <w:softHyphen/>
              <w:t>lydnad och andra omständigheter av betydelse beaktas.</w:t>
            </w:r>
          </w:p>
        </w:tc>
      </w:tr>
    </w:tbl>
    <w:p w14:paraId="726F08A5" w14:textId="77777777" w:rsidR="009705F7" w:rsidRPr="009705F7" w:rsidRDefault="00AB59E6" w:rsidP="0028724B">
      <w:pPr>
        <w:pStyle w:val="Brdtextmedindrag"/>
      </w:pPr>
      <w:r w:rsidRPr="009705F7">
        <w:t>Kravet på gott anseende anses inte uppfyllt av den som har</w:t>
      </w:r>
    </w:p>
    <w:p w14:paraId="28AB83F3" w14:textId="77777777" w:rsidR="009705F7" w:rsidRPr="009705F7" w:rsidRDefault="00AB59E6" w:rsidP="0028724B">
      <w:pPr>
        <w:pStyle w:val="Brdtextmedindrag"/>
      </w:pPr>
      <w:r w:rsidRPr="009705F7">
        <w:t>1. dömts för eller på annat sätt påförts en sanktion för en eller flera allvarliga eller upprepade överträdelser av bestämmelser inom de områden som anges i artikel 6.1 tredje stycket i förordning (EG) nr 1071/2009, eller</w:t>
      </w:r>
    </w:p>
    <w:p w14:paraId="56F1CB3B" w14:textId="77777777" w:rsidR="009705F7" w:rsidRPr="009705F7" w:rsidRDefault="00AB59E6" w:rsidP="0028724B">
      <w:pPr>
        <w:pStyle w:val="Brdtextmedindrag"/>
      </w:pPr>
      <w:r w:rsidRPr="009705F7">
        <w:t>2. i annat fall dömts för ett allvarligt brott, inräknat ett allvarligt ekonomiskt brott.</w:t>
      </w:r>
    </w:p>
    <w:p w14:paraId="150E7AFE" w14:textId="151E55F1" w:rsidR="009705F7" w:rsidRDefault="00545EC1" w:rsidP="0028724B">
      <w:pPr>
        <w:pStyle w:val="Brdtextmedindrag"/>
      </w:pPr>
    </w:p>
    <w:p w14:paraId="47D3A9EF" w14:textId="77777777" w:rsidR="0028724B" w:rsidRPr="009705F7" w:rsidRDefault="00545EC1" w:rsidP="0028724B">
      <w:pPr>
        <w:pStyle w:val="Brdtextmedindrag"/>
      </w:pPr>
    </w:p>
    <w:p w14:paraId="67910C9B" w14:textId="77777777" w:rsidR="009705F7" w:rsidRPr="009705F7" w:rsidRDefault="00AB59E6" w:rsidP="0028724B">
      <w:pPr>
        <w:pStyle w:val="Brdtextmedindrag"/>
        <w:jc w:val="center"/>
      </w:pPr>
      <w:r w:rsidRPr="009705F7">
        <w:lastRenderedPageBreak/>
        <w:t>5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32C12671" w14:textId="77777777">
        <w:tc>
          <w:tcPr>
            <w:tcW w:w="2500" w:type="pct"/>
            <w:shd w:val="clear" w:color="auto" w:fill="auto"/>
            <w:tcMar>
              <w:left w:w="0" w:type="dxa"/>
            </w:tcMar>
          </w:tcPr>
          <w:p w14:paraId="429D8833" w14:textId="77777777" w:rsidR="009705F7" w:rsidRPr="009705F7" w:rsidRDefault="00AB59E6" w:rsidP="0028724B">
            <w:pPr>
              <w:pStyle w:val="Brdtextmedindrag"/>
            </w:pPr>
            <w:r w:rsidRPr="009705F7">
              <w:t>Om en ansökan om tillstånd avslås på grund av omständigheter som avses i 4 § ska en tid på lägst sex månader och högst fem år bestämmas, under vilken den prövade ska anses olämplig att bedriva yrkesmässig trafik.</w:t>
            </w:r>
          </w:p>
        </w:tc>
        <w:tc>
          <w:tcPr>
            <w:tcW w:w="2500" w:type="pct"/>
            <w:shd w:val="clear" w:color="auto" w:fill="auto"/>
            <w:tcMar>
              <w:right w:w="0" w:type="dxa"/>
            </w:tcMar>
          </w:tcPr>
          <w:p w14:paraId="307EE9F7" w14:textId="77777777" w:rsidR="009705F7" w:rsidRPr="009705F7" w:rsidRDefault="00AB59E6" w:rsidP="0028724B">
            <w:pPr>
              <w:pStyle w:val="Brdtextmedindrag"/>
            </w:pPr>
            <w:r w:rsidRPr="009705F7">
              <w:t xml:space="preserve">Om en ansökan om tillstånd avslås på grund av omständigheter som avses i 4 § ska en tid på lägst sex månader och högst fem år bestämmas, under vilken den prövade ska anses olämplig att bedriva yrkesmässig trafik </w:t>
            </w:r>
            <w:r w:rsidRPr="009705F7">
              <w:rPr>
                <w:i/>
                <w:iCs/>
              </w:rPr>
              <w:t>(olämplighetstid). Den behöriga myndigheten får avslå en ansökan utan att en olämplighetstid bestäms, om det finns särskilda skäl.</w:t>
            </w:r>
            <w:r w:rsidRPr="009705F7">
              <w:t xml:space="preserve"> </w:t>
            </w:r>
          </w:p>
        </w:tc>
      </w:tr>
      <w:tr w:rsidR="009349CA" w14:paraId="36EC8176" w14:textId="77777777">
        <w:tc>
          <w:tcPr>
            <w:tcW w:w="2500" w:type="pct"/>
            <w:shd w:val="clear" w:color="auto" w:fill="auto"/>
            <w:tcMar>
              <w:left w:w="0" w:type="dxa"/>
            </w:tcMar>
          </w:tcPr>
          <w:p w14:paraId="7CE0AD6D" w14:textId="77777777" w:rsidR="009705F7" w:rsidRPr="009705F7" w:rsidRDefault="00545EC1" w:rsidP="0028724B">
            <w:pPr>
              <w:pStyle w:val="Brdtextmedindrag"/>
            </w:pPr>
          </w:p>
        </w:tc>
        <w:tc>
          <w:tcPr>
            <w:tcW w:w="2500" w:type="pct"/>
            <w:shd w:val="clear" w:color="auto" w:fill="auto"/>
            <w:tcMar>
              <w:right w:w="0" w:type="dxa"/>
            </w:tcMar>
          </w:tcPr>
          <w:p w14:paraId="114E9B90" w14:textId="77777777" w:rsidR="0028724B" w:rsidRDefault="00545EC1" w:rsidP="0028724B">
            <w:pPr>
              <w:pStyle w:val="Brdtextmedindrag"/>
              <w:rPr>
                <w:rFonts w:eastAsiaTheme="minorHAnsi" w:cstheme="minorBidi"/>
                <w:b/>
                <w:i/>
                <w:iCs/>
                <w:szCs w:val="22"/>
              </w:rPr>
            </w:pPr>
          </w:p>
          <w:p w14:paraId="526A352B" w14:textId="4BF857D6" w:rsidR="009705F7" w:rsidRPr="009705F7" w:rsidRDefault="00AB59E6" w:rsidP="0028724B">
            <w:pPr>
              <w:pStyle w:val="Brdtextmedindrag"/>
              <w:ind w:firstLine="0"/>
              <w:rPr>
                <w:rFonts w:eastAsiaTheme="minorHAnsi" w:cstheme="minorBidi"/>
                <w:b/>
                <w:i/>
                <w:iCs/>
                <w:szCs w:val="22"/>
              </w:rPr>
            </w:pPr>
            <w:r w:rsidRPr="009705F7">
              <w:rPr>
                <w:rFonts w:eastAsiaTheme="minorHAnsi" w:cstheme="minorBidi"/>
                <w:b/>
                <w:i/>
                <w:iCs/>
                <w:szCs w:val="22"/>
              </w:rPr>
              <w:t>Krav på ekonomiska resurser</w:t>
            </w:r>
          </w:p>
          <w:p w14:paraId="4F869527" w14:textId="77777777" w:rsidR="009705F7" w:rsidRPr="009705F7" w:rsidRDefault="00AB59E6" w:rsidP="0028724B">
            <w:pPr>
              <w:pStyle w:val="Brdtextmedindrag"/>
              <w:ind w:firstLine="0"/>
              <w:rPr>
                <w:i/>
              </w:rPr>
            </w:pPr>
            <w:r w:rsidRPr="009705F7">
              <w:rPr>
                <w:i/>
              </w:rPr>
              <w:t>5 a §</w:t>
            </w:r>
          </w:p>
          <w:p w14:paraId="7914CD89" w14:textId="77777777" w:rsidR="009705F7" w:rsidRPr="009705F7" w:rsidRDefault="00AB59E6" w:rsidP="0028724B">
            <w:pPr>
              <w:pStyle w:val="Brdtextmedindrag"/>
              <w:rPr>
                <w:i/>
                <w:iCs/>
              </w:rPr>
            </w:pPr>
            <w:r w:rsidRPr="009705F7">
              <w:rPr>
                <w:i/>
                <w:iCs/>
              </w:rPr>
              <w:t>Vid prövningen av om ett företag uppfyller kravet på ekonomiska resurser, ska viljan och förmågan hos företaget, den trafikansvarige, den verkställande direktören och dem som anges i 2 § andra stycket att fullgöra sina skyldigheter mot det allmänna beaktas.</w:t>
            </w:r>
          </w:p>
          <w:p w14:paraId="2E1DEED7" w14:textId="77777777" w:rsidR="009705F7" w:rsidRPr="009705F7" w:rsidRDefault="00AB59E6" w:rsidP="0028724B">
            <w:pPr>
              <w:pStyle w:val="Brdtextmedindrag"/>
              <w:rPr>
                <w:i/>
              </w:rPr>
            </w:pPr>
            <w:r w:rsidRPr="009705F7">
              <w:rPr>
                <w:i/>
                <w:iCs/>
              </w:rPr>
              <w:t>Om den trafikansvarige, den verkställande direktören eller någon av dem som anges i 2 § andra stycket byts ut eller om det tillkommer någon sådan person, ska viljan och förmågan hos den nya personen att fullgöra sina skyldig</w:t>
            </w:r>
            <w:r w:rsidRPr="009705F7">
              <w:rPr>
                <w:i/>
                <w:iCs/>
              </w:rPr>
              <w:softHyphen/>
              <w:t>heter mot det allmänna prövas.</w:t>
            </w:r>
          </w:p>
        </w:tc>
      </w:tr>
    </w:tbl>
    <w:p w14:paraId="0A54EBB6" w14:textId="77777777" w:rsidR="009705F7" w:rsidRPr="009705F7" w:rsidRDefault="00545EC1" w:rsidP="0028724B">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2A2F5F7D" w14:textId="77777777">
        <w:tc>
          <w:tcPr>
            <w:tcW w:w="2500" w:type="pct"/>
            <w:shd w:val="clear" w:color="auto" w:fill="auto"/>
            <w:tcMar>
              <w:left w:w="0" w:type="dxa"/>
            </w:tcMar>
          </w:tcPr>
          <w:p w14:paraId="76E36148" w14:textId="77777777" w:rsidR="009705F7" w:rsidRPr="009705F7" w:rsidRDefault="00545EC1" w:rsidP="0028724B">
            <w:pPr>
              <w:pStyle w:val="Brdtextmedindrag"/>
            </w:pPr>
          </w:p>
        </w:tc>
        <w:tc>
          <w:tcPr>
            <w:tcW w:w="2500" w:type="pct"/>
            <w:shd w:val="clear" w:color="auto" w:fill="auto"/>
            <w:tcMar>
              <w:right w:w="0" w:type="dxa"/>
            </w:tcMar>
          </w:tcPr>
          <w:p w14:paraId="0C1801E4" w14:textId="77777777" w:rsidR="009705F7" w:rsidRPr="009705F7" w:rsidRDefault="00AB59E6" w:rsidP="0028724B">
            <w:pPr>
              <w:pStyle w:val="Brdtextmedindrag"/>
              <w:ind w:firstLine="0"/>
              <w:rPr>
                <w:i/>
              </w:rPr>
            </w:pPr>
            <w:r w:rsidRPr="009705F7">
              <w:rPr>
                <w:i/>
              </w:rPr>
              <w:t>5 b §</w:t>
            </w:r>
          </w:p>
          <w:p w14:paraId="100D4FB0" w14:textId="77777777" w:rsidR="009705F7" w:rsidRPr="009705F7" w:rsidRDefault="00AB59E6" w:rsidP="0028724B">
            <w:pPr>
              <w:pStyle w:val="Brdtextmedindrag"/>
              <w:rPr>
                <w:i/>
              </w:rPr>
            </w:pPr>
            <w:r w:rsidRPr="009705F7">
              <w:rPr>
                <w:i/>
              </w:rPr>
              <w:t>Ett företag ska förfoga över kapital och reserver enligt artikel 7.1 i förord</w:t>
            </w:r>
            <w:r w:rsidRPr="009705F7">
              <w:rPr>
                <w:i/>
              </w:rPr>
              <w:softHyphen/>
              <w:t xml:space="preserve">ning (EG) nr 1071/2009  </w:t>
            </w:r>
            <w:r w:rsidRPr="009705F7">
              <w:t xml:space="preserve"> </w:t>
            </w:r>
            <w:r w:rsidRPr="009705F7">
              <w:rPr>
                <w:i/>
              </w:rPr>
              <w:t xml:space="preserve">till ett värde av minst </w:t>
            </w:r>
          </w:p>
          <w:p w14:paraId="69B6CDD4" w14:textId="77777777" w:rsidR="009705F7" w:rsidRPr="009705F7" w:rsidRDefault="00AB59E6" w:rsidP="0028724B">
            <w:pPr>
              <w:pStyle w:val="Brdtextmedindrag"/>
              <w:rPr>
                <w:i/>
              </w:rPr>
            </w:pPr>
            <w:r w:rsidRPr="009705F7">
              <w:rPr>
                <w:i/>
              </w:rPr>
              <w:t>– 9 000 euro för det första fordonet som används i verksam</w:t>
            </w:r>
            <w:r w:rsidRPr="009705F7">
              <w:rPr>
                <w:i/>
              </w:rPr>
              <w:softHyphen/>
              <w:t xml:space="preserve">heten, och </w:t>
            </w:r>
          </w:p>
          <w:p w14:paraId="25033561" w14:textId="77777777" w:rsidR="009705F7" w:rsidRPr="009705F7" w:rsidRDefault="00AB59E6" w:rsidP="0028724B">
            <w:pPr>
              <w:pStyle w:val="Brdtextmedindrag"/>
              <w:rPr>
                <w:i/>
                <w:iCs/>
              </w:rPr>
            </w:pPr>
            <w:r w:rsidRPr="009705F7">
              <w:rPr>
                <w:i/>
              </w:rPr>
              <w:t>– 5 000 euro för varje ytterligare fordon som används.</w:t>
            </w:r>
          </w:p>
        </w:tc>
      </w:tr>
    </w:tbl>
    <w:p w14:paraId="79A2EFBE" w14:textId="77777777" w:rsidR="009705F7" w:rsidRPr="009705F7" w:rsidRDefault="00545EC1" w:rsidP="0028724B">
      <w:pPr>
        <w:pStyle w:val="Brdtextmedindrag"/>
      </w:pPr>
    </w:p>
    <w:p w14:paraId="7AD43AC4" w14:textId="77777777" w:rsidR="009705F7" w:rsidRPr="009705F7" w:rsidRDefault="00AB59E6" w:rsidP="0028724B">
      <w:pPr>
        <w:pStyle w:val="Brdtextmedindrag"/>
        <w:jc w:val="center"/>
        <w:rPr>
          <w:b/>
        </w:rPr>
      </w:pPr>
      <w:r w:rsidRPr="009705F7">
        <w:rPr>
          <w:b/>
        </w:rPr>
        <w:t>4 kap.</w:t>
      </w:r>
    </w:p>
    <w:p w14:paraId="3ADF5D07" w14:textId="77777777" w:rsidR="009705F7" w:rsidRPr="009705F7" w:rsidRDefault="00AB59E6" w:rsidP="0028724B">
      <w:pPr>
        <w:pStyle w:val="Brdtextmedindrag"/>
        <w:jc w:val="center"/>
      </w:pPr>
      <w:r w:rsidRPr="009705F7">
        <w:t>1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766F0D28" w14:textId="77777777">
        <w:tc>
          <w:tcPr>
            <w:tcW w:w="2500" w:type="pct"/>
            <w:shd w:val="clear" w:color="auto" w:fill="auto"/>
            <w:tcMar>
              <w:left w:w="0" w:type="dxa"/>
            </w:tcMar>
          </w:tcPr>
          <w:p w14:paraId="260097B5" w14:textId="77777777" w:rsidR="009705F7" w:rsidRPr="009705F7" w:rsidRDefault="00AB59E6" w:rsidP="0028724B">
            <w:pPr>
              <w:pStyle w:val="Brdtextmedindrag"/>
            </w:pPr>
            <w:r w:rsidRPr="009705F7">
              <w:t xml:space="preserve">Om ett tillstånd att bedriva yrkesmässig trafik återkallas enligt artikel 13 i förordning (EG) nr 1071/2009 på grund av att någon </w:t>
            </w:r>
            <w:r w:rsidRPr="009705F7">
              <w:lastRenderedPageBreak/>
              <w:t>som prövats enligt 2 kap. 2 § andra stycket eller 3 § inte längre uppfyller kravet på gott anseende enligt 2 kap. 4 §, ska den behöriga myndigheten förklara den prövade olämplig att bedriva yrkesmässig trafik.</w:t>
            </w:r>
          </w:p>
        </w:tc>
        <w:tc>
          <w:tcPr>
            <w:tcW w:w="2500" w:type="pct"/>
            <w:shd w:val="clear" w:color="auto" w:fill="auto"/>
            <w:tcMar>
              <w:right w:w="0" w:type="dxa"/>
            </w:tcMar>
          </w:tcPr>
          <w:p w14:paraId="7FC8BD23" w14:textId="77777777" w:rsidR="009705F7" w:rsidRPr="009705F7" w:rsidRDefault="00AB59E6" w:rsidP="0028724B">
            <w:pPr>
              <w:pStyle w:val="Brdtextmedindrag"/>
            </w:pPr>
            <w:r w:rsidRPr="009705F7">
              <w:lastRenderedPageBreak/>
              <w:t xml:space="preserve">Om ett tillstånd att bedriva yrkesmässig trafik återkallas enligt artikel 13 i förordning (EG) nr 1071/2009 på grund av att </w:t>
            </w:r>
            <w:r w:rsidRPr="009705F7">
              <w:rPr>
                <w:i/>
                <w:iCs/>
              </w:rPr>
              <w:t>en</w:t>
            </w:r>
            <w:r w:rsidRPr="009705F7">
              <w:t xml:space="preserve"> </w:t>
            </w:r>
            <w:r w:rsidRPr="009705F7">
              <w:rPr>
                <w:i/>
                <w:iCs/>
              </w:rPr>
              <w:lastRenderedPageBreak/>
              <w:t>verkställande direktör eller</w:t>
            </w:r>
            <w:r w:rsidRPr="009705F7">
              <w:t xml:space="preserve"> någon som prövats enligt 2 kap. 2 § andra stycket eller 3 § inte längre uppfyller kravet på gott anseende enligt 2 kap. 4 §, ska den behöriga myndigheten förklara den prövade olämplig att bedriva yrkesmässig trafik.</w:t>
            </w:r>
          </w:p>
        </w:tc>
      </w:tr>
    </w:tbl>
    <w:p w14:paraId="30C83884" w14:textId="77777777" w:rsidR="009705F7" w:rsidRPr="009705F7" w:rsidRDefault="00545EC1" w:rsidP="0028724B">
      <w:pPr>
        <w:pStyle w:val="Brdtextmedindrag"/>
      </w:pPr>
    </w:p>
    <w:p w14:paraId="0C2CF2FA" w14:textId="77777777" w:rsidR="009705F7" w:rsidRPr="009705F7" w:rsidRDefault="00AB59E6" w:rsidP="0028724B">
      <w:pPr>
        <w:pStyle w:val="Brdtextmedindrag"/>
        <w:jc w:val="center"/>
      </w:pPr>
      <w:r w:rsidRPr="009705F7">
        <w:t>2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1D58B411" w14:textId="77777777">
        <w:tc>
          <w:tcPr>
            <w:tcW w:w="2500" w:type="pct"/>
            <w:shd w:val="clear" w:color="auto" w:fill="auto"/>
            <w:tcMar>
              <w:left w:w="0" w:type="dxa"/>
            </w:tcMar>
          </w:tcPr>
          <w:p w14:paraId="33721E30" w14:textId="77777777" w:rsidR="009705F7" w:rsidRPr="009705F7" w:rsidRDefault="00AB59E6" w:rsidP="0028724B">
            <w:pPr>
              <w:pStyle w:val="Brdtextmedindrag"/>
            </w:pPr>
            <w:r w:rsidRPr="009705F7">
              <w:t>En tid på lägst tre och högst fem år, under vilken den prövade ska anses olämplig att bedriva yrkesmässig trafik, ska bestämmas</w:t>
            </w:r>
          </w:p>
        </w:tc>
        <w:tc>
          <w:tcPr>
            <w:tcW w:w="2500" w:type="pct"/>
            <w:shd w:val="clear" w:color="auto" w:fill="auto"/>
            <w:tcMar>
              <w:right w:w="0" w:type="dxa"/>
            </w:tcMar>
          </w:tcPr>
          <w:p w14:paraId="3BFCE836" w14:textId="77777777" w:rsidR="009705F7" w:rsidRPr="009705F7" w:rsidRDefault="00AB59E6" w:rsidP="0028724B">
            <w:pPr>
              <w:pStyle w:val="Brdtextmedindrag"/>
            </w:pPr>
            <w:r w:rsidRPr="009705F7">
              <w:t>En tid på lägst tre och högst fem år, under vilken den prövade ska anses olämplig att bedriva yrkesmässig trafik, ska bestämmas</w:t>
            </w:r>
          </w:p>
        </w:tc>
      </w:tr>
      <w:tr w:rsidR="009349CA" w14:paraId="6F009F74" w14:textId="77777777">
        <w:tblPrEx>
          <w:tblLook w:val="0600" w:firstRow="0" w:lastRow="0" w:firstColumn="0" w:lastColumn="0" w:noHBand="1" w:noVBand="1"/>
        </w:tblPrEx>
        <w:tc>
          <w:tcPr>
            <w:tcW w:w="2500" w:type="pct"/>
            <w:shd w:val="clear" w:color="auto" w:fill="auto"/>
            <w:tcMar>
              <w:left w:w="0" w:type="dxa"/>
            </w:tcMar>
          </w:tcPr>
          <w:p w14:paraId="75405BD9" w14:textId="77777777" w:rsidR="009705F7" w:rsidRPr="009705F7" w:rsidRDefault="00AB59E6" w:rsidP="0028724B">
            <w:pPr>
              <w:pStyle w:val="Brdtextmedindrag"/>
            </w:pPr>
            <w:r w:rsidRPr="009705F7">
              <w:t>1. vid en olämplighetsförklaring av en trafikansvarig enligt artikel 14 i förordning (EG) nr 1071/2009</w:t>
            </w:r>
            <w:r w:rsidRPr="009705F7">
              <w:rPr>
                <w:i/>
                <w:iCs/>
              </w:rPr>
              <w:t>, om inte den trafik</w:t>
            </w:r>
            <w:r w:rsidRPr="009705F7">
              <w:rPr>
                <w:i/>
                <w:iCs/>
              </w:rPr>
              <w:softHyphen/>
              <w:t>ansvarige har ålagts att avlägga ett skriftligt examensprov enligt 3 §</w:t>
            </w:r>
            <w:r w:rsidRPr="009705F7">
              <w:t>, eller</w:t>
            </w:r>
          </w:p>
        </w:tc>
        <w:tc>
          <w:tcPr>
            <w:tcW w:w="2500" w:type="pct"/>
            <w:shd w:val="clear" w:color="auto" w:fill="auto"/>
            <w:tcMar>
              <w:right w:w="0" w:type="dxa"/>
            </w:tcMar>
          </w:tcPr>
          <w:p w14:paraId="41108174" w14:textId="77777777" w:rsidR="009705F7" w:rsidRPr="009705F7" w:rsidRDefault="00AB59E6" w:rsidP="0028724B">
            <w:pPr>
              <w:pStyle w:val="Brdtextmedindrag"/>
            </w:pPr>
            <w:r w:rsidRPr="009705F7">
              <w:t>1. vid en olämplighetsförklaring av en trafikansvarig enligt artikel 14 i förordning (EG) nr 1071/2009, eller</w:t>
            </w:r>
          </w:p>
        </w:tc>
      </w:tr>
    </w:tbl>
    <w:p w14:paraId="74A6B7EC" w14:textId="77777777" w:rsidR="009705F7" w:rsidRPr="009705F7" w:rsidRDefault="00AB59E6" w:rsidP="0028724B">
      <w:pPr>
        <w:pStyle w:val="Brdtextmedindrag"/>
      </w:pPr>
      <w:r w:rsidRPr="009705F7">
        <w:t>2. vid en olämplighetsförklaring enligt 1 §.</w:t>
      </w:r>
    </w:p>
    <w:tbl>
      <w:tblPr>
        <w:tblW w:w="5000" w:type="pct"/>
        <w:tblCellMar>
          <w:left w:w="125" w:type="dxa"/>
          <w:right w:w="125" w:type="dxa"/>
        </w:tblCellMar>
        <w:tblLook w:val="0600" w:firstRow="0" w:lastRow="0" w:firstColumn="0" w:lastColumn="0" w:noHBand="1" w:noVBand="1"/>
      </w:tblPr>
      <w:tblGrid>
        <w:gridCol w:w="2948"/>
        <w:gridCol w:w="2949"/>
      </w:tblGrid>
      <w:tr w:rsidR="009349CA" w14:paraId="05F21696" w14:textId="77777777">
        <w:tc>
          <w:tcPr>
            <w:tcW w:w="2500" w:type="pct"/>
            <w:shd w:val="clear" w:color="auto" w:fill="auto"/>
            <w:tcMar>
              <w:left w:w="0" w:type="dxa"/>
            </w:tcMar>
          </w:tcPr>
          <w:p w14:paraId="3AEADF62" w14:textId="77777777" w:rsidR="009705F7" w:rsidRPr="009705F7" w:rsidRDefault="00545EC1" w:rsidP="0028724B">
            <w:pPr>
              <w:pStyle w:val="Brdtextmedindrag"/>
            </w:pPr>
          </w:p>
        </w:tc>
        <w:tc>
          <w:tcPr>
            <w:tcW w:w="2500" w:type="pct"/>
            <w:shd w:val="clear" w:color="auto" w:fill="auto"/>
            <w:tcMar>
              <w:right w:w="0" w:type="dxa"/>
            </w:tcMar>
          </w:tcPr>
          <w:p w14:paraId="5F8875D0" w14:textId="77777777" w:rsidR="009705F7" w:rsidRPr="009705F7" w:rsidRDefault="00AB59E6" w:rsidP="0028724B">
            <w:pPr>
              <w:pStyle w:val="Brdtextmedindrag"/>
              <w:rPr>
                <w:i/>
                <w:iCs/>
              </w:rPr>
            </w:pPr>
            <w:r w:rsidRPr="009705F7">
              <w:rPr>
                <w:i/>
                <w:iCs/>
              </w:rPr>
              <w:t xml:space="preserve">En trafikansvarig </w:t>
            </w:r>
            <w:r w:rsidRPr="009705F7">
              <w:rPr>
                <w:i/>
              </w:rPr>
              <w:t xml:space="preserve">ska inte längre anses olämplig att bedriva yrkesmässig trafik när </w:t>
            </w:r>
            <w:r w:rsidRPr="009705F7">
              <w:rPr>
                <w:i/>
                <w:iCs/>
              </w:rPr>
              <w:t>olämplig</w:t>
            </w:r>
            <w:r w:rsidRPr="009705F7">
              <w:rPr>
                <w:i/>
                <w:iCs/>
              </w:rPr>
              <w:softHyphen/>
              <w:t>hetstiden enligt första stycket förflutit och den trafikansvarige avlagt ett sådant</w:t>
            </w:r>
            <w:r w:rsidRPr="009705F7">
              <w:t xml:space="preserve"> </w:t>
            </w:r>
            <w:r w:rsidRPr="009705F7">
              <w:rPr>
                <w:i/>
              </w:rPr>
              <w:t>skriftligt examens</w:t>
            </w:r>
            <w:r w:rsidRPr="009705F7">
              <w:rPr>
                <w:i/>
              </w:rPr>
              <w:softHyphen/>
              <w:t>prov som avses i artikel 8.1 i förordning (EG) nr 1071/2009</w:t>
            </w:r>
            <w:r w:rsidRPr="009705F7" w:rsidDel="00B13D5E">
              <w:rPr>
                <w:i/>
              </w:rPr>
              <w:t>.</w:t>
            </w:r>
          </w:p>
        </w:tc>
      </w:tr>
    </w:tbl>
    <w:p w14:paraId="0DF8539F" w14:textId="77777777" w:rsidR="009705F7" w:rsidRPr="009705F7" w:rsidRDefault="00545EC1" w:rsidP="0028724B">
      <w:pPr>
        <w:pStyle w:val="Brdtextmedindrag"/>
      </w:pPr>
    </w:p>
    <w:p w14:paraId="0AACA493" w14:textId="77777777" w:rsidR="009705F7" w:rsidRPr="009705F7" w:rsidRDefault="00AB59E6" w:rsidP="0028724B">
      <w:pPr>
        <w:pStyle w:val="Brdtextmedindrag"/>
        <w:jc w:val="center"/>
      </w:pPr>
      <w:r w:rsidRPr="009705F7">
        <w:t>4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33592C45" w14:textId="77777777">
        <w:tc>
          <w:tcPr>
            <w:tcW w:w="2500" w:type="pct"/>
            <w:shd w:val="clear" w:color="auto" w:fill="auto"/>
            <w:tcMar>
              <w:left w:w="0" w:type="dxa"/>
            </w:tcMar>
          </w:tcPr>
          <w:p w14:paraId="1C325C84" w14:textId="77777777" w:rsidR="009705F7" w:rsidRPr="009705F7" w:rsidRDefault="00AB59E6" w:rsidP="0028724B">
            <w:pPr>
              <w:pStyle w:val="Brdtextmedindrag"/>
            </w:pPr>
            <w:r w:rsidRPr="009705F7">
              <w:t xml:space="preserve">Tidsfristerna vid tillfällig indragning eller återkallelse av ett tillstånd att bedriva yrkesmässig trafik i artikel 13.1 a i förordning (EG) nr 1071/2009 ska </w:t>
            </w:r>
            <w:r w:rsidRPr="009705F7">
              <w:rPr>
                <w:i/>
              </w:rPr>
              <w:t>tillämpas på motsvarande sätt</w:t>
            </w:r>
            <w:r w:rsidRPr="009705F7">
              <w:t xml:space="preserve"> </w:t>
            </w:r>
            <w:r w:rsidRPr="009705F7">
              <w:rPr>
                <w:i/>
              </w:rPr>
              <w:t>när</w:t>
            </w:r>
            <w:r w:rsidRPr="009705F7">
              <w:t xml:space="preserve"> någon som prövats enligt 2 kap. 2 § andra stycket inte längre uppfyller kravet på gott anseende.</w:t>
            </w:r>
          </w:p>
        </w:tc>
        <w:tc>
          <w:tcPr>
            <w:tcW w:w="2500" w:type="pct"/>
            <w:shd w:val="clear" w:color="auto" w:fill="auto"/>
            <w:tcMar>
              <w:right w:w="0" w:type="dxa"/>
            </w:tcMar>
          </w:tcPr>
          <w:p w14:paraId="531407DF" w14:textId="77777777" w:rsidR="009705F7" w:rsidRPr="009705F7" w:rsidRDefault="00AB59E6" w:rsidP="0028724B">
            <w:pPr>
              <w:pStyle w:val="Brdtextmedindrag"/>
            </w:pPr>
            <w:r w:rsidRPr="009705F7">
              <w:t xml:space="preserve">Tidsfristerna vid tillfällig indragning eller återkallelse av ett tillstånd att bedriva yrkesmässig trafik i artikel 13.1 a i förordning (EG) nr 1071/2009 ska </w:t>
            </w:r>
            <w:r w:rsidRPr="009705F7">
              <w:rPr>
                <w:i/>
                <w:iCs/>
              </w:rPr>
              <w:t>också</w:t>
            </w:r>
            <w:r w:rsidRPr="009705F7">
              <w:t xml:space="preserve"> </w:t>
            </w:r>
            <w:r w:rsidRPr="009705F7">
              <w:rPr>
                <w:i/>
              </w:rPr>
              <w:t>tillämpas</w:t>
            </w:r>
            <w:r w:rsidRPr="009705F7">
              <w:t xml:space="preserve"> </w:t>
            </w:r>
            <w:r w:rsidRPr="009705F7">
              <w:rPr>
                <w:i/>
              </w:rPr>
              <w:t>när</w:t>
            </w:r>
            <w:r w:rsidRPr="009705F7">
              <w:t xml:space="preserve"> </w:t>
            </w:r>
            <w:r w:rsidRPr="009705F7">
              <w:rPr>
                <w:i/>
                <w:iCs/>
              </w:rPr>
              <w:t>en verk</w:t>
            </w:r>
            <w:r w:rsidRPr="009705F7">
              <w:rPr>
                <w:i/>
                <w:iCs/>
              </w:rPr>
              <w:softHyphen/>
              <w:t>ställande direktör eller</w:t>
            </w:r>
            <w:r w:rsidRPr="009705F7">
              <w:t xml:space="preserve"> någon som prövats enligt 2 kap. 2 § andra stycket inte längre uppfyller kravet på gott anseende.</w:t>
            </w:r>
          </w:p>
        </w:tc>
      </w:tr>
    </w:tbl>
    <w:p w14:paraId="187C92E7" w14:textId="77777777" w:rsidR="009705F7" w:rsidRPr="009705F7" w:rsidRDefault="00545EC1" w:rsidP="0028724B">
      <w:pPr>
        <w:pStyle w:val="Brdtextmedindrag"/>
      </w:pPr>
    </w:p>
    <w:p w14:paraId="7E1C588B" w14:textId="77777777" w:rsidR="009705F7" w:rsidRPr="009705F7" w:rsidRDefault="00AB59E6" w:rsidP="0028724B">
      <w:pPr>
        <w:pStyle w:val="Brdtextmedindrag"/>
      </w:pPr>
      <w:r w:rsidRPr="009705F7">
        <w:br w:type="page"/>
      </w:r>
    </w:p>
    <w:p w14:paraId="207DC848" w14:textId="77777777" w:rsidR="009705F7" w:rsidRPr="009705F7" w:rsidRDefault="00AB59E6" w:rsidP="0028724B">
      <w:pPr>
        <w:pStyle w:val="Brdtextmedindrag"/>
        <w:jc w:val="center"/>
        <w:rPr>
          <w:b/>
        </w:rPr>
      </w:pPr>
      <w:r w:rsidRPr="009705F7">
        <w:rPr>
          <w:b/>
        </w:rPr>
        <w:lastRenderedPageBreak/>
        <w:t>5 kap.</w:t>
      </w:r>
    </w:p>
    <w:p w14:paraId="14792855" w14:textId="77777777" w:rsidR="009705F7" w:rsidRPr="009705F7" w:rsidRDefault="00AB59E6" w:rsidP="0028724B">
      <w:pPr>
        <w:pStyle w:val="Brdtextmedindrag"/>
        <w:jc w:val="center"/>
      </w:pPr>
      <w:r w:rsidRPr="009705F7">
        <w:t>1 §</w:t>
      </w:r>
      <w:r w:rsidRPr="009705F7">
        <w:rPr>
          <w:vertAlign w:val="superscript"/>
        </w:rPr>
        <w:footnoteReference w:id="24"/>
      </w:r>
    </w:p>
    <w:p w14:paraId="070D04DF" w14:textId="77777777" w:rsidR="009705F7" w:rsidRPr="009705F7" w:rsidRDefault="00AB59E6" w:rsidP="0028724B">
      <w:pPr>
        <w:pStyle w:val="Brdtextmedindrag"/>
      </w:pPr>
      <w:r w:rsidRPr="009705F7">
        <w:t>Den som uppsåtligen bedriver yrkesmässig trafik enligt förordning (EG) nr 1071/2009 eller denna lag utan tillstånd döms för olaga yrkesmässig trafik till böter eller fängelse i högst ett år.</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5B6FD227" w14:textId="77777777">
        <w:tc>
          <w:tcPr>
            <w:tcW w:w="2500" w:type="pct"/>
            <w:shd w:val="clear" w:color="auto" w:fill="auto"/>
            <w:tcMar>
              <w:left w:w="0" w:type="dxa"/>
            </w:tcMar>
          </w:tcPr>
          <w:p w14:paraId="19809723" w14:textId="77777777" w:rsidR="009705F7" w:rsidRPr="009705F7" w:rsidRDefault="00AB59E6" w:rsidP="0028724B">
            <w:pPr>
              <w:pStyle w:val="Brdtextmedindrag"/>
              <w:rPr>
                <w:i/>
                <w:iCs/>
              </w:rPr>
            </w:pPr>
            <w:r w:rsidRPr="009705F7">
              <w:rPr>
                <w:i/>
                <w:iCs/>
              </w:rPr>
              <w:t>En tillståndshavare som uppsåtligen eller av oaktsamhet bryter mot villkor som har meddelats i tillståndet döms till böter.</w:t>
            </w:r>
          </w:p>
        </w:tc>
        <w:tc>
          <w:tcPr>
            <w:tcW w:w="2500" w:type="pct"/>
            <w:shd w:val="clear" w:color="auto" w:fill="auto"/>
            <w:tcMar>
              <w:right w:w="0" w:type="dxa"/>
            </w:tcMar>
          </w:tcPr>
          <w:p w14:paraId="7532CF10" w14:textId="77777777" w:rsidR="009705F7" w:rsidRPr="009705F7" w:rsidRDefault="00545EC1" w:rsidP="0028724B">
            <w:pPr>
              <w:pStyle w:val="Brdtextmedindrag"/>
              <w:rPr>
                <w:i/>
                <w:iCs/>
              </w:rPr>
            </w:pPr>
          </w:p>
        </w:tc>
      </w:tr>
    </w:tbl>
    <w:p w14:paraId="2DA42CB0" w14:textId="77777777" w:rsidR="009705F7" w:rsidRPr="009705F7" w:rsidRDefault="00545EC1" w:rsidP="0028724B">
      <w:pPr>
        <w:pStyle w:val="Brdtextmedindrag"/>
      </w:pPr>
    </w:p>
    <w:p w14:paraId="0E533A80" w14:textId="77777777" w:rsidR="009705F7" w:rsidRPr="009705F7" w:rsidRDefault="00AB59E6" w:rsidP="0028724B">
      <w:pPr>
        <w:pStyle w:val="Brdtextmedindrag"/>
        <w:jc w:val="center"/>
      </w:pPr>
      <w:r w:rsidRPr="009705F7">
        <w:t>5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6BDE1854" w14:textId="77777777">
        <w:tc>
          <w:tcPr>
            <w:tcW w:w="2500" w:type="pct"/>
            <w:shd w:val="clear" w:color="auto" w:fill="auto"/>
            <w:tcMar>
              <w:left w:w="0" w:type="dxa"/>
            </w:tcMar>
          </w:tcPr>
          <w:p w14:paraId="29F7FCD2" w14:textId="77777777" w:rsidR="009705F7" w:rsidRPr="009705F7" w:rsidRDefault="00AB59E6" w:rsidP="0028724B">
            <w:pPr>
              <w:pStyle w:val="Brdtextmedindrag"/>
            </w:pPr>
            <w:r w:rsidRPr="009705F7">
              <w:t xml:space="preserve">Om ett fordon framförs i strid </w:t>
            </w:r>
            <w:r w:rsidRPr="009705F7">
              <w:rPr>
                <w:i/>
                <w:iCs/>
              </w:rPr>
              <w:t>mot</w:t>
            </w:r>
            <w:r w:rsidRPr="009705F7">
              <w:t xml:space="preserve"> förordning (EG) nr 1071/2009, denna lag eller en föreskrift </w:t>
            </w:r>
            <w:r w:rsidRPr="009705F7">
              <w:rPr>
                <w:i/>
                <w:iCs/>
              </w:rPr>
              <w:t>eller ett villkor</w:t>
            </w:r>
            <w:r w:rsidRPr="009705F7">
              <w:t xml:space="preserve"> som har meddelats med stöd av lagen får en polisman eller tulltjänsteman hindra fortsatt färd. Polismannen eller tulltjänste</w:t>
            </w:r>
            <w:r w:rsidRPr="009705F7">
              <w:softHyphen/>
              <w:t>mannen får då medge att det fordon med vilket transporten sker förs till närmaste lämpliga uppställnings- eller avlastningsplats eller verk</w:t>
            </w:r>
            <w:r w:rsidRPr="009705F7">
              <w:softHyphen/>
              <w:t>stad. I fråga om ett fordon som är registrerat i utlandet och som förs in i Sverige får polismannen eller tulltjänstemannen medge att det omedelbart förs ut ur landet.</w:t>
            </w:r>
          </w:p>
        </w:tc>
        <w:tc>
          <w:tcPr>
            <w:tcW w:w="2500" w:type="pct"/>
            <w:shd w:val="clear" w:color="auto" w:fill="auto"/>
            <w:tcMar>
              <w:right w:w="0" w:type="dxa"/>
            </w:tcMar>
          </w:tcPr>
          <w:p w14:paraId="29AAC03C" w14:textId="77777777" w:rsidR="009705F7" w:rsidRPr="009705F7" w:rsidRDefault="00AB59E6" w:rsidP="0028724B">
            <w:pPr>
              <w:pStyle w:val="Brdtextmedindrag"/>
            </w:pPr>
            <w:r w:rsidRPr="009705F7">
              <w:t xml:space="preserve">Om ett fordon framförs i strid </w:t>
            </w:r>
            <w:r w:rsidRPr="009705F7">
              <w:rPr>
                <w:i/>
                <w:iCs/>
              </w:rPr>
              <w:t>med</w:t>
            </w:r>
            <w:r w:rsidRPr="009705F7">
              <w:t xml:space="preserve"> förordning (EG) nr 1071/2009, denna lag eller en föreskrift som har meddelats med stöd av lagen får en polisman eller tulltjänsteman hindra fortsatt färd. Polismannen eller tulltjänstemannen får då medge att det fordon med vilket transporten sker förs till närmaste lämpliga uppställnings- eller avlastningsplats eller verkstad. I fråga om ett fordon som är regi</w:t>
            </w:r>
            <w:r w:rsidRPr="009705F7">
              <w:softHyphen/>
              <w:t>strerat i utlandet och som förs in i Sverige får polismannen eller tulltjänstemannen medge att det omedelbart förs ut ur landet.</w:t>
            </w:r>
          </w:p>
        </w:tc>
      </w:tr>
    </w:tbl>
    <w:p w14:paraId="32DB4769" w14:textId="77777777" w:rsidR="009705F7" w:rsidRPr="009705F7" w:rsidRDefault="00545EC1" w:rsidP="0028724B">
      <w:pPr>
        <w:pStyle w:val="Brdtextmedindrag"/>
        <w:rPr>
          <w:spacing w:val="34"/>
          <w:u w:val="single"/>
        </w:rPr>
      </w:pPr>
    </w:p>
    <w:p w14:paraId="214F5958" w14:textId="77777777" w:rsidR="009705F7" w:rsidRPr="009705F7" w:rsidRDefault="00AB59E6" w:rsidP="0028724B">
      <w:pPr>
        <w:pStyle w:val="Brdtextmedindrag"/>
        <w:jc w:val="center"/>
        <w:rPr>
          <w:b/>
        </w:rPr>
      </w:pPr>
      <w:r w:rsidRPr="009705F7">
        <w:rPr>
          <w:b/>
        </w:rPr>
        <w:t>7 kap.</w:t>
      </w:r>
    </w:p>
    <w:p w14:paraId="7C234268" w14:textId="77777777" w:rsidR="009705F7" w:rsidRPr="009705F7" w:rsidRDefault="00AB59E6" w:rsidP="0028724B">
      <w:pPr>
        <w:pStyle w:val="Brdtextmedindrag"/>
        <w:jc w:val="center"/>
      </w:pPr>
      <w:r w:rsidRPr="009705F7">
        <w:t>3 §</w:t>
      </w:r>
      <w:r w:rsidRPr="009705F7">
        <w:rPr>
          <w:vertAlign w:val="superscript"/>
        </w:rPr>
        <w:footnoteReference w:id="25"/>
      </w:r>
    </w:p>
    <w:p w14:paraId="6FB78DE2" w14:textId="77777777" w:rsidR="009705F7" w:rsidRPr="009705F7" w:rsidRDefault="00AB59E6" w:rsidP="0028724B">
      <w:pPr>
        <w:pStyle w:val="Brdtextmedindrag"/>
      </w:pPr>
      <w:r w:rsidRPr="009705F7">
        <w:t>Regeringen eller den myndighet som regeringen bestämmer får meddela föreskrifter om</w:t>
      </w:r>
    </w:p>
    <w:p w14:paraId="6FCB0BEA" w14:textId="77777777" w:rsidR="009705F7" w:rsidRPr="009705F7" w:rsidRDefault="00AB59E6" w:rsidP="0028724B">
      <w:pPr>
        <w:pStyle w:val="Brdtextmedindrag"/>
      </w:pPr>
      <w:r w:rsidRPr="009705F7">
        <w:t>1. kunskapskrav för fordonsbesättningar vid vägtransporter, och</w:t>
      </w:r>
    </w:p>
    <w:tbl>
      <w:tblPr>
        <w:tblW w:w="5000" w:type="pct"/>
        <w:tblCellMar>
          <w:left w:w="125" w:type="dxa"/>
          <w:right w:w="125" w:type="dxa"/>
        </w:tblCellMar>
        <w:tblLook w:val="0600" w:firstRow="0" w:lastRow="0" w:firstColumn="0" w:lastColumn="0" w:noHBand="1" w:noVBand="1"/>
      </w:tblPr>
      <w:tblGrid>
        <w:gridCol w:w="2948"/>
        <w:gridCol w:w="2949"/>
      </w:tblGrid>
      <w:tr w:rsidR="009349CA" w14:paraId="4DA33F1D" w14:textId="77777777">
        <w:tc>
          <w:tcPr>
            <w:tcW w:w="2500" w:type="pct"/>
            <w:shd w:val="clear" w:color="auto" w:fill="auto"/>
            <w:tcMar>
              <w:left w:w="0" w:type="dxa"/>
            </w:tcMar>
          </w:tcPr>
          <w:p w14:paraId="5B94F0BD" w14:textId="77777777" w:rsidR="009705F7" w:rsidRPr="009705F7" w:rsidRDefault="00AB59E6" w:rsidP="0028724B">
            <w:pPr>
              <w:pStyle w:val="Brdtextmedindrag"/>
            </w:pPr>
            <w:r w:rsidRPr="009705F7">
              <w:t>2. avgifter för tillsyn och ärende</w:t>
            </w:r>
            <w:r w:rsidRPr="009705F7">
              <w:softHyphen/>
              <w:t xml:space="preserve">handläggning enligt förordning (EG) nr 1071/2009, denna lag och </w:t>
            </w:r>
            <w:r w:rsidRPr="009705F7">
              <w:rPr>
                <w:i/>
                <w:iCs/>
              </w:rPr>
              <w:t>enligt</w:t>
            </w:r>
            <w:r w:rsidRPr="009705F7">
              <w:t xml:space="preserve"> föreskrifter som har meddelats i anslutning till lagen.</w:t>
            </w:r>
          </w:p>
        </w:tc>
        <w:tc>
          <w:tcPr>
            <w:tcW w:w="2500" w:type="pct"/>
            <w:shd w:val="clear" w:color="auto" w:fill="auto"/>
            <w:tcMar>
              <w:right w:w="0" w:type="dxa"/>
            </w:tcMar>
          </w:tcPr>
          <w:p w14:paraId="7BE46FAD" w14:textId="77777777" w:rsidR="009705F7" w:rsidRPr="009705F7" w:rsidRDefault="00AB59E6" w:rsidP="0028724B">
            <w:pPr>
              <w:pStyle w:val="Brdtextmedindrag"/>
            </w:pPr>
            <w:r w:rsidRPr="009705F7">
              <w:t>2. avgifter för tillsyn och ärende</w:t>
            </w:r>
            <w:r w:rsidRPr="009705F7">
              <w:softHyphen/>
              <w:t>handläggning enligt förordning (EG) nr 1071/2009, denna lag och föreskrifter som har meddelats i anslutning till lagen.</w:t>
            </w:r>
          </w:p>
        </w:tc>
      </w:tr>
      <w:tr w:rsidR="009349CA" w14:paraId="0AB9244A" w14:textId="77777777">
        <w:tblPrEx>
          <w:tblLook w:val="0000" w:firstRow="0" w:lastRow="0" w:firstColumn="0" w:lastColumn="0" w:noHBand="0" w:noVBand="0"/>
        </w:tblPrEx>
        <w:tc>
          <w:tcPr>
            <w:tcW w:w="2500" w:type="pct"/>
            <w:shd w:val="clear" w:color="auto" w:fill="auto"/>
            <w:tcMar>
              <w:left w:w="0" w:type="dxa"/>
            </w:tcMar>
          </w:tcPr>
          <w:p w14:paraId="7E559188" w14:textId="77777777" w:rsidR="009705F7" w:rsidRPr="009705F7" w:rsidRDefault="00AB59E6" w:rsidP="0028724B">
            <w:pPr>
              <w:pStyle w:val="Brdtextmedindrag"/>
              <w:rPr>
                <w:i/>
                <w:iCs/>
              </w:rPr>
            </w:pPr>
            <w:r w:rsidRPr="009705F7">
              <w:rPr>
                <w:i/>
                <w:iCs/>
              </w:rPr>
              <w:t>Regeringen får meddela föreskrifter om sanktionsavgifter enligt bestämmelser om cabotage</w:t>
            </w:r>
            <w:r w:rsidRPr="009705F7">
              <w:rPr>
                <w:i/>
                <w:iCs/>
              </w:rPr>
              <w:softHyphen/>
              <w:t>transport i förordning (EG) nr 1072/2009.</w:t>
            </w:r>
          </w:p>
        </w:tc>
        <w:tc>
          <w:tcPr>
            <w:tcW w:w="2500" w:type="pct"/>
            <w:shd w:val="clear" w:color="auto" w:fill="auto"/>
            <w:tcMar>
              <w:right w:w="0" w:type="dxa"/>
            </w:tcMar>
          </w:tcPr>
          <w:p w14:paraId="33BCFDC0" w14:textId="77777777" w:rsidR="009705F7" w:rsidRPr="009705F7" w:rsidRDefault="00545EC1" w:rsidP="0028724B">
            <w:pPr>
              <w:pStyle w:val="Brdtextmedindrag"/>
            </w:pPr>
          </w:p>
        </w:tc>
      </w:tr>
    </w:tbl>
    <w:p w14:paraId="0F94DFB4" w14:textId="77777777" w:rsidR="009705F7" w:rsidRPr="009705F7" w:rsidRDefault="00545EC1" w:rsidP="0028724B">
      <w:pPr>
        <w:pStyle w:val="Brdtextmedindrag"/>
      </w:pPr>
    </w:p>
    <w:p w14:paraId="5D56BAF4" w14:textId="77777777" w:rsidR="009705F7" w:rsidRPr="009705F7" w:rsidRDefault="00AB59E6" w:rsidP="0028724B">
      <w:pPr>
        <w:pStyle w:val="Brdtextmedindrag"/>
      </w:pPr>
      <w:r w:rsidRPr="009705F7">
        <w:br w:type="page"/>
      </w:r>
    </w:p>
    <w:tbl>
      <w:tblPr>
        <w:tblW w:w="5000" w:type="pct"/>
        <w:tblCellMar>
          <w:left w:w="125" w:type="dxa"/>
          <w:right w:w="125" w:type="dxa"/>
        </w:tblCellMar>
        <w:tblLook w:val="0000" w:firstRow="0" w:lastRow="0" w:firstColumn="0" w:lastColumn="0" w:noHBand="0" w:noVBand="0"/>
      </w:tblPr>
      <w:tblGrid>
        <w:gridCol w:w="2948"/>
        <w:gridCol w:w="2949"/>
      </w:tblGrid>
      <w:tr w:rsidR="009349CA" w14:paraId="7BB1DBCF" w14:textId="77777777">
        <w:tc>
          <w:tcPr>
            <w:tcW w:w="2500" w:type="pct"/>
            <w:shd w:val="clear" w:color="auto" w:fill="auto"/>
            <w:tcMar>
              <w:left w:w="0" w:type="dxa"/>
            </w:tcMar>
          </w:tcPr>
          <w:p w14:paraId="634F162E" w14:textId="77777777" w:rsidR="009705F7" w:rsidRPr="009705F7" w:rsidRDefault="00545EC1" w:rsidP="0028724B">
            <w:pPr>
              <w:pStyle w:val="Brdtextmedindrag"/>
            </w:pPr>
          </w:p>
        </w:tc>
        <w:tc>
          <w:tcPr>
            <w:tcW w:w="2500" w:type="pct"/>
            <w:shd w:val="clear" w:color="auto" w:fill="auto"/>
            <w:tcMar>
              <w:right w:w="0" w:type="dxa"/>
            </w:tcMar>
          </w:tcPr>
          <w:p w14:paraId="6C12BFFF" w14:textId="77777777" w:rsidR="009705F7" w:rsidRPr="009705F7" w:rsidRDefault="00AB59E6" w:rsidP="00B25299">
            <w:pPr>
              <w:pStyle w:val="Brdtextmedindrag"/>
              <w:ind w:firstLine="0"/>
              <w:rPr>
                <w:i/>
              </w:rPr>
            </w:pPr>
            <w:r w:rsidRPr="009705F7">
              <w:rPr>
                <w:i/>
              </w:rPr>
              <w:t>4 §</w:t>
            </w:r>
          </w:p>
          <w:p w14:paraId="265C78F3" w14:textId="77777777" w:rsidR="009705F7" w:rsidRPr="009705F7" w:rsidRDefault="00AB59E6" w:rsidP="0028724B">
            <w:pPr>
              <w:pStyle w:val="Brdtextmedindrag"/>
              <w:rPr>
                <w:i/>
                <w:iCs/>
              </w:rPr>
            </w:pPr>
            <w:bookmarkStart w:id="528" w:name="_Hlk88815929"/>
            <w:r w:rsidRPr="009705F7">
              <w:rPr>
                <w:i/>
                <w:iCs/>
              </w:rPr>
              <w:t>Regeringen får meddela före</w:t>
            </w:r>
            <w:r w:rsidRPr="009705F7">
              <w:rPr>
                <w:i/>
                <w:iCs/>
              </w:rPr>
              <w:softHyphen/>
              <w:t>skrifter om sanktionsavgifter vid överträdelser av</w:t>
            </w:r>
          </w:p>
          <w:p w14:paraId="4498B78D" w14:textId="77777777" w:rsidR="009705F7" w:rsidRPr="009705F7" w:rsidRDefault="00AB59E6" w:rsidP="0028724B">
            <w:pPr>
              <w:pStyle w:val="Brdtextmedindrag"/>
              <w:rPr>
                <w:i/>
                <w:iCs/>
              </w:rPr>
            </w:pPr>
            <w:r w:rsidRPr="009705F7">
              <w:rPr>
                <w:i/>
                <w:iCs/>
              </w:rPr>
              <w:t>1. </w:t>
            </w:r>
            <w:r w:rsidRPr="009705F7">
              <w:rPr>
                <w:i/>
              </w:rPr>
              <w:t>anmälningskrav</w:t>
            </w:r>
            <w:r w:rsidRPr="009705F7">
              <w:rPr>
                <w:i/>
                <w:iCs/>
              </w:rPr>
              <w:t xml:space="preserve"> i förordning (EG) nr 1071/2009 och i före</w:t>
            </w:r>
            <w:r w:rsidRPr="009705F7">
              <w:rPr>
                <w:i/>
                <w:iCs/>
              </w:rPr>
              <w:softHyphen/>
              <w:t>skrifter som har meddelats med stöd av denna lag,</w:t>
            </w:r>
          </w:p>
          <w:p w14:paraId="31C67BAF" w14:textId="77777777" w:rsidR="009705F7" w:rsidRPr="009705F7" w:rsidRDefault="00AB59E6" w:rsidP="0028724B">
            <w:pPr>
              <w:pStyle w:val="Brdtextmedindrag"/>
              <w:rPr>
                <w:i/>
                <w:iCs/>
              </w:rPr>
            </w:pPr>
            <w:r w:rsidRPr="009705F7">
              <w:rPr>
                <w:i/>
                <w:iCs/>
              </w:rPr>
              <w:t>2. krav på tillstånd i förordning (EG) nr 1072/2009,</w:t>
            </w:r>
          </w:p>
          <w:p w14:paraId="2683ABC9" w14:textId="77777777" w:rsidR="009705F7" w:rsidRPr="009705F7" w:rsidRDefault="00AB59E6" w:rsidP="0028724B">
            <w:pPr>
              <w:pStyle w:val="Brdtextmedindrag"/>
              <w:rPr>
                <w:i/>
                <w:iCs/>
              </w:rPr>
            </w:pPr>
            <w:r w:rsidRPr="009705F7">
              <w:rPr>
                <w:i/>
                <w:iCs/>
              </w:rPr>
              <w:t>3. krav på kontrolldokument och tillstånd i förordning (EG) nr 1073/2009,</w:t>
            </w:r>
          </w:p>
          <w:p w14:paraId="2462153D" w14:textId="77777777" w:rsidR="009705F7" w:rsidRPr="009705F7" w:rsidRDefault="00AB59E6" w:rsidP="0028724B">
            <w:pPr>
              <w:pStyle w:val="Brdtextmedindrag"/>
              <w:rPr>
                <w:i/>
                <w:iCs/>
              </w:rPr>
            </w:pPr>
            <w:r w:rsidRPr="009705F7">
              <w:rPr>
                <w:i/>
                <w:iCs/>
              </w:rPr>
              <w:t>4. krav på kontrolldokument och tillstånd i den överenskommelse som bifogats rådets beslut nr 2002/917/EG av den 3 oktober 2002 om ingåendet av Interbus</w:t>
            </w:r>
            <w:r w:rsidRPr="009705F7">
              <w:rPr>
                <w:i/>
                <w:iCs/>
              </w:rPr>
              <w:softHyphen/>
              <w:t>överenskommelsen om tillfällig internationell persontransport med buss, och</w:t>
            </w:r>
          </w:p>
          <w:p w14:paraId="61D5891E" w14:textId="77777777" w:rsidR="009705F7" w:rsidRPr="009705F7" w:rsidRDefault="00AB59E6" w:rsidP="0028724B">
            <w:pPr>
              <w:pStyle w:val="Brdtextmedindrag"/>
              <w:rPr>
                <w:i/>
                <w:iCs/>
              </w:rPr>
            </w:pPr>
            <w:r w:rsidRPr="009705F7">
              <w:rPr>
                <w:i/>
                <w:iCs/>
              </w:rPr>
              <w:t>5. krav på tillstånd som avses i 3 kap. 3 eller 5 § denna lag.</w:t>
            </w:r>
            <w:bookmarkEnd w:id="528"/>
          </w:p>
          <w:p w14:paraId="57FA3A6F" w14:textId="77777777" w:rsidR="009705F7" w:rsidRPr="009705F7" w:rsidRDefault="00AB59E6" w:rsidP="0028724B">
            <w:pPr>
              <w:pStyle w:val="Brdtextmedindrag"/>
              <w:rPr>
                <w:i/>
              </w:rPr>
            </w:pPr>
            <w:r w:rsidRPr="009705F7">
              <w:rPr>
                <w:i/>
              </w:rPr>
              <w:t>Regeringen får även meddela föreskrifter om sanktionsavgifter vid överträdelser av bestämmelser om cabotagetransport i förordning (EG) nr 1072/2009.</w:t>
            </w:r>
          </w:p>
        </w:tc>
      </w:tr>
    </w:tbl>
    <w:p w14:paraId="6D85DB64" w14:textId="77777777" w:rsidR="009705F7" w:rsidRPr="009705F7" w:rsidRDefault="00AB59E6" w:rsidP="0028724B">
      <w:pPr>
        <w:pStyle w:val="Brdtextmedindrag"/>
        <w:rPr>
          <w:spacing w:val="34"/>
          <w:u w:val="single"/>
        </w:rPr>
      </w:pPr>
      <w:r w:rsidRPr="009705F7">
        <w:rPr>
          <w:spacing w:val="34"/>
          <w:u w:val="single"/>
        </w:rPr>
        <w:t>                      </w:t>
      </w:r>
    </w:p>
    <w:p w14:paraId="433E75F4" w14:textId="77777777" w:rsidR="009705F7" w:rsidRPr="009705F7" w:rsidRDefault="00AB59E6" w:rsidP="0028724B">
      <w:pPr>
        <w:pStyle w:val="Brdtextmedindrag"/>
      </w:pPr>
      <w:bookmarkStart w:id="529" w:name="_Hlk91148225"/>
      <w:r w:rsidRPr="009705F7">
        <w:t>1. Denna lag träder i kraft den 15 juni 2022.</w:t>
      </w:r>
    </w:p>
    <w:p w14:paraId="762ABA6D" w14:textId="77777777" w:rsidR="009705F7" w:rsidRDefault="00AB59E6" w:rsidP="0028724B">
      <w:pPr>
        <w:pStyle w:val="Brdtextmedindrag"/>
        <w:sectPr w:rsidR="009705F7" w:rsidSect="00603768">
          <w:headerReference w:type="even" r:id="rId151"/>
          <w:headerReference w:type="default" r:id="rId152"/>
          <w:footerReference w:type="even" r:id="rId153"/>
          <w:footerReference w:type="default" r:id="rId154"/>
          <w:footerReference w:type="first" r:id="rId155"/>
          <w:pgSz w:w="9356" w:h="13721" w:code="9"/>
          <w:pgMar w:top="794" w:right="2438" w:bottom="1191" w:left="1021" w:header="0" w:footer="709" w:gutter="0"/>
          <w:cols w:space="708"/>
          <w:docGrid w:linePitch="360"/>
        </w:sectPr>
      </w:pPr>
      <w:r w:rsidRPr="009705F7">
        <w:t>2. </w:t>
      </w:r>
      <w:bookmarkStart w:id="530" w:name="_Hlk91147556"/>
      <w:r w:rsidRPr="009705F7">
        <w:t>Äldre föreskrifter gäller fortfarande vid prövning i domstol av beslut som har meddelats före ikraftträdandet</w:t>
      </w:r>
      <w:bookmarkEnd w:id="529"/>
      <w:bookmarkEnd w:id="530"/>
      <w:r>
        <w:t>.</w:t>
      </w:r>
    </w:p>
    <w:p w14:paraId="1B02B7D1" w14:textId="77777777" w:rsidR="009705F7" w:rsidRPr="009705F7" w:rsidRDefault="00AB59E6" w:rsidP="009705F7">
      <w:pPr>
        <w:pStyle w:val="Rubrik2utannumrering"/>
        <w:spacing w:before="0"/>
      </w:pPr>
      <w:bookmarkStart w:id="531" w:name="_Toc95126235"/>
      <w:r w:rsidRPr="009705F7">
        <w:lastRenderedPageBreak/>
        <w:t>Förslag till lag om ändring i taxitrafiklagen (2012:211)</w:t>
      </w:r>
      <w:bookmarkEnd w:id="531"/>
    </w:p>
    <w:p w14:paraId="52529F45" w14:textId="77777777" w:rsidR="009705F7" w:rsidRPr="009705F7" w:rsidRDefault="00AB59E6" w:rsidP="00B25299">
      <w:pPr>
        <w:pStyle w:val="Brdtextmedindrag"/>
        <w:ind w:firstLine="0"/>
      </w:pPr>
      <w:r w:rsidRPr="009705F7">
        <w:t>Härigenom föreskrivs att det i taxitrafiklagen (2012:211) ska införas en ny paragraf, 7 kap. 5 §, av följande lydelse.</w:t>
      </w:r>
    </w:p>
    <w:p w14:paraId="46B50BCF" w14:textId="77777777" w:rsidR="009705F7" w:rsidRPr="009705F7" w:rsidRDefault="00545EC1" w:rsidP="00B25299">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6986B1A5" w14:textId="77777777">
        <w:tc>
          <w:tcPr>
            <w:tcW w:w="2500" w:type="pct"/>
            <w:shd w:val="clear" w:color="auto" w:fill="auto"/>
            <w:tcMar>
              <w:left w:w="0" w:type="dxa"/>
            </w:tcMar>
          </w:tcPr>
          <w:p w14:paraId="2A92D3B3" w14:textId="77777777" w:rsidR="009705F7" w:rsidRPr="00B25299" w:rsidRDefault="00AB59E6" w:rsidP="00B25299">
            <w:pPr>
              <w:pStyle w:val="Brdtext"/>
              <w:rPr>
                <w:i/>
                <w:iCs/>
              </w:rPr>
            </w:pPr>
            <w:r w:rsidRPr="00B25299">
              <w:rPr>
                <w:i/>
                <w:iCs/>
              </w:rPr>
              <w:t>Nuvarande lydelse</w:t>
            </w:r>
          </w:p>
        </w:tc>
        <w:tc>
          <w:tcPr>
            <w:tcW w:w="2500" w:type="pct"/>
            <w:shd w:val="clear" w:color="auto" w:fill="auto"/>
            <w:tcMar>
              <w:right w:w="0" w:type="dxa"/>
            </w:tcMar>
          </w:tcPr>
          <w:p w14:paraId="5DD04926" w14:textId="77777777" w:rsidR="009705F7" w:rsidRPr="00B25299" w:rsidRDefault="00AB59E6" w:rsidP="00B25299">
            <w:pPr>
              <w:pStyle w:val="Brdtext"/>
              <w:rPr>
                <w:i/>
                <w:iCs/>
              </w:rPr>
            </w:pPr>
            <w:r w:rsidRPr="00B25299">
              <w:rPr>
                <w:i/>
                <w:iCs/>
              </w:rPr>
              <w:t>Föreslagen lydelse</w:t>
            </w:r>
          </w:p>
        </w:tc>
      </w:tr>
    </w:tbl>
    <w:p w14:paraId="224A7F36" w14:textId="77777777" w:rsidR="00B25299" w:rsidRDefault="00545EC1" w:rsidP="00B25299">
      <w:pPr>
        <w:pStyle w:val="Brdtextmedindrag"/>
        <w:rPr>
          <w:b/>
        </w:rPr>
      </w:pPr>
    </w:p>
    <w:p w14:paraId="1B9E25D1" w14:textId="3EB0DE3C" w:rsidR="009705F7" w:rsidRPr="009705F7" w:rsidRDefault="00AB59E6" w:rsidP="00B25299">
      <w:pPr>
        <w:pStyle w:val="Brdtextmedindrag"/>
        <w:jc w:val="center"/>
        <w:rPr>
          <w:b/>
        </w:rPr>
      </w:pPr>
      <w:r w:rsidRPr="009705F7">
        <w:rPr>
          <w:b/>
        </w:rPr>
        <w:t>7 kap.</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6F59FCCD" w14:textId="77777777">
        <w:tc>
          <w:tcPr>
            <w:tcW w:w="2500" w:type="pct"/>
            <w:shd w:val="clear" w:color="auto" w:fill="auto"/>
            <w:tcMar>
              <w:left w:w="0" w:type="dxa"/>
            </w:tcMar>
          </w:tcPr>
          <w:p w14:paraId="1D1D81F1" w14:textId="77777777" w:rsidR="009705F7" w:rsidRPr="009705F7" w:rsidRDefault="00545EC1" w:rsidP="00B25299">
            <w:pPr>
              <w:pStyle w:val="Brdtextmedindrag"/>
            </w:pPr>
          </w:p>
        </w:tc>
        <w:tc>
          <w:tcPr>
            <w:tcW w:w="2500" w:type="pct"/>
            <w:shd w:val="clear" w:color="auto" w:fill="auto"/>
            <w:tcMar>
              <w:right w:w="0" w:type="dxa"/>
            </w:tcMar>
          </w:tcPr>
          <w:p w14:paraId="100ECB2D" w14:textId="77777777" w:rsidR="009705F7" w:rsidRPr="009705F7" w:rsidRDefault="00AB59E6" w:rsidP="00B25299">
            <w:pPr>
              <w:pStyle w:val="Brdtextmedindrag"/>
              <w:ind w:firstLine="0"/>
              <w:rPr>
                <w:i/>
              </w:rPr>
            </w:pPr>
            <w:bookmarkStart w:id="532" w:name="_Hlk88816771"/>
            <w:r w:rsidRPr="009705F7">
              <w:rPr>
                <w:i/>
              </w:rPr>
              <w:t>5 §</w:t>
            </w:r>
          </w:p>
          <w:p w14:paraId="229541E9" w14:textId="77777777" w:rsidR="009705F7" w:rsidRPr="009705F7" w:rsidRDefault="00AB59E6" w:rsidP="00B25299">
            <w:pPr>
              <w:pStyle w:val="Brdtextmedindrag"/>
              <w:rPr>
                <w:i/>
                <w:iCs/>
              </w:rPr>
            </w:pPr>
            <w:r w:rsidRPr="009705F7">
              <w:rPr>
                <w:i/>
                <w:iCs/>
              </w:rPr>
              <w:t xml:space="preserve">Regeringen får meddela föreskrifter om sanktionsavgifter </w:t>
            </w:r>
            <w:bookmarkStart w:id="533" w:name="_Hlk90734744"/>
            <w:r w:rsidRPr="009705F7">
              <w:rPr>
                <w:i/>
                <w:iCs/>
              </w:rPr>
              <w:t xml:space="preserve">vid överträdelser av föreskrifter om </w:t>
            </w:r>
            <w:bookmarkEnd w:id="533"/>
            <w:r w:rsidRPr="009705F7">
              <w:rPr>
                <w:i/>
                <w:iCs/>
              </w:rPr>
              <w:t>anmäl</w:t>
            </w:r>
            <w:r w:rsidRPr="009705F7">
              <w:rPr>
                <w:i/>
                <w:iCs/>
              </w:rPr>
              <w:softHyphen/>
              <w:t>ningskrav i fråga om taxi</w:t>
            </w:r>
            <w:r w:rsidRPr="009705F7">
              <w:rPr>
                <w:i/>
                <w:iCs/>
              </w:rPr>
              <w:softHyphen/>
              <w:t>trafiktillstånd som har meddelats med stöd av denna lag.</w:t>
            </w:r>
            <w:bookmarkEnd w:id="532"/>
          </w:p>
        </w:tc>
      </w:tr>
    </w:tbl>
    <w:p w14:paraId="6526F89C" w14:textId="77777777" w:rsidR="009705F7" w:rsidRPr="009705F7" w:rsidRDefault="00AB59E6" w:rsidP="00B25299">
      <w:pPr>
        <w:pStyle w:val="Brdtextmedindrag"/>
        <w:rPr>
          <w:spacing w:val="34"/>
          <w:u w:val="single"/>
        </w:rPr>
      </w:pPr>
      <w:r w:rsidRPr="009705F7">
        <w:rPr>
          <w:spacing w:val="34"/>
          <w:u w:val="single"/>
        </w:rPr>
        <w:t>                      </w:t>
      </w:r>
    </w:p>
    <w:p w14:paraId="48B44E2F" w14:textId="77777777" w:rsidR="009705F7" w:rsidRDefault="00AB59E6" w:rsidP="00B25299">
      <w:pPr>
        <w:pStyle w:val="Brdtextmedindrag"/>
        <w:sectPr w:rsidR="009705F7" w:rsidSect="00603768">
          <w:headerReference w:type="even" r:id="rId156"/>
          <w:headerReference w:type="default" r:id="rId157"/>
          <w:footerReference w:type="even" r:id="rId158"/>
          <w:footerReference w:type="default" r:id="rId159"/>
          <w:footerReference w:type="first" r:id="rId160"/>
          <w:pgSz w:w="9356" w:h="13721" w:code="9"/>
          <w:pgMar w:top="794" w:right="2438" w:bottom="1191" w:left="1021" w:header="0" w:footer="709" w:gutter="0"/>
          <w:cols w:space="708"/>
          <w:docGrid w:linePitch="360"/>
        </w:sectPr>
      </w:pPr>
      <w:r w:rsidRPr="009705F7">
        <w:t>Denna lag träder i kraft den 15 juni 2022.</w:t>
      </w:r>
    </w:p>
    <w:p w14:paraId="0E86E5E3" w14:textId="77777777" w:rsidR="009705F7" w:rsidRPr="009705F7" w:rsidRDefault="00AB59E6" w:rsidP="009705F7">
      <w:pPr>
        <w:pStyle w:val="Rubrik2utannumrering"/>
        <w:spacing w:before="0"/>
      </w:pPr>
      <w:bookmarkStart w:id="534" w:name="_Toc95126236"/>
      <w:r w:rsidRPr="009705F7">
        <w:lastRenderedPageBreak/>
        <w:t>Förslag till lag om ändring i vägtrafikdatalagen (2019:369)</w:t>
      </w:r>
      <w:bookmarkEnd w:id="534"/>
    </w:p>
    <w:p w14:paraId="682DE1E5" w14:textId="77777777" w:rsidR="009705F7" w:rsidRPr="009705F7" w:rsidRDefault="00AB59E6" w:rsidP="00B25299">
      <w:pPr>
        <w:pStyle w:val="Brdtextmedindrag"/>
        <w:ind w:firstLine="0"/>
      </w:pPr>
      <w:r w:rsidRPr="009705F7">
        <w:t xml:space="preserve">Härigenom föreskrivs </w:t>
      </w:r>
      <w:r w:rsidRPr="009705F7">
        <w:rPr>
          <w:rFonts w:eastAsiaTheme="minorHAnsi"/>
        </w:rPr>
        <w:t xml:space="preserve">att </w:t>
      </w:r>
      <w:r w:rsidRPr="009705F7">
        <w:t xml:space="preserve">3 kap. 6 § vägtrafikdatalagen (2019:369) ska ha följande lydelse. </w:t>
      </w:r>
    </w:p>
    <w:p w14:paraId="43400361" w14:textId="77777777" w:rsidR="009705F7" w:rsidRPr="009705F7" w:rsidRDefault="00545EC1" w:rsidP="00B25299">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349CA" w14:paraId="4A33FFB2" w14:textId="77777777">
        <w:tc>
          <w:tcPr>
            <w:tcW w:w="2500" w:type="pct"/>
            <w:shd w:val="clear" w:color="auto" w:fill="auto"/>
            <w:tcMar>
              <w:left w:w="0" w:type="dxa"/>
            </w:tcMar>
          </w:tcPr>
          <w:p w14:paraId="09CE7D61" w14:textId="77777777" w:rsidR="009705F7" w:rsidRPr="00B25299" w:rsidRDefault="00AB59E6" w:rsidP="00B25299">
            <w:pPr>
              <w:pStyle w:val="Brdtext"/>
              <w:rPr>
                <w:i/>
                <w:iCs/>
              </w:rPr>
            </w:pPr>
            <w:r w:rsidRPr="00B25299">
              <w:rPr>
                <w:i/>
                <w:iCs/>
              </w:rPr>
              <w:t>Nuvarande lydelse</w:t>
            </w:r>
          </w:p>
        </w:tc>
        <w:tc>
          <w:tcPr>
            <w:tcW w:w="2500" w:type="pct"/>
            <w:shd w:val="clear" w:color="auto" w:fill="auto"/>
            <w:tcMar>
              <w:right w:w="0" w:type="dxa"/>
            </w:tcMar>
          </w:tcPr>
          <w:p w14:paraId="51AC9D3F" w14:textId="77777777" w:rsidR="009705F7" w:rsidRPr="00B25299" w:rsidRDefault="00AB59E6" w:rsidP="00B25299">
            <w:pPr>
              <w:pStyle w:val="Brdtext"/>
              <w:rPr>
                <w:i/>
                <w:iCs/>
              </w:rPr>
            </w:pPr>
            <w:r w:rsidRPr="00B25299">
              <w:rPr>
                <w:i/>
                <w:iCs/>
              </w:rPr>
              <w:t>Föreslagen lydelse</w:t>
            </w:r>
          </w:p>
        </w:tc>
      </w:tr>
    </w:tbl>
    <w:p w14:paraId="7C44F77E" w14:textId="77777777" w:rsidR="00B25299" w:rsidRDefault="00545EC1" w:rsidP="00B25299">
      <w:pPr>
        <w:pStyle w:val="Brdtextmedindrag"/>
        <w:rPr>
          <w:b/>
        </w:rPr>
      </w:pPr>
    </w:p>
    <w:p w14:paraId="762F06E9" w14:textId="5650FE9F" w:rsidR="009705F7" w:rsidRPr="009705F7" w:rsidRDefault="00AB59E6" w:rsidP="00B25299">
      <w:pPr>
        <w:pStyle w:val="Brdtextmedindrag"/>
        <w:jc w:val="center"/>
        <w:rPr>
          <w:b/>
        </w:rPr>
      </w:pPr>
      <w:r w:rsidRPr="009705F7">
        <w:rPr>
          <w:b/>
        </w:rPr>
        <w:t>3 kap.</w:t>
      </w:r>
    </w:p>
    <w:p w14:paraId="05290944" w14:textId="77777777" w:rsidR="009705F7" w:rsidRPr="009705F7" w:rsidRDefault="00AB59E6" w:rsidP="00B25299">
      <w:pPr>
        <w:pStyle w:val="Brdtextmedindrag"/>
        <w:jc w:val="center"/>
      </w:pPr>
      <w:r w:rsidRPr="009705F7">
        <w:t>6 §</w:t>
      </w:r>
    </w:p>
    <w:tbl>
      <w:tblPr>
        <w:tblW w:w="5000" w:type="pct"/>
        <w:tblCellMar>
          <w:left w:w="125" w:type="dxa"/>
          <w:right w:w="125" w:type="dxa"/>
        </w:tblCellMar>
        <w:tblLook w:val="0000" w:firstRow="0" w:lastRow="0" w:firstColumn="0" w:lastColumn="0" w:noHBand="0" w:noVBand="0"/>
      </w:tblPr>
      <w:tblGrid>
        <w:gridCol w:w="2948"/>
        <w:gridCol w:w="2949"/>
      </w:tblGrid>
      <w:tr w:rsidR="009349CA" w14:paraId="47E530EC" w14:textId="77777777">
        <w:tc>
          <w:tcPr>
            <w:tcW w:w="2500" w:type="pct"/>
            <w:shd w:val="clear" w:color="auto" w:fill="auto"/>
            <w:tcMar>
              <w:left w:w="0" w:type="dxa"/>
            </w:tcMar>
          </w:tcPr>
          <w:p w14:paraId="1255297B" w14:textId="77777777" w:rsidR="009705F7" w:rsidRPr="009705F7" w:rsidRDefault="00AB59E6" w:rsidP="00B25299">
            <w:pPr>
              <w:pStyle w:val="Brdtextmedindrag"/>
            </w:pPr>
            <w:r w:rsidRPr="009705F7">
              <w:t>Vid sökning genom direkt</w:t>
            </w:r>
            <w:r w:rsidRPr="009705F7">
              <w:softHyphen/>
              <w:t>åtkomst i en annan stats register över vägtransportföretag enligt artikel 16 i Europa</w:t>
            </w:r>
            <w:r w:rsidRPr="009705F7">
              <w:softHyphen/>
              <w:t>parlamentets och rådets förordning (EG) nr 1071/2009 av den 21 oktober 2009 om gemensamma regler beträff</w:t>
            </w:r>
            <w:r w:rsidRPr="009705F7">
              <w:softHyphen/>
              <w:t>ande de villkor som ska uppfyllas av personer som bedriver yrkes</w:t>
            </w:r>
            <w:r w:rsidRPr="009705F7">
              <w:softHyphen/>
              <w:t xml:space="preserve">mässig trafik och om upphävande av rådets direktiv 96/26/EG, </w:t>
            </w:r>
            <w:r w:rsidRPr="009705F7">
              <w:rPr>
                <w:i/>
                <w:iCs/>
              </w:rPr>
              <w:t>i lydelsen enligt rådets förordning (EU) nr 517/2013,</w:t>
            </w:r>
            <w:r w:rsidRPr="009705F7">
              <w:t xml:space="preserve"> får den svenska kontaktpunkten behandla uppgifter endast i den utsträckning den andra staten tillåter det och behandlingen i motsvarande fall hade varit tillåten enligt EU:s dataskydds</w:t>
            </w:r>
            <w:r w:rsidRPr="009705F7">
              <w:softHyphen/>
              <w:t>förord</w:t>
            </w:r>
            <w:r w:rsidRPr="009705F7">
              <w:softHyphen/>
              <w:t>ning, lagen (2018:218) med komplett</w:t>
            </w:r>
            <w:r w:rsidRPr="009705F7">
              <w:softHyphen/>
              <w:t>erande bestämmelser till EU:s dataskyddsförordning, denna lag och föreskrifter som har meddelats i anslutning till dessa lagar.</w:t>
            </w:r>
          </w:p>
        </w:tc>
        <w:tc>
          <w:tcPr>
            <w:tcW w:w="2500" w:type="pct"/>
            <w:shd w:val="clear" w:color="auto" w:fill="auto"/>
            <w:tcMar>
              <w:right w:w="0" w:type="dxa"/>
            </w:tcMar>
          </w:tcPr>
          <w:p w14:paraId="68251ADD" w14:textId="77777777" w:rsidR="009705F7" w:rsidRPr="009705F7" w:rsidRDefault="00AB59E6" w:rsidP="00B25299">
            <w:pPr>
              <w:pStyle w:val="Brdtextmedindrag"/>
            </w:pPr>
            <w:r w:rsidRPr="009705F7">
              <w:t>Vid sökning genom direkt</w:t>
            </w:r>
            <w:r w:rsidRPr="009705F7">
              <w:softHyphen/>
              <w:t>åtkomst i en annan stats register över vägtransportföretag enligt artikel 16 i Europa</w:t>
            </w:r>
            <w:r w:rsidRPr="009705F7">
              <w:softHyphen/>
              <w:t>parlamentets och rådets förordning (EG) nr 1071/2009 av den 21 oktober 2009 om gemensamma regler beträff</w:t>
            </w:r>
            <w:r w:rsidRPr="009705F7">
              <w:softHyphen/>
              <w:t>ande de villkor som ska uppfyllas av personer som bedriver yrkes</w:t>
            </w:r>
            <w:r w:rsidRPr="009705F7">
              <w:softHyphen/>
              <w:t>mässig trafik och om upphävande av rådets direktiv 96/26/EG, får den svenska kontaktpunkten behandla uppgifter endast i den utsträckning den andra staten tillåter det och behandlingen i motsvarande fall hade varit tillåten enligt EU:s dataskyddsförord</w:t>
            </w:r>
            <w:r w:rsidRPr="009705F7">
              <w:softHyphen/>
              <w:t>ning, lagen (2018:218) med kompletterande bestämmelser till EU:s dataskydds</w:t>
            </w:r>
            <w:r w:rsidRPr="009705F7">
              <w:softHyphen/>
              <w:t>förordning, denna lag och före</w:t>
            </w:r>
            <w:r w:rsidRPr="009705F7">
              <w:softHyphen/>
              <w:t>skrifter som har meddelats i anslutning till dessa lagar.</w:t>
            </w:r>
          </w:p>
        </w:tc>
      </w:tr>
    </w:tbl>
    <w:p w14:paraId="601E3A4F" w14:textId="77777777" w:rsidR="009705F7" w:rsidRPr="009705F7" w:rsidRDefault="00AB59E6" w:rsidP="00B25299">
      <w:pPr>
        <w:pStyle w:val="Brdtextmedindrag"/>
        <w:rPr>
          <w:spacing w:val="34"/>
          <w:u w:val="single"/>
        </w:rPr>
      </w:pPr>
      <w:r w:rsidRPr="009705F7">
        <w:rPr>
          <w:spacing w:val="34"/>
          <w:u w:val="single"/>
        </w:rPr>
        <w:t>                      </w:t>
      </w:r>
    </w:p>
    <w:p w14:paraId="5A8EAF12" w14:textId="43E08AE0" w:rsidR="00603768" w:rsidRPr="009705F7" w:rsidRDefault="00AB59E6" w:rsidP="00B25299">
      <w:pPr>
        <w:pStyle w:val="Brdtextmedindrag"/>
        <w:sectPr w:rsidR="00603768" w:rsidRPr="009705F7" w:rsidSect="00603768">
          <w:headerReference w:type="even" r:id="rId161"/>
          <w:headerReference w:type="default" r:id="rId162"/>
          <w:footerReference w:type="even" r:id="rId163"/>
          <w:footerReference w:type="default" r:id="rId164"/>
          <w:footerReference w:type="first" r:id="rId165"/>
          <w:pgSz w:w="9356" w:h="13721" w:code="9"/>
          <w:pgMar w:top="794" w:right="2438" w:bottom="1191" w:left="1021" w:header="0" w:footer="709" w:gutter="0"/>
          <w:cols w:space="708"/>
          <w:docGrid w:linePitch="360"/>
        </w:sectPr>
      </w:pPr>
      <w:r w:rsidRPr="009705F7">
        <w:t>Denna lag träder i kraft den 15 juni 2022</w:t>
      </w:r>
      <w:r>
        <w:t>.</w:t>
      </w:r>
    </w:p>
    <w:p w14:paraId="25F395D8" w14:textId="0481715B" w:rsidR="00DB62B9" w:rsidRDefault="00AB59E6" w:rsidP="00EB7FB7">
      <w:pPr>
        <w:pStyle w:val="Bilagarubrik"/>
      </w:pPr>
      <w:bookmarkStart w:id="535" w:name="_Toc98160758"/>
      <w:r>
        <w:lastRenderedPageBreak/>
        <w:t>Lagrådets yttrande</w:t>
      </w:r>
      <w:bookmarkEnd w:id="535"/>
    </w:p>
    <w:p w14:paraId="7AA01B6F" w14:textId="77777777" w:rsidR="00406A0A" w:rsidRPr="00406A0A" w:rsidRDefault="00AB59E6" w:rsidP="00A459F2">
      <w:pPr>
        <w:pStyle w:val="Brdtext"/>
        <w:spacing w:after="240"/>
      </w:pPr>
      <w:r w:rsidRPr="00406A0A">
        <w:t>Utdrag ur protokoll vid sammanträde 2022-02-23</w:t>
      </w:r>
    </w:p>
    <w:p w14:paraId="6B495F64" w14:textId="77777777" w:rsidR="00406A0A" w:rsidRPr="00406A0A" w:rsidRDefault="00AB59E6" w:rsidP="00A459F2">
      <w:pPr>
        <w:pStyle w:val="Brdtext"/>
        <w:spacing w:after="240"/>
      </w:pPr>
      <w:r w:rsidRPr="00406A0A">
        <w:rPr>
          <w:b/>
          <w:bCs/>
        </w:rPr>
        <w:t>Närvarande:</w:t>
      </w:r>
      <w:r w:rsidRPr="00406A0A">
        <w:t xml:space="preserve"> F.d. justitierådet Ella Nyström, f.d. hovrättspresidenten Lennart Svensäter och justitierådet Kristina Svahn Starrsjö</w:t>
      </w:r>
    </w:p>
    <w:p w14:paraId="78DD7915" w14:textId="77777777" w:rsidR="00406A0A" w:rsidRPr="00406A0A" w:rsidRDefault="00AB59E6" w:rsidP="00A459F2">
      <w:pPr>
        <w:pStyle w:val="Brdtext"/>
        <w:spacing w:after="240"/>
        <w:rPr>
          <w:b/>
          <w:bCs/>
        </w:rPr>
      </w:pPr>
      <w:r w:rsidRPr="00406A0A">
        <w:rPr>
          <w:b/>
          <w:bCs/>
        </w:rPr>
        <w:t>Genomförande av mobilitetspaketet</w:t>
      </w:r>
    </w:p>
    <w:p w14:paraId="637B2146" w14:textId="5ABC245B" w:rsidR="00406A0A" w:rsidRPr="00406A0A" w:rsidRDefault="00AB59E6" w:rsidP="00A459F2">
      <w:pPr>
        <w:pStyle w:val="Brdtext"/>
        <w:spacing w:after="240"/>
      </w:pPr>
      <w:r w:rsidRPr="00406A0A">
        <w:t xml:space="preserve">Enligt en lagrådsremiss den 3 februari 2022 har regeringen (Infrastrukturdepartementet) beslutat inhämta Lagrådets yttrande över förslag till </w:t>
      </w:r>
    </w:p>
    <w:p w14:paraId="05B86402" w14:textId="7C54F8FC" w:rsidR="00406A0A" w:rsidRPr="00406A0A" w:rsidRDefault="00AB59E6" w:rsidP="00A459F2">
      <w:pPr>
        <w:pStyle w:val="Brdtext"/>
        <w:spacing w:after="240"/>
      </w:pPr>
      <w:r w:rsidRPr="00406A0A">
        <w:t>1.</w:t>
      </w:r>
      <w:r w:rsidR="00A459F2">
        <w:t> </w:t>
      </w:r>
      <w:r w:rsidRPr="00406A0A">
        <w:t xml:space="preserve">lag om ändring i lagen (1999:678) om utstationering av arbetstagare, </w:t>
      </w:r>
    </w:p>
    <w:p w14:paraId="0DE15195" w14:textId="6B92F02A" w:rsidR="00406A0A" w:rsidRPr="00406A0A" w:rsidRDefault="00AB59E6" w:rsidP="00A459F2">
      <w:pPr>
        <w:pStyle w:val="Brdtext"/>
        <w:spacing w:after="240"/>
      </w:pPr>
      <w:r w:rsidRPr="00406A0A">
        <w:t>2.</w:t>
      </w:r>
      <w:r w:rsidR="00A459F2">
        <w:t> </w:t>
      </w:r>
      <w:r w:rsidRPr="00406A0A">
        <w:t xml:space="preserve">lag om ändring i lagen (2004:629) om trängselskatt, </w:t>
      </w:r>
    </w:p>
    <w:p w14:paraId="18038517" w14:textId="4DF0A07B" w:rsidR="00406A0A" w:rsidRPr="00406A0A" w:rsidRDefault="00AB59E6" w:rsidP="00A459F2">
      <w:pPr>
        <w:pStyle w:val="Brdtext"/>
        <w:spacing w:after="240"/>
      </w:pPr>
      <w:r w:rsidRPr="00406A0A">
        <w:t>3.</w:t>
      </w:r>
      <w:r w:rsidR="00A459F2">
        <w:t> </w:t>
      </w:r>
      <w:r w:rsidRPr="00406A0A">
        <w:t xml:space="preserve">lag om ändring i lagen (2005:395) om arbetstid vid visst vägtransportarbete, </w:t>
      </w:r>
    </w:p>
    <w:p w14:paraId="5A159387" w14:textId="062811C3" w:rsidR="00406A0A" w:rsidRPr="00406A0A" w:rsidRDefault="00AB59E6" w:rsidP="00A459F2">
      <w:pPr>
        <w:pStyle w:val="Brdtext"/>
        <w:spacing w:after="240"/>
      </w:pPr>
      <w:r w:rsidRPr="00406A0A">
        <w:t>4.</w:t>
      </w:r>
      <w:r w:rsidR="00A459F2">
        <w:t> </w:t>
      </w:r>
      <w:r w:rsidRPr="00406A0A">
        <w:t xml:space="preserve">lag om ändring i yrkestrafiklagen (2012:210), </w:t>
      </w:r>
    </w:p>
    <w:p w14:paraId="08C98986" w14:textId="2BDE3E17" w:rsidR="00406A0A" w:rsidRPr="00406A0A" w:rsidRDefault="00AB59E6" w:rsidP="00A459F2">
      <w:pPr>
        <w:pStyle w:val="Brdtext"/>
        <w:spacing w:after="240"/>
      </w:pPr>
      <w:r w:rsidRPr="00406A0A">
        <w:t>5.</w:t>
      </w:r>
      <w:r w:rsidR="00A459F2">
        <w:t> </w:t>
      </w:r>
      <w:r w:rsidRPr="00406A0A">
        <w:t xml:space="preserve">lag om ändring i taxitrafiklagen (2012:211), </w:t>
      </w:r>
    </w:p>
    <w:p w14:paraId="36AD873D" w14:textId="0B7203BE" w:rsidR="00406A0A" w:rsidRPr="00406A0A" w:rsidRDefault="00AB59E6" w:rsidP="00A459F2">
      <w:pPr>
        <w:pStyle w:val="Brdtext"/>
        <w:spacing w:after="240"/>
      </w:pPr>
      <w:r w:rsidRPr="00406A0A">
        <w:t>6.</w:t>
      </w:r>
      <w:r w:rsidR="00A459F2">
        <w:t> </w:t>
      </w:r>
      <w:r w:rsidRPr="00406A0A">
        <w:t xml:space="preserve">lag om ändring i vägtrafikdatalagen (2019:369). </w:t>
      </w:r>
    </w:p>
    <w:p w14:paraId="3A29F36C" w14:textId="42966BE1" w:rsidR="00406A0A" w:rsidRPr="00406A0A" w:rsidRDefault="00AB59E6" w:rsidP="00A459F2">
      <w:pPr>
        <w:pStyle w:val="Brdtext"/>
        <w:spacing w:after="240"/>
      </w:pPr>
      <w:r w:rsidRPr="00406A0A">
        <w:t xml:space="preserve">Förslagen har inför Lagrådet föredragits av ämnesrådet Tommie Börjesson och kanslirådet Louise Berlin. </w:t>
      </w:r>
    </w:p>
    <w:p w14:paraId="74E655D2" w14:textId="2C9DA1E3" w:rsidR="00406A0A" w:rsidRPr="00406A0A" w:rsidRDefault="00AB59E6" w:rsidP="00A459F2">
      <w:pPr>
        <w:pStyle w:val="Brdtext"/>
        <w:spacing w:after="240"/>
        <w:sectPr w:rsidR="00406A0A" w:rsidRPr="00406A0A" w:rsidSect="00155500">
          <w:headerReference w:type="even" r:id="rId166"/>
          <w:headerReference w:type="default" r:id="rId167"/>
          <w:footerReference w:type="even" r:id="rId168"/>
          <w:footerReference w:type="default" r:id="rId169"/>
          <w:headerReference w:type="first" r:id="rId170"/>
          <w:footerReference w:type="first" r:id="rId171"/>
          <w:pgSz w:w="9356" w:h="13721" w:code="9"/>
          <w:pgMar w:top="794" w:right="2438" w:bottom="1191" w:left="1021" w:header="0" w:footer="709" w:gutter="0"/>
          <w:cols w:space="708"/>
          <w:docGrid w:linePitch="360"/>
        </w:sectPr>
      </w:pPr>
      <w:r w:rsidRPr="00406A0A">
        <w:t>Lagrådet lämnar förslagen utan erinran.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11BEAE5A" w14:textId="7AFE3E4B" w:rsidR="005C13BB" w:rsidRDefault="00A459F2" w:rsidP="00601D40">
          <w:pPr>
            <w:pStyle w:val="Proprubrik"/>
            <w:spacing w:before="720" w:after="190"/>
          </w:pPr>
          <w:r>
            <w:t>Infrastrukturdepartementet</w:t>
          </w:r>
        </w:p>
      </w:sdtContent>
    </w:sdt>
    <w:p w14:paraId="5B33686B" w14:textId="67FC7B36" w:rsidR="005C13BB" w:rsidRDefault="00AB59E6" w:rsidP="00F85486">
      <w:pPr>
        <w:pStyle w:val="Proputdrag"/>
      </w:pPr>
      <w:bookmarkStart w:id="536" w:name="_Toc98160759"/>
      <w:r>
        <w:t xml:space="preserve">Utdrag ur protokoll vid regeringssammanträde </w:t>
      </w:r>
      <w:sdt>
        <w:sdtPr>
          <w:alias w:val="Datum"/>
          <w:tag w:val="Datum"/>
          <w:id w:val="679708000"/>
          <w:date w:fullDate="2022-03-17T00:00:00Z">
            <w:dateFormat w:val="'den' d MMMM yyyy"/>
            <w:lid w:val="sv-SE"/>
            <w:storeMappedDataAs w:val="dateTime"/>
            <w:calendar w:val="gregorian"/>
          </w:date>
        </w:sdtPr>
        <w:sdtEndPr/>
        <w:sdtContent>
          <w:r>
            <w:t>den 17 mars 2022</w:t>
          </w:r>
        </w:sdtContent>
      </w:sdt>
      <w:bookmarkEnd w:id="536"/>
    </w:p>
    <w:p w14:paraId="5E39B3C6" w14:textId="77777777" w:rsidR="005C13BB" w:rsidRDefault="00545EC1" w:rsidP="00F85486">
      <w:pPr>
        <w:pStyle w:val="Brdtext"/>
        <w:jc w:val="left"/>
      </w:pPr>
    </w:p>
    <w:p w14:paraId="66B2AA23" w14:textId="251ACF20" w:rsidR="005C13BB" w:rsidRDefault="00AB59E6"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A459F2">
            <w:t xml:space="preserve">statsminister Andersson, ordförande, och statsråden Johansson, Hallengren, Hultqvist, Damberg, Shekarabi, Ygeman, Linde, Ekström, Eneroth, Dahlgren, Ernkrans, Hallberg, Thorwaldsson, Gustafsdotter, Axelsson Kihlblom, Elger, Farmanbar, Danielsson </w:t>
          </w:r>
        </w:sdtContent>
      </w:sdt>
    </w:p>
    <w:p w14:paraId="6F36008A" w14:textId="77777777" w:rsidR="005C13BB" w:rsidRDefault="00545EC1" w:rsidP="00F85486">
      <w:pPr>
        <w:pStyle w:val="Brdtext"/>
        <w:jc w:val="left"/>
      </w:pPr>
    </w:p>
    <w:p w14:paraId="05BFA9B2" w14:textId="407E2CD4" w:rsidR="005C13BB" w:rsidRDefault="00AB59E6" w:rsidP="00F85486">
      <w:pPr>
        <w:pStyle w:val="Brdtext"/>
        <w:jc w:val="left"/>
      </w:pPr>
      <w:r>
        <w:t>Föredragande: statsrådet</w:t>
      </w:r>
      <w:r w:rsidR="00EB77B3">
        <w:t xml:space="preserve"> </w:t>
      </w:r>
      <w:sdt>
        <w:sdtPr>
          <w:alias w:val="Foredragande"/>
          <w:tag w:val="Foredragande"/>
          <w:id w:val="1160741249"/>
          <w:text w:multiLine="1"/>
        </w:sdtPr>
        <w:sdtEndPr/>
        <w:sdtContent>
          <w:r w:rsidR="00016D25">
            <w:t>Eneroth</w:t>
          </w:r>
        </w:sdtContent>
      </w:sdt>
    </w:p>
    <w:p w14:paraId="24DDB302" w14:textId="77777777" w:rsidR="005C13BB" w:rsidRPr="00827386" w:rsidRDefault="00545EC1" w:rsidP="00F85486">
      <w:pPr>
        <w:pStyle w:val="Brdtext"/>
        <w:jc w:val="left"/>
        <w:rPr>
          <w:szCs w:val="21"/>
        </w:rPr>
      </w:pPr>
    </w:p>
    <w:p w14:paraId="6829270B" w14:textId="77777777" w:rsidR="005C13BB" w:rsidRPr="00915BF3" w:rsidRDefault="00AB59E6" w:rsidP="00F85486">
      <w:pPr>
        <w:pStyle w:val="Slutstreck"/>
      </w:pPr>
      <w:r w:rsidRPr="008B7E85">
        <w:t>                    </w:t>
      </w:r>
    </w:p>
    <w:p w14:paraId="0DCBD09A" w14:textId="77777777" w:rsidR="005C13BB" w:rsidRPr="006E102E" w:rsidRDefault="00545EC1" w:rsidP="00F85486">
      <w:pPr>
        <w:pStyle w:val="Brdtext"/>
        <w:jc w:val="left"/>
        <w:rPr>
          <w:sz w:val="18"/>
          <w:szCs w:val="18"/>
        </w:rPr>
      </w:pPr>
    </w:p>
    <w:p w14:paraId="5F0E643B" w14:textId="77777777" w:rsidR="005C13BB" w:rsidRDefault="00545EC1" w:rsidP="00F85486">
      <w:pPr>
        <w:pStyle w:val="Brdtext"/>
        <w:jc w:val="left"/>
      </w:pPr>
    </w:p>
    <w:p w14:paraId="462825CB" w14:textId="76203FE5" w:rsidR="005C13BB" w:rsidRDefault="00AB59E6" w:rsidP="00F85486">
      <w:pPr>
        <w:pStyle w:val="Brdtext"/>
        <w:jc w:val="left"/>
      </w:pPr>
      <w:r>
        <w:t>Regeringen beslutar proposition</w:t>
      </w:r>
      <w:r w:rsidR="00EB77B3">
        <w:t xml:space="preserve"> 2021/22:166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A459F2">
            <w:t>Genomförande av mobilitetspaketet</w:t>
          </w:r>
        </w:sdtContent>
      </w:sdt>
    </w:p>
    <w:p w14:paraId="32E73CDC" w14:textId="77777777" w:rsidR="00DB62B9" w:rsidRPr="00152749" w:rsidRDefault="00DB62B9" w:rsidP="00152749">
      <w:pPr>
        <w:pStyle w:val="Brdtextmedindrag"/>
      </w:pPr>
    </w:p>
    <w:sectPr w:rsidR="00DB62B9" w:rsidRPr="00152749" w:rsidSect="00155500">
      <w:headerReference w:type="even" r:id="rId172"/>
      <w:headerReference w:type="default" r:id="rId173"/>
      <w:footerReference w:type="even" r:id="rId174"/>
      <w:footerReference w:type="default" r:id="rId175"/>
      <w:headerReference w:type="first" r:id="rId176"/>
      <w:footerReference w:type="first" r:id="rId17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6B0B144" w14:textId="77777777" w:rsidR="00B91E54" w:rsidRDefault="00B91E54" w:rsidP="00F8009C">
      <w:r>
        <w:separator/>
      </w:r>
    </w:p>
  </w:endnote>
  <w:endnote w:type="continuationSeparator" w:id="0">
    <w:p w14:paraId="4E72F78A" w14:textId="77777777" w:rsidR="00B91E54" w:rsidRDefault="00B91E54"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ourier New"/>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PSMT-Identity-H">
    <w:altName w:val="Malgun Gothic"/>
    <w:panose1 w:val="00000000000000000000"/>
    <w:charset w:val="81"/>
    <w:family w:val="auto"/>
    <w:notTrueType/>
    <w:pitch w:val="default"/>
    <w:sig w:usb0="00000001" w:usb1="09060000" w:usb2="00000010" w:usb3="00000000" w:csb0="00080000" w:csb1="00000000"/>
  </w:font>
  <w:font w:name="TimesNewRomanPS-ItalicMT">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EA4C93" w14:textId="77777777" w:rsidR="00244011" w:rsidRDefault="00244011" w:rsidP="009C2B67">
    <w:pPr>
      <w:pStyle w:val="Brdtext"/>
    </w:pPr>
    <w:r>
      <w:rPr>
        <w:noProof/>
        <w:lang w:eastAsia="sv-SE"/>
      </w:rPr>
      <mc:AlternateContent>
        <mc:Choice Requires="wps">
          <w:drawing>
            <wp:anchor distT="0" distB="0" distL="0" distR="0" simplePos="0" relativeHeight="2517632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39059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763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0cYdjgIAAJE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GTSE9j/QyopQUutJ9Ni2cezj0OY9WtdHX8ox4CO4je7clFMMJxOD3LTyew&#10;cJjycX4+TuRnB2frfPgiTE3ioqAOb5coZdtbH3ARQAdIzOWNqsqbSqm0iXoRV8qRLcNLq5CuCI8/&#10;UEqTBoWeTkcpsDbRvYusdAwjkmL6dLHwrsC0CjslIkbpb0KCsVTnK7kZ50Lv8yd0REmkeotjjz/c&#10;6i3OXR3wSJmNDnvnutLGpepTix0oK38MlMkOD8KP6o7L0K7aJJXx8P4rU+4gC2e6vvKW31R4vFvm&#10;wwNzaCS8N4ZDuMdHKgPyTb+iZG3cr9fOIx76hpWSBo1ZUP9zw5ygRH3VUP55PokyCmkzmX6Ejog7&#10;tqyOLXpTXxkoIscYsjwtIz6oYSmdqZ8wQxYxK0xMc+QuaBiWV6EbF5hBXCwWCYTetSzc6qXlMXRk&#10;OUrzsX1izvb6DRD+nRlamM1eyLjDRk9vF5sAKSaNR547Vnv+0fdJ+v2MioPleJ9Qh0k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3tHGHY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139059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BAA138" w14:textId="77777777" w:rsidR="00244011" w:rsidRDefault="00244011" w:rsidP="00EE1584">
    <w:pPr>
      <w:pStyle w:val="Brdtext"/>
    </w:pPr>
    <w:r>
      <w:rPr>
        <w:noProof/>
        <w:lang w:eastAsia="sv-SE"/>
      </w:rPr>
      <mc:AlternateContent>
        <mc:Choice Requires="wps">
          <w:drawing>
            <wp:anchor distT="0" distB="0" distL="0" distR="0" simplePos="0" relativeHeight="251505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E821C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505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xz7EjgIAAJE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GVB&#10;JxNKNKvxRk+iDW6DAvJIT2P9FKhHC1xoP5sWzzycexzGqlvp6vhHPQR2EL3bk4tghOPwfJKfnsHC&#10;YcrH+cU4kZ8dnK3z4YswNYmLgjq8XaKUbW99wEUAHSAxlzeqKm8qpdIm6kVcKUe2DC+tQroiPP5A&#10;KU0aFHp6PkqBtYnuXWSlYxiRFNOni4V3BaZV2CkRMUp/ExKMpTpfyc04F3qfP6EjSiLVWxx7/OFW&#10;b3Hu6oBHymx02DvXlTYuVZ9a7EBZ+WOgTHZ4EH5Ud1yGdtkmqZwO77805Q6ycKbrK2/5TYXHu2U+&#10;PDCHRsJ7YziEe3ykMiDf9CtK1sb9eu084qFvWClp0JgF9T83zAlK1FcN5V/kZ1FGIW3Ozj9CR8Qd&#10;W5bHFr2prwwUkWMMWZ6WER/UsJTO1M+YIYuYFSamOXIXNAzLq9CNC8wgLhaLBELvWhZu9aPlMXRk&#10;OUrzqX1mzvb6DRD+nRlamE1fyLjDRk9vF5sAKSaNR547Vnv+0fdJ+v2MioPleJ9Qh0k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fxz7E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FE821C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0B549D" w14:textId="77777777" w:rsidR="00244011" w:rsidRDefault="00244011" w:rsidP="00EE1584">
    <w:pPr>
      <w:pStyle w:val="Brdtext"/>
    </w:pPr>
    <w:r>
      <w:rPr>
        <w:noProof/>
        <w:lang w:eastAsia="sv-SE"/>
      </w:rPr>
      <mc:AlternateContent>
        <mc:Choice Requires="wps">
          <w:drawing>
            <wp:anchor distT="0" distB="0" distL="0" distR="0" simplePos="0" relativeHeight="251514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58886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514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M4gt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DIZ3n9pyh1k4UzXV97ymwqPd8t8&#10;eGAOjYT3xnAI9/hIZUC+6VeUrI379dp5xEPfsFLSoDEL6n9umBOUqK8ayr/IJ1FGIW0mZx+hI+KO&#10;Lctji97UVwaKyDGGLE/LiA9qWEpn6mfMkEXMChPTHLkLGoblVejGBWYQF4tFAqF3LQu3+tHyGDqy&#10;HKX51D4zZ3v9Bgj/zgwtzKYvZNxho6e3i02AFJPGI88dqz3/6Psk/X5GxcFyvE+owyS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WM4gt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C58886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6F2C54" w14:textId="77777777" w:rsidR="00244011" w:rsidRDefault="00244011" w:rsidP="009C2B67">
    <w:pPr>
      <w:pStyle w:val="Brdtext"/>
    </w:pPr>
    <w:r>
      <w:rPr>
        <w:noProof/>
        <w:lang w:eastAsia="sv-SE"/>
      </w:rPr>
      <mc:AlternateContent>
        <mc:Choice Requires="wps">
          <w:drawing>
            <wp:anchor distT="0" distB="0" distL="0" distR="0" simplePos="0" relativeHeight="2517724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1684E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772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n9LBjg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Sd0qxGjx5FG9waBUwiPY31U6AWFrjQfjEt2jycexzGqlvp6vhHPQR2EL3dkYtghOPw5DQ/nsDC&#10;YcrH+fk4kZ/tna3z4aswNYmLgjr0LlHKNrc+4CKADpCYyxtVlTeVUmkT9SKulCMbhk6rkK4Ijz9Q&#10;SpMGhR6fjFJgbaJ7F1npGEYkxfTpYuFdgWkVtkpEjNLfhQRjqc43cjPOhd7lT+iIkkj1Hscev7/V&#10;e5y7OuCRMhsdds51pY1L1acntqes/DlQJjs8CD+oOy5Du2yTVM6G/i9NuYUsnOnelbf8pkLzbpkP&#10;D8zhIaHfGA7hHh+pDMg3/YqSlXG/3zqPeOgbVkoaPMyC+l9r5gQl6puG8s/zSZRRSJvJyRl0RNyh&#10;ZXlo0ev6ykAROcaQ5WkZ8UENS+lM/YQZMo9ZYWKaI3dBw7C8Ct24wAziYj5PILxdy8KtXlgeQ0eW&#10;ozQf2yfmbK/fAOHfmeEJs+krGXfY6OntfB0gxaTxyHPHas8/3n2Sfj+j4mA53CfUfpLOXg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J/SwY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81684E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83F01B" w14:textId="77777777" w:rsidR="00244011" w:rsidRDefault="00244011" w:rsidP="00EE1584">
    <w:pPr>
      <w:pStyle w:val="Brdtext"/>
    </w:pPr>
    <w:r>
      <w:rPr>
        <w:noProof/>
        <w:lang w:eastAsia="sv-SE"/>
      </w:rPr>
      <mc:AlternateContent>
        <mc:Choice Requires="wps">
          <w:drawing>
            <wp:anchor distT="0" distB="0" distL="0" distR="0" simplePos="0" relativeHeight="251523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463AC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523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Qxs4jgIAAJE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cqC&#10;np5TolmNN3oSbXBrFJBHehrrp0A9WuBC+8W0eObh3OMwVt1KV8c/6iGwg+jtjlwEIxyHJ6f58QQW&#10;DlM+zs/Hifxs72ydD1+FqUlcFNTh7RKlbHPrAy4C6ACJubxRVXlTKZU2US/iSjmyYXhpFdIV4fEH&#10;SmnSoNDjk1EKrE107yIrHcOIpJg+XSy8KzCtwlaJiFH6u5BgLNX5Rm7GudC7/AkdURKp3uPY4/e3&#10;eo9zVwc8Umajw865rrRxqfrUYnvKyp8DZbLDg/CDuuMytIs2SeVseP+FKbeQhTNdX3nLbyo83i3z&#10;4YE5NBLeG8Mh3OMjlQH5pl9RsjLu91vnEQ99w0pJg8YsqP+1Zk5Qor5pKP88n0QZhbSZnHyGjog7&#10;tCwOLXpdXxkoIscYsjwtIz6oYSmdqZ8xQ+YxK0xMc+QuaBiWV6EbF5hBXMznCYTetSzc6kfLY+jI&#10;cpTmU/vMnO31GyD8OzO0MJu+knGHjZ7eztcBUkwajzx3rPb8o++T9PsZFQfL4T6h9pN09gI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eQxs4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1463AC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8D215D" w14:textId="77777777" w:rsidR="00244011" w:rsidRDefault="00244011" w:rsidP="00EE1584">
    <w:pPr>
      <w:pStyle w:val="Brdtext"/>
    </w:pPr>
    <w:r>
      <w:rPr>
        <w:noProof/>
        <w:lang w:eastAsia="sv-SE"/>
      </w:rPr>
      <mc:AlternateContent>
        <mc:Choice Requires="wps">
          <w:drawing>
            <wp:anchor distT="0" distB="0" distL="0" distR="0" simplePos="0" relativeHeight="2515328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86E1A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532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WsUTjgIAAJE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UF&#10;PT2jRLMab/Qk2uDWKCCP9DTWT4F6tMCF9otp8czDucdhrLqVro5/1ENgB9HbHbkIRjgOT07z4wks&#10;HKZ8nJ+PE/nZ3tk6H74KU5O4KKjD2yVK2ebWB1wE0AESc3mjqvKmUiptol7ElXJkw/DSKqQrwuMP&#10;lNKkQaHHJ6MUWJvo3kVWOoYRSTF9ulh4V2Baha0SEaP0dyHBWKrzjdyMc6F3+RM6oiRSvcexx+9v&#10;9R7nrg54pMxGh51zXWnjUvWpxfaUlT8HymSHB+EHdcdlaBdtksr58P4LU24hC2e6vvKW31R4vFvm&#10;wwNzaCS8N4ZDuMdHKgPyTb+iZGXc77fOIx76hpWSBo1ZUP9rzZygRH3TUP55PokyCmkzOTmDjog7&#10;tCwOLXpdXxkoIscYsjwtIz6oYSmdqZ8xQ+YxK0xMc+QuaBiWV6EbF5hBXMznCYTetSzc6kfLY+jI&#10;cpTmU/vMnO31GyD8OzO0MJu+knGHjZ7eztcBUkwajzx3rPb8o++T9PsZFQfL4T6h9pN09gI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mWsUT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186E1A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E3C931" w14:textId="77777777" w:rsidR="00244011" w:rsidRDefault="00244011" w:rsidP="009C2B67">
    <w:pPr>
      <w:pStyle w:val="Brdtext"/>
    </w:pPr>
    <w:r>
      <w:rPr>
        <w:noProof/>
        <w:lang w:eastAsia="sv-SE"/>
      </w:rPr>
      <mc:AlternateContent>
        <mc:Choice Requires="wps">
          <w:drawing>
            <wp:anchor distT="0" distB="0" distL="0" distR="0" simplePos="0" relativeHeight="2517816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C4A9D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781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D8zNjgIAAJI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ZUHP&#10;cko0qzGjR9EGt0YDk0hPY/0UqIUFLrRfTIsxD+ceh7HrVro6/tEPgR1Eb3fkIhjhODw5zY8nsHCY&#10;8nF+Pk7kZ3tn63z4KkxN4qKgDrNLlLLNrQ8oBNABEnN5o6ryplIqbaJexJVyZMMwaRVSifD4A6U0&#10;aQp6enwySoG1ie5dZKVjGJEU06eLjXcNplXYKhExSn8XEoylPt/IzTgXepc/oSNKItV7HHv8vqr3&#10;OHd9wCNlNjrsnOtKG5e6T1dsT1n5c6BMdngQftB3XIZ22Sap5ONBAEtTbqELZ7qL5S2/qTC9W+bD&#10;A3O4SRg4Xodwj49UBuybfkXJyrjfb51HPAQOKyUNbmZB/a81c4IS9U1D+uf5JOoopM3k5AxCIu7Q&#10;sjy06HV9ZSAJqBvVpWXEBzUspTP1Ex6RecwKE9McuQsahuVV6N4LPEJczOcJhMtrWbjVC8tj6Ehz&#10;1OZj+8Sc7QUcoPw7M9xhNn2l4w4bPb2drwO0mEQeie5Y7QeAi5+03z9S8WU53CfU/imdvQ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dQ/Mz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EC4A9D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C26DE6" w14:textId="77777777" w:rsidR="00244011" w:rsidRDefault="00244011" w:rsidP="00EE1584">
    <w:pPr>
      <w:pStyle w:val="Brdtext"/>
    </w:pPr>
    <w:r>
      <w:rPr>
        <w:noProof/>
        <w:lang w:eastAsia="sv-SE"/>
      </w:rPr>
      <mc:AlternateContent>
        <mc:Choice Requires="wps">
          <w:drawing>
            <wp:anchor distT="0" distB="0" distL="0" distR="0" simplePos="0" relativeHeight="2515420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69CC8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542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1YpCkAIAAJIFAAAOAAAAZHJzL2Uyb0RvYy54bWysVE1v2zAMvQ/YfxB0Xx2nX2sQp8hadBhQ&#10;tMXaoWdFlhJjsqhJTOzs15eS7STreumwiy2Jj6T49MjpZVsbtlE+VGALnh+NOFNWQlnZZcF/PN18&#10;+sxZQGFLYcCqgm9V4Jezjx+mjZuoMazAlMozCmLDpHEFXyG6SZYFuVK1CEfglCWjBl8LpK1fZqUX&#10;DUWvTTYejc6yBnzpPEgVAp1ed0Y+S/G1VhLvtQ4KmSk43Q3T16fvIn6z2VRMll64VSX7a4h/uEUt&#10;KktJd6GuBQq29tVfoepKegig8UhCnYHWlVSpBqomH72q5nElnEq1EDnB7WgK/y+svNs8eFaVBT8f&#10;c2ZFTW/0pFr0ayogj/Q0LkwI9egIh+0XaOmZh/NAh7HqVvs6/qkeRnYiersjl4IxSYenZ/nxCVkk&#10;mfJxfjFO5Gd7Z+cDflVQs7gouKe3S5SKzW1AughBB0jMFcBU5U1lTNpEvagr49lG0EsbTFckjz9Q&#10;xrKm4GfHp6MU2EJ07yIbG8OopJg+XSy8KzCtcGtUxBj7XWliLNX5Rm4hpbK7/AkdUZpSvcexx+9v&#10;9R7nrg7ySJnB4s65riz4VH1qsT1l5c+BMt3hifCDuuMS20WbpJIfDwJYQLklXXjoGis4eVPR692K&#10;gA/CUyfRg9N0wHv6aAPEPvQrzlbgf791HvEkcLJy1lBnFjz8WguvODPfLEn/Ij+JOsK0OTk9JyEx&#10;f2hZHFrsur4CkkROc8jJtIx4NMNSe6ifaYjMY1YyCSspd8FxWF5hNy9oCEk1nycQNa8TeGsfnYyh&#10;I81Rm0/ts/CuFzCS8u9g6GExe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XVik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369CC8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5337A3" w14:textId="77777777" w:rsidR="00244011" w:rsidRDefault="00244011" w:rsidP="00EE1584">
    <w:pPr>
      <w:pStyle w:val="Brdtext"/>
    </w:pPr>
    <w:r>
      <w:rPr>
        <w:noProof/>
        <w:lang w:eastAsia="sv-SE"/>
      </w:rPr>
      <mc:AlternateContent>
        <mc:Choice Requires="wps">
          <w:drawing>
            <wp:anchor distT="0" distB="0" distL="0" distR="0" simplePos="0" relativeHeight="2515512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69CF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551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ruS9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eSRnsb6KVALC1xov5gWzzycexzGqlvp6vhHPQR2RNruyEUwwnF4cpofT2Dh&#10;MOXj/HycyM/2ztb58FWYmsRFQR3eLlHKNrc+4CKADpCYyxtVlTeVUmkT9SKulCMbhpdWIV0RHn+g&#10;lCZNQU+PT0YpsDbRvYusdAwjkmL6dLHwrsC0ClslIkbp70KCsVTnG7kZ50Lv8id0REmkeo9jj9/f&#10;6j3OXR3wSJmNDjvnutLGpepTi+0pK38OlMkOD8IP6o7L0C7bJJV8MghgacotdOFM11je8psKr3fL&#10;fHhgDp2EB8d0CPf4SGXAvulXlKyM+/3WecRD4LBS0qAzC+p/rZkTlKhvGtI/zydRRyFtJidnEBJx&#10;h5bloUWv6ysDSeSYQ5anZcQHNSylM/UThsg8ZoWJaY7cBQ3D8ip08wJDiIv5PIHQvJaFW72wPIaO&#10;NEdtPrZPzNlewAHKvzNDD7PpKx132Ojp7XwdoMUk8kh0x2r/AGj8pP1+SMXJcrhPqP0o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5a7kv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769CF0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ADA3A1" w14:textId="77777777" w:rsidR="00244011" w:rsidRDefault="00244011" w:rsidP="009C2B67">
    <w:pPr>
      <w:pStyle w:val="Brdtext"/>
    </w:pPr>
    <w:r>
      <w:rPr>
        <w:noProof/>
        <w:lang w:eastAsia="sv-SE"/>
      </w:rPr>
      <mc:AlternateContent>
        <mc:Choice Requires="wps">
          <w:drawing>
            <wp:anchor distT="0" distB="0" distL="0" distR="0" simplePos="0" relativeHeight="2517908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70BD9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790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FAE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TCI9jQtTQi0c4bD9Ai0983Ae6DBW3Wpfxz/Vw8hORG935FIwJunw5DQ/npBF&#10;kikf5+fjRH62d3Y+4FcFNYuLgnt6u0Sp2NwGpIsQdIDEXAFMVd5UxqRN1Iu6Mp5tBL20wXRF8vgD&#10;ZSxrCn56fDJKgS1E9y6ysTGMSorp08XCuwLTCrdGRYyx35UmxlKdb+QWUiq7y5/QEaUp1Xsce/z+&#10;Vu9x7uogj5QZLO6c68qCT9WnFttTVv4cKNMdngg/qDsusV22SSr5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eFAE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070BD9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C2F535" w14:textId="77777777" w:rsidR="00244011" w:rsidRDefault="00244011" w:rsidP="00EE1584">
    <w:pPr>
      <w:pStyle w:val="Brdtext"/>
    </w:pPr>
    <w:r>
      <w:rPr>
        <w:noProof/>
        <w:lang w:eastAsia="sv-SE"/>
      </w:rPr>
      <mc:AlternateContent>
        <mc:Choice Requires="wps">
          <w:drawing>
            <wp:anchor distT="0" distB="0" distL="0" distR="0" simplePos="0" relativeHeight="251560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52428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560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i661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f&#10;TTizoqY3elIt+jUVkEd6GhemhFo4wmH7GVp65uE80GGsutW+jn+qh5GdiN7uyKVgTNLh5DQ/PiGL&#10;JFM+zi/Gifxs7+x8wC8KahYXBff0dolSsbkLSBch6ACJuQKYqrytjEmbqBd1bTzbCHppg+mK5PEH&#10;yljWFPz0eDJKgS1E9y6ysTGMSorp08XCuwLTCrdGRYyx35QmxlKdb+QWUiq7y5/QEaUp1Xsce/z+&#10;Vu9x7uogj5QZLO6c68qCT9WnFttTVv4YKNMdngg/qDsusV22SSr5+SCAJZRb0oWHrrGCk7cVvd6d&#10;CPgoPHUSPThNB3ygjzZA7EO/4mwF/tdb5xFPAicrZw11ZsHDz7XwijPz1ZL0L/KTqCNMm5PJGQmJ&#10;+UPL8tBi1/U1kCRymkNOpmXEoxmW2kP9TENkHrOSSVhJuQuOw/Iau3lBQ0iq+TyBqHmdwDu7cDKG&#10;jjRHbT61z8K7XsBIyr+HoYfF9JWOO2z0DG6+RtJiEnkkumO1fwBq/KT9fkjFyXK4T6j9K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yLrr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C52428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39FBC7" w14:textId="77777777" w:rsidR="00244011" w:rsidRDefault="00244011" w:rsidP="00EE1584">
    <w:pPr>
      <w:pStyle w:val="Brdtext"/>
    </w:pPr>
    <w:r>
      <w:rPr>
        <w:noProof/>
        <w:lang w:eastAsia="sv-SE"/>
      </w:rPr>
      <mc:AlternateContent>
        <mc:Choice Requires="wps">
          <w:drawing>
            <wp:anchor distT="0" distB="0" distL="0" distR="0" simplePos="0" relativeHeight="251569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A0735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569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jKVzkAIAAJI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HP&#10;JpxZUdMbPakW/ZoKyCM9jQtTQj06wmH7BVp65uE80GGsutW+jn+qh5GdiN7uyKVgTNLhyWk+OSaL&#10;JFM+zs/Hifxs7+x8wK8KahYXBff0dolSsbkNSBch6ACJuQKYqrypjEmbqBd1ZTzbCHppg+mK5PEH&#10;yljWFPx0cjJKgS1E9y6ysTGMSorp08XCuwLTCrdGRYyx35UmxlKdb+QWUiq7y5/QEaUp1Xsce/z+&#10;Vu9x7uogj5QZLO6c68qCT9WnFttTVv4cKNMdngg/qDsusV20SSr5+SCABZRb0oWHrrGCkzcVvd6t&#10;CPggPHUSPThNB7ynjzZA7EO/4mwF/vdb5xFPAicrZw11ZsHDr7XwijPzzZL0z/PjqCNMm+OTMxIS&#10;84eWxaHFrusrIEnkNIecTMuIRzMstYf6mYbIPGYlk7CSchcch+UVdvOChpBU83kCUfM6gbf20ckY&#10;OtIctfnUPgvvegEjKf8Ohh4W01c67rDRM7j5GkmLSeSR6I7V/gGo8ZP2+yEVJ8vhPqH2o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CMpX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CA0735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607B19" w14:textId="77777777" w:rsidR="00244011" w:rsidRDefault="00244011" w:rsidP="009C2B67">
    <w:pPr>
      <w:pStyle w:val="Brdtext"/>
    </w:pPr>
    <w:r>
      <w:rPr>
        <w:noProof/>
        <w:lang w:eastAsia="sv-SE"/>
      </w:rPr>
      <mc:AlternateContent>
        <mc:Choice Requires="wps">
          <w:drawing>
            <wp:anchor distT="0" distB="0" distL="0" distR="0" simplePos="0" relativeHeight="2518000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6EBC0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800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2UhF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Z5xZUdMbPaoW/ZoKmER6GhemhFo4wmH7BVp65uE80GGsutW+jn+qh5GdiN7uyKVgTNLhyWl+PCGL&#10;JFM+zs/Hifxs7+x8wK8KahYXBff0dolSsbkNSBch6ACJuQKYqrypjEmbqBd1ZTzbCHppg+mK5PEH&#10;yljWFPz0+GSUAluI7l1kY2MYlRTTp4uFdwWmFW6NihhjvytNjKU638gtpFR2lz+hI0pTqvc49vj9&#10;rd7j3NVBHikzWNw515UFn6pPLbanrPw5UKY7PBF+UHdcYrtsk1TG4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m2Uh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46EBC0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FD0F14" w14:textId="77777777" w:rsidR="00244011" w:rsidRDefault="00244011" w:rsidP="00EE1584">
    <w:pPr>
      <w:pStyle w:val="Brdtext"/>
    </w:pPr>
    <w:r>
      <w:rPr>
        <w:noProof/>
        <w:lang w:eastAsia="sv-SE"/>
      </w:rPr>
      <mc:AlternateContent>
        <mc:Choice Requires="wps">
          <w:drawing>
            <wp:anchor distT="0" distB="0" distL="0" distR="0" simplePos="0" relativeHeight="251578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C30A7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578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aYfskAIAAJIFAAAOAAAAZHJzL2Uyb0RvYy54bWysVF1v2yAUfZ+0/4B4Xx2nX2sUp8padZpU&#10;tdXaqc8EQ2INAwMSO/v1PWA7ybq+dNqLDdxz7+Wee7jTy7ZWZCOcr4wuaH40okRobspKLwv64+nm&#10;02dKfGC6ZMpoUdCt8PRy9vHDtLETMTYro0rhCIJoP2lsQVch2EmWeb4SNfNHxgoNozSuZgFbt8xK&#10;xxpEr1U2Ho3Ossa40jrDhfc4ve6MdJbiSyl4uJfSi0BUQXG3kL4ufRfxm82mbLJ0zK4q3l+D/cMt&#10;alZpJN2FumaBkbWr/gpVV9wZb2Q44qbOjJQVF6kGVJOPXlXzuGJWpFpAjrc7mvz/C8vvNg+OVGVB&#10;z9EpzWr06Em0wa1RQB7paayfAPVogQvtF9OizcO5x2GsupWujn/UQ2AH0dsduQhGOA5Pz/LjE1g4&#10;TPk4vxgn8rO9s3U+fBWmJnFRUIfeJUrZ5tYHXATQARJzeaOq8qZSKm2iXsSVcmTD0GkV0hXh8QdK&#10;adIU9Oz4dJQCaxPdu8hKxzAiKaZPFwvvCkyrsFUiYpT+LiQYS3W+kZtxLvQuf0JHlESq9zj2+P2t&#10;3uPc1QGPlNnosHOuK21cqj49sT1l5c+BMtnhQfhB3XEZ2kWbpDI+HgSwMOUWunCme1je8psK3btl&#10;Pjwwh5eEhmM6hHt8pDJg3/QrSlbG/X7rPOIhcFgpafAyC+p/rZkTlKhvGtK/yE+ijkLanJyeQ0jE&#10;HVoWhxa9rq8MJJFjDlmelhEf1LCUztTPGCLzmBUmpjlyFzQMy6vQzQsMIS7m8wTC47Us3OpHy2Po&#10;SHPU5lP7zJztBRyg/DszvGE2eaXjDhs9vZ2vA7SYRB6J7ljtG4CH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Bph+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9C30A7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0736CD" w14:textId="77777777" w:rsidR="00244011" w:rsidRDefault="00244011" w:rsidP="00EE1584">
    <w:pPr>
      <w:pStyle w:val="Brdtext"/>
    </w:pPr>
    <w:r>
      <w:rPr>
        <w:noProof/>
        <w:lang w:eastAsia="sv-SE"/>
      </w:rPr>
      <mc:AlternateContent>
        <mc:Choice Requires="wps">
          <w:drawing>
            <wp:anchor distT="0" distB="0" distL="0" distR="0" simplePos="0" relativeHeight="251588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FD29E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588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eGA1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U86sqOmNHlWLfk0F5JGexoUZoR4c4bD9Ai0983Ae6DBW3Wpfxz/Vw8hORG935FIwJunwZJofT8gi&#10;yZSP87NxIj/bOzsf8KuCmsVFwT29XaJUbG4C0kUIOkBirgCmKq8rY9Im6kVdGs82gl7aYLoiefyB&#10;MpY1BZ8en4xSYAvRvYtsbAyjkmL6dLHwrsC0wq1REWPsd6WJsVTnG7mFlMru8id0RGlK9R7HHr+/&#10;1XucuzrII2UGizvnurLgU/WpxfaUlT8HynSHJ8IP6o5LbJdtksp4MghgCeWWdOGha6zg5HVFr3cj&#10;At4LT51ED07TAe/oow0Q+9CvOFuB//3WecSTwMnKWUOdWfDway284sx8syT9s3wSdYRpMzk5JS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Z4YD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0FD29E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98750A" w14:textId="77777777" w:rsidR="00244011" w:rsidRDefault="00244011" w:rsidP="009C2B67">
    <w:pPr>
      <w:pStyle w:val="Brdtext"/>
    </w:pPr>
    <w:r>
      <w:rPr>
        <w:noProof/>
        <w:lang w:eastAsia="sv-SE"/>
      </w:rPr>
      <mc:AlternateContent>
        <mc:Choice Requires="wps">
          <w:drawing>
            <wp:anchor distT="0" distB="0" distL="0" distR="0" simplePos="0" relativeHeight="2518092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7C5D3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809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U+78kAIAAJI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UW&#10;9Bz0aFbjjZ5EG9waBUwiPY31U6AWFrjQfjYtnnk49ziMVbfS1fGPegjsiLTdkYtghOPw5DQ/nsDC&#10;YcrH+cU4kZ/tna3z4YswNYmLgjq8XaKUbe58wEUAHSAxlzeqKm8rpdIm6kVcK0c2DC+tQroiPP5A&#10;KU2agp4en4xSYG2iexdZ6RhGJMX06WLhXYFpFbZKRIzS34QEY6nON3IzzoXe5U/oiJJI9R7HHr+/&#10;1XucuzrgkTIbHXbOdaWNS9WnFttTVv4YKJMdHoQf1B2XoV22SSrjs0EAS1NuoQtnusbylt9WeL07&#10;5sMjc+gkPDimQ3jARyoD9k2/omRl3K+3ziMeAoeVkgadWVD/c82coER91ZD+RT6JOgppMzk5g5CI&#10;O7QsDy16XV8bSCLHHLI8LSM+qGEpnamfMUTmMStMTHPkLmgYltehmxcYQlzM5wmE5rUs3OmF5TF0&#10;pDlq86l9Zs72Ag5Q/r0ZephNX+m4w0ZPb+frAC0mkUeiO1b7B0DjJ+33QypOlsN9Qu1H6ew3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9U+78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47C5D3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0B7DD5" w14:textId="77777777" w:rsidR="00244011" w:rsidRDefault="00244011" w:rsidP="00EE1584">
    <w:pPr>
      <w:pStyle w:val="Brdtext"/>
    </w:pPr>
    <w:r>
      <w:rPr>
        <w:noProof/>
        <w:lang w:eastAsia="sv-SE"/>
      </w:rPr>
      <mc:AlternateContent>
        <mc:Choice Requires="wps">
          <w:drawing>
            <wp:anchor distT="0" distB="0" distL="0" distR="0" simplePos="0" relativeHeight="2515973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AD726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597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EFFjgIAAJIFAAAOAAAAZHJzL2Uyb0RvYy54bWysVF1P2zAUfZ+0/2D5faQphUFFijoQ0yQE&#10;aDDx7Dp2G82xPdtt0v16jp2k7RgvTHtJbN9zv8499sVlWyuyEc5XRhc0PxpRIjQ3ZaWXBf3xdPPp&#10;jBIfmC6ZMloUdCs8vZx9/HDR2KkYm5VRpXAEQbSfNragqxDsNMs8X4ma+SNjhYZRGlezgK1bZqVj&#10;DaLXKhuPRqdZY1xpneHCe5xed0Y6S/GlFDzcS+lFIKqgqC2kr0vfRfxmsws2XTpmVxXvy2D/UEXN&#10;Ko2ku1DXLDCydtVfoeqKO+ONDEfc1JmRsuIi9YBu8tGrbh5XzIrUC8jxdkeT/39h+d3mwZGqLOhZ&#10;TolmNWb0JNrg1mggj/Q01k+BerTAhfaLaTHm4dzjMHbdSlfHP/ohsIPo7Y5cBCMchyen+fEEFg5T&#10;Ps7Px4n8bO9snQ9fhalJXBTUYXaJUra59QGFADpAYi5vVFXeVEqlTdSLuFKObBgmrUIqER5/oJQm&#10;TUFPj09GKbA20b2LrHQMI5Ji+nSx8a7BtApbJSJG6e9CgrHU5xu5GedC7/IndERJpHqPY4/fV/Ue&#10;564PeKTMRoedc11p41L36YrtKSt/DpTJDg/CD/qOy9Au2iSV8dkggIUpt9CFM93F8pbfVJjeLfPh&#10;gTncJAwcr0O4x0cqA/ZNv6JkZdzvt84jHgKHlZIGN7Og/teaOUGJ+qYh/fN8EnUU0mZy8hlCIu7Q&#10;sji06HV9ZSAJqBvVpWXEBzUspTP1Mx6RecwKE9McuQsahuVV6N4LPEJczOcJhMtrWbjVj5bH0JHm&#10;qM2n9pk52ws4QPl3ZrjDbPpKxx02eno7XwdoMYk8Et2x2g8AFz9pv3+k4styuE+o/V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vzEFF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2AD726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B46C24" w14:textId="77777777" w:rsidR="00244011" w:rsidRDefault="00244011" w:rsidP="00EE1584">
    <w:pPr>
      <w:pStyle w:val="Brdtext"/>
    </w:pPr>
    <w:r>
      <w:rPr>
        <w:noProof/>
        <w:lang w:eastAsia="sv-SE"/>
      </w:rPr>
      <mc:AlternateContent>
        <mc:Choice Requires="wps">
          <w:drawing>
            <wp:anchor distT="0" distB="0" distL="0" distR="0" simplePos="0" relativeHeight="2516065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90B1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06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MKjdkAIAAJIFAAAOAAAAZHJzL2Uyb0RvYy54bWysVE1v2zAMvQ/YfxB0Xx2nX0tQp8hadBhQ&#10;tMXSoWdFlhpjsqhJTOzs15eS7STreumwiy2Jj6T49MiLy7Y2bKN8qMAWPD8acaashLKyzwX/8Xjz&#10;6TNnAYUthQGrCr5VgV/OPn64aNxUjWEFplSeURAbpo0r+ArRTbMsyJWqRTgCpywZNfhaIG39c1Z6&#10;0VD02mTj0egsa8CXzoNUIdDpdWfksxRfayXxXuugkJmC090wfX36LuM3m12I6bMXblXJ/hriH25R&#10;i8pS0l2oa4GCrX31V6i6kh4CaDySUGegdSVVqoGqyUevqlmshFOpFiInuB1N4f+FlXebB8+qsuDn&#10;E86sqOmNHlWLfk0F5JGexoUpoRaOcNh+gZaeeTgPdBirbrWv45/qYWQnorc7cikYk3R4epYfn5BF&#10;kikf55NxIj/bOzsf8KuCmsVFwT29XaJUbG4D0kUIOkBirgCmKm8qY9Im6kVdGc82gl7aYLoiefyB&#10;MpY1BT87Ph2lwBaiexfZ2BhGJcX06WLhXYFphVujIsbY70oTY6nON3ILKZXd5U/oiNKU6j2OPX5/&#10;q/c4d3WQR8oMFnfOdWXBp+pTi+0pK38OlOkOT4Qf1B2X2C7bJJXxZBDAEsot6cJD11jByZuKXu9W&#10;BHwQnjqJHpymA97TRxsg9qFfcbYC//ut84gngZOVs4Y6s+Dh11p4xZn5Zkn6k/wk6gjT5uT0n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UwqN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490B16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AB20A7" w14:textId="77777777" w:rsidR="00244011" w:rsidRDefault="00244011" w:rsidP="009C2B67">
    <w:pPr>
      <w:pStyle w:val="Brdtext"/>
    </w:pPr>
    <w:r>
      <w:rPr>
        <w:noProof/>
        <w:lang w:eastAsia="sv-SE"/>
      </w:rPr>
      <mc:AlternateContent>
        <mc:Choice Requires="wps">
          <w:drawing>
            <wp:anchor distT="0" distB="0" distL="0" distR="0" simplePos="0" relativeHeight="2518184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BE5A6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818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3gjukAIAAJI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E86sqOmNHlWLfk0FTCM9jQszQj04wmH7BVp65uE80GGsutW+jn+qh5GdiN7uyKVgTNLh8Uk+mZJF&#10;kikf52fjRH62d3Y+4FcFNYuLgnt6u0Sp2NwEpIsQdIDEXAFMVV5XxqRN1Iu6NJ5tBL20wXRF8vgD&#10;ZSxrCn4yOR6lwBaiexfZ2BhGJcX06WLhXYFphVujIsbY70oTY6nON3ILKZXd5U/oiNKU6j2OPX5/&#10;q/c4d3WQR8oMFnfOdWXBp+pTi+0pK38OlOkOT4Qf1B2X2C7bJJXJeBDAEsot6cJD11jByeuKXu9G&#10;BLwXnjqJHpymA97RRxsg9qFfcbYC//ut84gngZOVs4Y6s+Dh11p4xZn5Zkn6Z/k06gjTZnr8mY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63gju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1BE5A6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9CA282" w14:textId="77777777" w:rsidR="00244011" w:rsidRDefault="00244011"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F271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3xnKkAIAAJI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Cn&#10;U86sqOmNHlWLfk0F5JGexoUZoR4c4bD9Ai0983Ae6DBW3Wpfxz/Vw8hORG935FIwJunw+CSfTMki&#10;yZSP87NxIj/bOzsf8KuCmsVFwT29XaJUbG4C0kUIOkBirgCmKq8rY9Im6kVdGs82gl7aYLoiefyB&#10;MpY1BT+ZHI9SYAvRvYtsbAyjkmL6dLHwrsC0wq1REWPsd6WJsVTnG7mFlMru8id0RGlK9R7HHr+/&#10;1XucuzrII2UGizvnurLgU/WpxfaUlT8HynSHJ8IP6o5LbJdtkspkMghgCeWWdOGha6zg5HVFr3cj&#10;At4LT51ED07TAe/oow0Q+9CvOFuB//3WecSTwMnKWUOdWfDway284sx8syT9s3wadYRpMz3+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ffGc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F271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E1BB7C" w14:textId="77777777" w:rsidR="00244011" w:rsidRDefault="00244011"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8817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fyCekAIAAJI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Cz&#10;MWdW1PRGj6pFv6YC8khP48KUUAtHOGy/QEvPPJwHOoxVt9rX8U/1MLIT0dsduRSMSTo8Oc2PJ2SR&#10;ZMrH+fk4kZ/tnZ0P+FVBzeKi4J7eLlEqNrcB6SIEHSAxVwBTlTeVMWkT9aKujGcbQS9tMF2RPP5A&#10;Gcuagp8en4xSYAvRvYtsbAyjkmL6dLHwrsC0wq1REWPsd6WJsVTnG7mFlMru8id0RGlK9R7HHr+/&#10;1XucuzrII2UGizvnurLgU/WpxfaUlT8HynSHJ8IP6o5LbJdtksrxZBDAEsot6cJD11jByZuKXu9W&#10;BHwQnjqJHpymA97TRxsg9qFfcbYC//ut84gngZOVs4Y6s+Dh11p4xZn5Zkn65/kk6gjTZnLymY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p/IJ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18817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110E40" w14:textId="77777777" w:rsidR="00244011" w:rsidRDefault="00244011" w:rsidP="009C2B67">
    <w:pPr>
      <w:pStyle w:val="Brdtext"/>
    </w:pPr>
    <w:r>
      <w:rPr>
        <w:noProof/>
        <w:lang w:eastAsia="sv-SE"/>
      </w:rPr>
      <mc:AlternateContent>
        <mc:Choice Requires="wps">
          <w:drawing>
            <wp:anchor distT="0" distB="0" distL="0" distR="0" simplePos="0" relativeHeight="2517114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61A06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711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xcUv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KWdW1PRGT6pFv6YCJpGexoUZoR4d4bD9DC0983Ae6DBW3Wpfxz/Vw8hORG935FIwJunwZJofT8gi&#10;yZSP8/NxIj/bOzsf8IuCmsVFwT29XaJUbG4D0kUIOkBirgCmKm8qY9Im6kVdGc82gl7aYLoiefyB&#10;MpY1BZ8en4xSYAvRvYtsbAyjkmL6dLHwrsC0wq1REWPsN6WJsVTnG7mFlMru8id0RGlK9R7HHr+/&#10;1XucuzrII2UGizvnurLgU/WpxfaUlT8GynSHJ8IP6o5LbJdtksrx6SCAJZRb0oWHrrGCkzcVvd6t&#10;CPggPHUSPThNB7ynjzZA7EO/4mwF/tdb5xFPAicrZw11ZsHDz7XwijPz1ZL0z/NJ1BGmzeTklITE&#10;/KFleWix6/oKSBI5zSEn0zLi0QxL7aF+piGyiFnJJKyk3AXHYXmF3bygISTVYpFA1LxO4K19dDKG&#10;jjRHbT61z8K7XsBIyr+DoYfF7JWOO2z0DG6xRtJiEnkkumO1fwBq/KT9fkjFyXK4T6j9KJ3/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RxcUv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E61A06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C40F21" w14:textId="77777777" w:rsidR="00244011" w:rsidRDefault="00244011" w:rsidP="00EE1584">
    <w:pPr>
      <w:pStyle w:val="Brdtext"/>
    </w:pPr>
    <w:r>
      <w:rPr>
        <w:noProof/>
        <w:lang w:eastAsia="sv-SE"/>
      </w:rPr>
      <mc:AlternateContent>
        <mc:Choice Requires="wps">
          <w:drawing>
            <wp:anchor distT="0" distB="0" distL="0" distR="0" simplePos="0" relativeHeight="2515957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B5820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595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WmqWkAIAAJIFAAAOAAAAZHJzL2Uyb0RvYy54bWysVE1v2zAMvQ/YfxB0Xx0n/QzqFFmLDgOK&#10;tlg79KzIUmJMFjWJiZ39+lGynWRdLx12sSXxkRSfHnl51daGbZQPFdiC50cjzpSVUFZ2WfDvz7ef&#10;zjkLKGwpDFhV8K0K/Gr28cNl46ZqDCswpfKMgtgwbVzBV4hummVBrlQtwhE4ZcmowdcCaeuXWelF&#10;Q9Frk41Ho9OsAV86D1KFQKc3nZHPUnytlcQHrYNCZgpOd8P09em7iN9sdimmSy/cqpL9NcQ/3KIW&#10;laWku1A3AgVb++qvUHUlPQTQeCShzkDrSqpUA1WTj15V87QSTqVaiJzgdjSF/xdW3m8ePavKgp+f&#10;cWZFTW/0rFr0ayogj/Q0LkwJ9eQIh+1naOmZh/NAh7HqVvs6/qkeRnYiersjl4IxSYcnp/nkmCyS&#10;TPk4vxgn8rO9s/MBvyioWVwU3NPbJUrF5i4gXYSgAyTmCmCq8rYyJm2iXtS18Wwj6KUNpiuSxx8o&#10;Y1lT8NPJySgFthDdu8jGxjAqKaZPFwvvCkwr3BoVMcZ+U5oYS3W+kVtIqewuf0JHlKZU73Hs8ftb&#10;vce5q4M8UmawuHOuKws+VZ9abE9Z+WOgTHd4Ivyg7rjEdtEmqUzOBwEsoNySLjx0jRWcvK3o9e5E&#10;wEfhqZPowWk64AN9tAFiH/oVZyvwv946j3gSOFk5a6gzCx5+roVXnJmvlqR/kR9HHWHaHJ+ckZCY&#10;P7QsDi12XV8DSSKnOeRkWkY8mmGpPdQvNETmMSuZhJWUu+A4LK+xmxc0hKSazxOImtcJvLNPTsbQ&#10;keaozef2RXjXCxhJ+fcw9LCYvtJxh42ewc3XSFpMIo9Ed6z2D0CNn7TfD6k4WQ73CbU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Naap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B5820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D7A12F" w14:textId="77777777" w:rsidR="00244011" w:rsidRDefault="00244011" w:rsidP="00EE1584">
    <w:pPr>
      <w:pStyle w:val="Brdtext"/>
    </w:pPr>
    <w:r>
      <w:rPr>
        <w:noProof/>
        <w:lang w:eastAsia="sv-SE"/>
      </w:rPr>
      <mc:AlternateContent>
        <mc:Choice Requires="wps">
          <w:drawing>
            <wp:anchor distT="0" distB="0" distL="0" distR="0" simplePos="0" relativeHeight="2515968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2A93B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596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hjb7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E86sqOmNHlWLfk0F5JGexoUZoR4c4bD9Ai0983Ae6DBW3Wpfxz/Vw8hORG935FIwJulwcpofn5BF&#10;kikf59NxIj/bOzsf8KuCmsVFwT29XaJUbG4C0kUIOkBirgCmKq8rY9Im6kVdGs82gl7aYLoiefyB&#10;MpY1BT89noxSYAvRvYtsbAyjkmL6dLHwrsC0wq1REWPsd6WJsVTnG7mFlMru8id0RGlK9R7HHr+/&#10;1XucuzrII2UGizvnurLgU/WpxfaUlT8HynSHJ8IP6o5LbJdtksrxdBDAEsot6cJD11jByeuKXu9G&#10;BLwXnjqJHpymA97RRxsg9qFfcbYC//ut84gngZOVs4Y6s+Dh11p4xZn5Zkn60/wk6gjT5mT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KGNv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42A93B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89B554" w14:textId="77777777" w:rsidR="00244011" w:rsidRDefault="00244011" w:rsidP="009C2B67">
    <w:pPr>
      <w:pStyle w:val="Brdtext"/>
    </w:pPr>
    <w:r>
      <w:rPr>
        <w:noProof/>
        <w:lang w:eastAsia="sv-SE"/>
      </w:rPr>
      <mc:AlternateContent>
        <mc:Choice Requires="wps">
          <w:drawing>
            <wp:anchor distT="0" distB="0" distL="0" distR="0" simplePos="0" relativeHeight="2517125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2BCBE8"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712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4lv3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Bn&#10;U86sqOmNHlWLfk0FTCI9jQszQj04wmH7BVp65uE80GGsutW+jn+qh5GdiN7uyKVgTNLhyWl+PCGL&#10;JFM+zqfjRH62d3Y+4FcFNYuLgnt6u0Sp2NwEpIsQdIDEXAFMVV5XxqRN1Iu6NJ5tBL20wXRF8vgD&#10;ZSxrCn56fDJKgS1E9y6ysTGMSorp08XCuwLTCrdGRYyx35UmxlKdb+QWUiq7y5/QEaUp1Xsce/z+&#10;Vu9x7uogj5QZLO6c68qCT9WnFttTVv4cKNMdngg/qDsusV22SSqT8SCAJZRb0oWHrrGCk9cVvd6N&#10;CHgvPHUSPThNB7yjjzZA7EO/4mwF/vdb5xFPAicrZw11ZsHDr7XwijPzzZL0p/kk6gjTZnLymY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x4lv3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F2BCBE8"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24D62D" w14:textId="77777777" w:rsidR="00244011" w:rsidRDefault="00244011" w:rsidP="00EE1584">
    <w:pPr>
      <w:pStyle w:val="Brdtext"/>
    </w:pPr>
    <w:r>
      <w:rPr>
        <w:noProof/>
        <w:lang w:eastAsia="sv-SE"/>
      </w:rPr>
      <mc:AlternateContent>
        <mc:Choice Requires="wps">
          <w:drawing>
            <wp:anchor distT="0" distB="0" distL="0" distR="0" simplePos="0" relativeHeight="2515978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C11A8B"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597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Cu2D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gF6NKvxRkvRBrdBAXmkp7F+CtSjBS60n02LZx7OPQ5j1a10dfyjHgI7Iu325CIY4Tg8O89PJ7Bw&#10;mPJxfjFO5GcHZ+t8+CJMTeKioA5vlyhl21sfcBFAB0jM5Y2qyptKqbSJehFXypEtw0urkK4Ijz9Q&#10;SpOmoOenZ6MUWJvo3kVWOoYRSTF9ulh4V2BahZ0SEaP0NyHBWKrzldyMc6H3+RM6oiRSvcWxxx9u&#10;9Rbnrg54pMxGh71zXWnjUvWpxQ6UlT8GymSHB+FHdcdlaFdtksrkdBDAypQ76MKZrrG85TcVXu+W&#10;+fDAHDoJD47pEO7xkcqAfdOvKFkb9+u184iHwGGlpEFnFtT/3DAnKFFfNaR/kU+ijkLaTM4+QkjE&#10;HVtWxxa9qa8MJJFjDlmelhEf1LCUztRPGCKLmBUmpjlyFzQMy6vQzQsMIS4WiwRC81oWbvWj5TF0&#10;pDlqc9k+MWd7AQco/84MPcymL3TcYaOnt4tNgBaTyCPRHav9A6Dx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jArtg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0C11A8B"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7F1DB7" w14:textId="77777777" w:rsidR="00244011" w:rsidRDefault="00244011" w:rsidP="00EE1584">
    <w:pPr>
      <w:pStyle w:val="Brdtext"/>
    </w:pPr>
    <w:r>
      <w:rPr>
        <w:noProof/>
        <w:lang w:eastAsia="sv-SE"/>
      </w:rPr>
      <mc:AlternateContent>
        <mc:Choice Requires="wps">
          <w:drawing>
            <wp:anchor distT="0" distB="0" distL="0" distR="0" simplePos="0" relativeHeight="2515988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4E2B3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598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3OHjwIAAJI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eoZOaVajR4+iDW6NAvJIT2P9FKiFBS60X0yLNg/nHoex6la6Ov5RD4EdRG935CIY4Tg8Oc2PJ7Bw&#10;mPJxfj5O5Gd7Z+t8+CpMTeKioA69S5Syza0PuAigAyTm8kZV5U2lVNpEvYgr5ciGodMqpCvC4w+U&#10;0qQp6OnxySgF1ia6d5GVjmFEUkyfLhbeFZhWYatExCj9XUgwlup8IzfjXOhd/oSOKIlU73Hs8ftb&#10;vce5qwMeKbPRYedcV9q4VH16YnvKyp8DZbLDg/CDuuMytMs2SWUyGQSwNOUWunCme1je8psK3btl&#10;Pjwwh5eEhmM6hHt8pDJg3/QrSlbG/X7rPOIhcFgpafAyC+p/rZkTlKhvGtI/zydRRyFtJiefISTi&#10;Di3LQ4te11cGksgxhyxPy4gPalhKZ+onDJF5zAoT0xy5CxqG5VXo5gWGEBfzeQLh8VoWbvXC8hg6&#10;0hy1+dg+MWd7AQco/84Mb5hNX+m4w0ZPb+frAC0mkUeiO1b7BuDhJ+33QypOlsN9Qu1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YUNzh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24E2B3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A19BCB" w14:textId="77777777" w:rsidR="00244011" w:rsidRDefault="00244011" w:rsidP="009C2B67">
    <w:pPr>
      <w:pStyle w:val="Brdtext"/>
    </w:pPr>
    <w:r>
      <w:rPr>
        <w:noProof/>
        <w:lang w:eastAsia="sv-SE"/>
      </w:rPr>
      <mc:AlternateContent>
        <mc:Choice Requires="wps">
          <w:drawing>
            <wp:anchor distT="0" distB="0" distL="0" distR="0" simplePos="0" relativeHeight="2517135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B1794E"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713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EDFm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Y86sqOmNHlWLfk0FTCI9jQszQj04wmH7BVp65uE80GGsutW+jn+qh5GdiN7uyKVgTNLhyWl+PCGL&#10;JFM+zqfjRH62d3Y+4FcFNYuLgnt6u0Sp2NwEpIsQdIDEXAFMVV5XxqRN1Iu6NJ5tBL20wXRF8vgD&#10;ZSxrCn56fDJKgS1E9y6ysTGMSorp08XCuwLTCrdGRYyx35UmxlKdb+QWUiq7y5/QEaUp1Xsce/z+&#10;Vu9x7uogj5QZLO6c68qCT9WnFttTVv4cKNMdngg/qDsusV22SSqTs0EASyi3pAsPXWMFJ68rer0b&#10;EfBeeOokenCaDnhHH22A2Id+xdkK/O+3ziOeBE5WzhrqzIKHX2vhFWfmmyXpT/NJ1BGmzeTkj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6EDF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7B1794E"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12EAF2" w14:textId="77777777" w:rsidR="00244011" w:rsidRDefault="00244011" w:rsidP="00EE1584">
    <w:pPr>
      <w:pStyle w:val="Brdtext"/>
    </w:pPr>
    <w:r>
      <w:rPr>
        <w:noProof/>
        <w:lang w:eastAsia="sv-SE"/>
      </w:rPr>
      <mc:AlternateContent>
        <mc:Choice Requires="wps">
          <w:drawing>
            <wp:anchor distT="0" distB="0" distL="0" distR="0" simplePos="0" relativeHeight="2515998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029A40"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599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j57f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Y86sqOmNHlWLfk0F5JGexoUZoR4c4bD9Ai0983Ae6DBW3Wpfxz/Vw8hORG935FIwJunw5DQ/npBF&#10;kikf59NxIj/bOzsf8KuCmsVFwT29XaJUbG4C0kUIOkBirgCmKq8rY9Im6kVdGs82gl7aYLoiefyB&#10;MpY1BT89PhmlwBaiexfZ2BhGJcX06WLhXYFphVujIsbY70oTY6nON3ILKZXd5U/oiNKU6j2OPX5/&#10;q/c4d3WQR8oMFnfOdWXBp+pTi+0pK38OlOkOT4Qf1B2X2C7bJJXJ2SCAJZRb0oWHrrGCk9cVvd6N&#10;CHgvPHUSPThNB7yjjzZA7EO/4mwF/vdb5xFPAicrZw11ZsHDr7XwijPzzZL0p/kk6gjTZnLy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iPnt+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B029A40"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D6E05" w14:textId="77777777" w:rsidR="00244011" w:rsidRDefault="00244011" w:rsidP="00EE1584">
    <w:pPr>
      <w:pStyle w:val="Brdtext"/>
    </w:pPr>
    <w:r>
      <w:rPr>
        <w:noProof/>
        <w:lang w:eastAsia="sv-SE"/>
      </w:rPr>
      <mc:AlternateContent>
        <mc:Choice Requires="wps">
          <w:drawing>
            <wp:anchor distT="0" distB="0" distL="0" distR="0" simplePos="0" relativeHeight="2516008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18796D"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00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U8KyjgIAAJIFAAAOAAAAZHJzL2Uyb0RvYy54bWysVF1v2yAUfZ+0/4B4Xx2nabdEdaqsVadJ&#10;VVstnfpMMDTWMDAgsbNfvwO2k6zrS6e92MA99+vcAxeXba3IVjhfGV3Q/GREidDclJV+Luj3x5sP&#10;nyjxgemSKaNFQXfC08v5+3cXjZ2JsVkbVQpHEET7WWMLug7BzrLM87WomT8xVmgYpXE1C9i656x0&#10;rEH0WmXj0eg8a4wrrTNceI/T685I5ym+lIKHeym9CEQVFLWF9HXpu4rfbH7BZs+O2XXF+zLYP1RR&#10;s0oj6T7UNQuMbFz1V6i64s54I8MJN3VmpKy4SD2gm3z0opvlmlmRegE53u5p8v8vLL/bPjhSlQWd&#10;5pRoVmNGj6INboMG8khPY/0MqKUFLrSfTYsxD+ceh7HrVro6/tEPgR1E7/bkIhjhODw7z08nsHCY&#10;8nE+HSfys4OzdT58EaYmcVFQh9klStn21gcUAugAibm8UVV5UymVNlEv4ko5smWYtAqpRHj8gVKa&#10;NAU9Pz0bpcDaRPcustIxjEiK6dPFxrsG0yrslIgYpb8JCcZSn6/kZpwLvc+f0BElkeotjj3+UNVb&#10;nLs+4JEyGx32znWljUvdpyt2oKz8MVAmOzwIP+o7LkO7apNUJtNBACtT7qALZ7qL5S2/qTC9W+bD&#10;A3O4SRg4Xodwj49UBuybfkXJ2rhfr51HPAQOKyUNbmZB/c8Nc4IS9VVD+tN8EnUU0mZy9hFCIu7Y&#10;sjq26E19ZSAJqBvVpWXEBzUspTP1Ex6RRcwKE9McuQsahuVV6N4LPEJcLBYJhMtrWbjVS8tj6Ehz&#10;1OZj+8Sc7QUcoPw7M9xhNnu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5U8Ky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918796D"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A933D0" w14:textId="77777777" w:rsidR="00244011" w:rsidRDefault="00244011" w:rsidP="009C2B67">
    <w:pPr>
      <w:pStyle w:val="Brdtext"/>
    </w:pPr>
    <w:r>
      <w:rPr>
        <w:noProof/>
        <w:lang w:eastAsia="sv-SE"/>
      </w:rPr>
      <mc:AlternateContent>
        <mc:Choice Requires="wps">
          <w:drawing>
            <wp:anchor distT="0" distB="0" distL="0" distR="0" simplePos="0" relativeHeight="2517145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10984C"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714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RoDf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TmzoqY3elQt+g0VMIn0NC7MCfXgCIftZ2jpmYfzQIex6lb7Ov6pHkZ2Inq3J5eCMUmH07P8dEIW&#10;SaZ8nM/Gifzs4Ox8wC8KahYXBff0dolSsb0JSBch6ACJuQKYqryujEmbqBd1aTzbCnppg+mK5PEH&#10;yljWFPzsdDpKgS1E9y6ysTGMSorp08XCuwLTCndGRYyx35QmxlKdr+QWUiq7z5/QEaUp1Vsce/zh&#10;Vm9x7uogj5QZLO6d68qCT9WnFjtQVv4YKNMdngg/qjsusV21SSrT8SCAFZQ70oWHrrGCk9cVvd6N&#10;CHgvPHUSPThNB7yjjzZA7EO/4mwN/tdr5xFPAicrZw11ZsHDz43wijPz1ZL0Z/kk6gjTZjL9SEJi&#10;/tiyOrbYTX0JJImc5pCTaRnxaIal9lA/0RBZxqxkElZS7oLjsLzEbl7QEJJquUwgal4n8MY+OBlD&#10;R5qjNh/bJ+FdL2Ak5d/C0MNi/kLHHTZ6BrfcIGkxiTwS3bHaPwA1ftJ+P6TiZDneJ9Rhl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gRoD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A10984C"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983EAB" w14:textId="77777777" w:rsidR="00244011" w:rsidRDefault="00244011" w:rsidP="00EE1584">
    <w:pPr>
      <w:pStyle w:val="Brdtext"/>
    </w:pPr>
    <w:r>
      <w:rPr>
        <w:noProof/>
        <w:lang w:eastAsia="sv-SE"/>
      </w:rPr>
      <mc:AlternateContent>
        <mc:Choice Requires="wps">
          <w:drawing>
            <wp:anchor distT="0" distB="0" distL="0" distR="0" simplePos="0" relativeHeight="2516019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5DF97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01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nMZQkAIAAJIFAAAOAAAAZHJzL2Uyb0RvYy54bWysVMFu2zAMvQ/YPwi6r47TJl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LP&#10;ppxZUdMbPaoW/YYKyCM9jQtzQj04wmH7GVp65uE80GGsutW+jn+qh5GdiN7tyaVgTNLhZJqfnpFF&#10;kikf57NxIj87ODsf8IuCmsVFwT29XaJUbG8C0kUIOkBirgCmKq8rY9Im6kVdGs+2gl7aYLoiefyB&#10;MpY1BZ+eTkYpsIXo3kU2NoZRSTF9ulh4V2Ba4c6oiDH2m9LEWKrzldxCSmX3+RM6ojSleotjjz/c&#10;6i3OXR3kkTKDxb1zXVnwqfrUYgfKyh8DZbrDE+FHdccltqs2SWVyOghgBeWOdOGha6zg5HVFr3cj&#10;At4LT51ED07TAe/oow0Q+9CvOFuD//XaecSTwMnKWUOdWfDwcyO84sx8tST9WX4WdYRpczb5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Ccxl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95DF97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16BD90" w14:textId="77777777" w:rsidR="00244011" w:rsidRDefault="00244011" w:rsidP="00EE1584">
    <w:pPr>
      <w:pStyle w:val="Brdtext"/>
    </w:pPr>
    <w:r>
      <w:rPr>
        <w:noProof/>
        <w:lang w:eastAsia="sv-SE"/>
      </w:rPr>
      <mc:AlternateContent>
        <mc:Choice Requires="wps">
          <w:drawing>
            <wp:anchor distT="0" distB="0" distL="0" distR="0" simplePos="0" relativeHeight="2516029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0F8DA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02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56iv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TizoqY3elQt+g0VkEd6GhfmhHpwhMP2M7T0zMN5oMNYdat9Hf9UDyM7Eb3bk0vBmKTD6Vl+OiGL&#10;JFM+zmfjRH52cHY+4BcFNYuLgnt6u0Sp2N4EpIsQdIDEXAFMVV5XxqRN1Iu6NJ5tBb20wXRF8vgD&#10;ZSxrCn52Oh2lwBaiexfZ2BhGJcX06WLhXYFphTujIsbYb0oTY6nOV3ILKZXd50/oiNKU6i2OPf5w&#10;q7c4d3WQR8oMFvfOdWXBp+pTix0oK38MlOkOT4Qf1R2X2K7aJJXpZBDACsod6cJD11jByeuKXu9G&#10;BLwXnjqJHpymA97RRxsg9qFfcbYG/+u184gngZOVs4Y6s+Dh50Z4xZn5akn6s3wSdYRpM5l+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Dnq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80F8DA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9F977B" w14:textId="77777777" w:rsidR="00244011" w:rsidRDefault="00244011" w:rsidP="009C2B67">
    <w:pPr>
      <w:pStyle w:val="Brdtext"/>
    </w:pPr>
    <w:r>
      <w:rPr>
        <w:noProof/>
        <w:lang w:eastAsia="sv-SE"/>
      </w:rPr>
      <mc:AlternateContent>
        <mc:Choice Requires="wps">
          <w:drawing>
            <wp:anchor distT="0" distB="0" distL="0" distR="0" simplePos="0" relativeHeight="2517155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E15A83"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715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7JOTkAIAAJI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Bk6pVmNHj2KNrg1CphEehrrZ0A9WOBC+8W0aPNw7nEYq26lq+Mf9RDYQfR2Ry6CEY7D6Ul+PIGF&#10;w5SP87NxIj/bO1vnw1dhahIXBXXoXaKUbW58wEUAHSAxlzeqKq8rpdIm6kVcKkc2DJ1WIV0RHn+g&#10;lCZNQU+Op6MUWJvo3kVWOoYRSTF9ulh4V2Baha0SEaP0dyHBWKrzjdyMc6F3+RM6oiRSvcexx+9v&#10;9R7nrg54pMxGh51zXWnjUvXpie0pK38OlMkOD8IP6o7L0C7bJJXp6SCApSm30IUz3cPyll9X6N4N&#10;8+GeObwkNBzTIdzhI5UB+6ZfUbIy7vdb5xEPgcNKSYOXWVD/a82coER905D+WT6JOgppM5meQkjE&#10;HVqWhxa9ri8NJJFjDlmelhEf1LCUztRPGCKLmBUmpjlyFzQMy8vQzQsMIS4WiwTC47Us3OgHy2Po&#10;SHPU5mP7xJztBRyg/FszvGE2e6XjDhs9vV2sA7SYRB6J7ljtG4CHn7TfD6k4WQ73CbUfpf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w7JOT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5E15A83"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DEA58C" w14:textId="77777777" w:rsidR="00244011" w:rsidRDefault="00244011" w:rsidP="00EE1584">
    <w:pPr>
      <w:pStyle w:val="Brdtext"/>
    </w:pPr>
    <w:r>
      <w:rPr>
        <w:noProof/>
        <w:lang w:eastAsia="sv-SE"/>
      </w:rPr>
      <mc:AlternateContent>
        <mc:Choice Requires="wps">
          <w:drawing>
            <wp:anchor distT="0" distB="0" distL="0" distR="0" simplePos="0" relativeHeight="2516039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D19650"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03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czwq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KWdW1PRGj6pFv6YC8khP48KMUA+OcNh+gZaeeTgPdBirbrWv45/qYWQnorc7cikYk3Q4Oc2PT8gi&#10;yZSP8+k4kZ/tnZ0P+FVBzeKi4J7eLlEqNjcB6SIEHSAxVwBTldeVMWkT9aIujWcbQS9tMF2RPP5A&#10;Gcuagp8eT0YpsIXo3kU2NoZRSTF9ulh4V2Ba4daoiDH2u9LEWKrzjdxCSmV3+RM6ojSleo9jj9/f&#10;6j3OXR3kkTKDxZ1zXVnwqfrUYnvKyp8DZbrDE+EHdccltss2SWVyN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JzPC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7D19650"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549C66" w14:textId="77777777" w:rsidR="00244011" w:rsidRDefault="00244011" w:rsidP="00EE1584">
    <w:pPr>
      <w:pStyle w:val="Brdtext"/>
    </w:pPr>
    <w:r>
      <w:rPr>
        <w:noProof/>
        <w:lang w:eastAsia="sv-SE"/>
      </w:rPr>
      <mc:AlternateContent>
        <mc:Choice Requires="wps">
          <w:drawing>
            <wp:anchor distT="0" distB="0" distL="0" distR="0" simplePos="0" relativeHeight="2516049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FD694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04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xelh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Z5xZUdMbPaoW/ZoKyCM9jQszQj04wmH7BVp65uE80GGsutW+jn+qh5GdiN7uyKVgTNLh5DQ/PiGL&#10;JFM+zqfjRH62d3Y+4FcFNYuLgnt6u0Sp2NwEpIsQdIDEXAFMVV5XxqRN1Iu6NJ5tBL20wXRF8vgD&#10;ZSxrCn56PBmlwBaiexfZ2BhGJcX06WLhXYFphVujIsbY70oTY6nON3ILKZXd5U/oiNKU6j2OPX5/&#10;q/c4d3WQR8oMFnfOdWXBp+pTi+0pK38OlOkOT4Qf1B2X2C7bJJXJdBDAEsot6cJD11jByeuKXu9G&#10;BLwXnjqJHpymA97RRxsg9qFfcbYC//ut84gngZOVs4Y6s+Dh11p4xZn5Zkn60/wk6gjT5mR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XF6W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FD694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BBD7D2" w14:textId="77777777" w:rsidR="00244011" w:rsidRDefault="00244011" w:rsidP="009C2B67">
    <w:pPr>
      <w:pStyle w:val="Brdtext"/>
    </w:pPr>
    <w:r>
      <w:rPr>
        <w:noProof/>
        <w:lang w:eastAsia="sv-SE"/>
      </w:rPr>
      <mc:AlternateContent>
        <mc:Choice Requires="wps">
          <w:drawing>
            <wp:anchor distT="0" distB="0" distL="0" distR="0" simplePos="0" relativeHeight="2517166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F57F3F"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716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yt1JjgIAAJMFAAAOAAAAZHJzL2Uyb0RvYy54bWysVF1v2yAUfZ+0/4B4Xx2nabZGdaqsVadJ&#10;VVstnfpMMDTWMDAgsbNfvwO2k6zrS6e92MA99+vcAxeXba3IVjhfGV3Q/GREidDclJV+Luj3x5sP&#10;nyjxgemSKaNFQXfC08v5+3cXjZ2JsVkbVQpHEET7WWMLug7BzrLM87WomT8xVmgYpXE1C9i656x0&#10;rEH0WmXj0WiaNcaV1hkuvMfpdWek8xRfSsHDvZReBKIKitpC+rr0XcVvNr9gs2fH7LrifRnsH6qo&#10;WaWRdB/qmgVGNq76K1RdcWe8keGEmzozUlZcpB7QTT560c1yzaxIvYAcb/c0+f8Xlt9tHxypSsxu&#10;lFOiWY0hPYo2uA06mER+GutngC0tgKH9bFpgh3OPw9h2K10d/2iIwA6md3t2EYxwHJ5N89MJLBym&#10;fJyfjxP72cHZOh++CFOTuCiow/ASp2x76wMKAXSAxFzeqKq8qZRKmygYcaUc2TKMWoVUIjz+QClN&#10;moJOT89GKbA20b2LrHQMI5Jk+nSx8a7BtAo7JSJG6W9CgrLU5yu5GedC7/MndERJpHqLY48/VPUW&#10;564PeKTMRoe9c11p41L36Y4dKCt/DJTJDg/Cj/qOy9Cu2qSV6XgQwMqUO+jCme5mectvKkzvlvnw&#10;wByuEgaO5yHc4yOVAfumX1GyNu7Xa+cRD4XDSkmDq1lQ/3PDnKBEfdXQ/nk+iToKaTM5+wghEXds&#10;WR1b9Ka+MpAE1I3q0jLigxqW0pn6Ca/IImaFiWmO3AUNw/IqdA8GXiEuFosEwu21LNzqpeUxdKQ5&#10;avOxfWLO9gIOUP6dGS4xm73QcYeNnt4uNgFaTCKPRHes9gPAzU/a71+p+LQc7xPq8Jb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I8rdSY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0F57F3F"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ED1658" w14:textId="77777777" w:rsidR="00244011" w:rsidRDefault="00244011" w:rsidP="00EE1584">
    <w:pPr>
      <w:pStyle w:val="Brdtext"/>
    </w:pPr>
    <w:r>
      <w:rPr>
        <w:noProof/>
        <w:lang w:eastAsia="sv-SE"/>
      </w:rPr>
      <mc:AlternateContent>
        <mc:Choice Requires="wps">
          <w:drawing>
            <wp:anchor distT="0" distB="0" distL="0" distR="0" simplePos="0" relativeHeight="2516060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23D8B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06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EJvGkAIAAJM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jSmRLMaj/Qk2uA2qCCP/DTWTwF7tACG9rNpgR3OPQ5j2a10dfyjIAI7mN7t2UUwwnF4PslPz2Dh&#10;MOXj/GKc2M8Oztb58EWYmsRFQR0eL3HKtrc+4CKADpCYyxtVlTeVUmkTBSOulCNbhqdWIV0RHn+g&#10;lCZNQSen56MUWJvo3kVWOoYRSTJ9ulh4V2BahZ0SEaP0NyFBWarzldyMc6H3+RM6oiRSvcWxxx9u&#10;9Rbnrg54pMxGh71zXWnjUvWpxw6UlT8GymSHB+FHdcdlaJdt0srkdBDA0pQ76MKZrrO85TcVXu+W&#10;+fDAHFoJD47xEO7xkcqAfdOvKFkb9+u184iHwmGlpEFrFtT/3DAnKFFfNbR/kZ9FHYW0OTv/CCER&#10;d2xZHlv0pr4ykESOQWR5WkZ8UMNSOlM/Y4osYlaYmObIXdAwLK9CNzAwhbhYLBII3WtZuNWPlsfQ&#10;keaozaf2mTnbCzhA+XdmaGI2faHjDhs9vV1sArSYRB6J7ljtHwCdn7TfT6k4Wo73CXW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MQm8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423D8B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748E57" w14:textId="77777777" w:rsidR="00244011" w:rsidRDefault="00244011" w:rsidP="00EE1584">
    <w:pPr>
      <w:pStyle w:val="Brdtext"/>
    </w:pPr>
    <w:r>
      <w:rPr>
        <w:noProof/>
        <w:lang w:eastAsia="sv-SE"/>
      </w:rPr>
      <mc:AlternateContent>
        <mc:Choice Requires="wps">
          <w:drawing>
            <wp:anchor distT="0" distB="0" distL="0" distR="0" simplePos="0" relativeHeight="2516070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9AF2CD"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07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U5jwIAAJM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43Aj2Y1HulRtMFtUEEe+WmsnwG2tACG9rNpgR3OPQ5j2a10dfyjIAI7Iu327CIY4Tg8m+anE1g4&#10;TPk4Px8n9rODs3U+fBGmJnFRUIfHS5yy7a0PuAigAyTm8kZV5U2lVNpEwYgr5ciW4alVSFeExx8o&#10;pUlT0Onp2SgF1ia6d5GVjmFEkkyfLhbeFZhWYadExCj9TUhQlup8JTfjXOh9/oSOKIlUb3Hs8Ydb&#10;vcW5qwMeKbPRYe9cV9q4VH3qsQNl5Y+BMtnhQfhR3XEZ2lWbtDKdDAJYmXIHXTjTdZa3/KbC690y&#10;Hx6YQyvhwTEewj0+Uhmwb/oVJWvjfr12HvFQOKyUNGjNgvqfG+YEJeqrhvbP80nUUUibydlHCIm4&#10;Y8vq2KI39ZWBJHIMIsvTMuKDGpbSmfoJU2QRs8LENEfugoZheRW6gYEpxMVikUDoXsvCrV5aHkNH&#10;mqM2H9sn5mwv4ADl35mhidnshY47bPT0drEJ0GISeSS6Y7V/AHR+0n4/peJoOd4n1GGW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2v1O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89AF2CD"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7DA0BD" w14:textId="77777777" w:rsidR="00244011" w:rsidRDefault="00244011" w:rsidP="009C2B67">
    <w:pPr>
      <w:pStyle w:val="Brdtext"/>
    </w:pPr>
    <w:r>
      <w:rPr>
        <w:noProof/>
        <w:lang w:eastAsia="sv-SE"/>
      </w:rPr>
      <mc:AlternateContent>
        <mc:Choice Requires="wps">
          <w:drawing>
            <wp:anchor distT="0" distB="0" distL="0" distR="0" simplePos="0" relativeHeight="2517176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6F79FF"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717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0RCI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YTSjSr8UiPog1ujQomkZ/G+hlgDxbA0H4xLbDDucdhLLuVro5/FERgB9PbHbsIRjgOT6b58QQW&#10;DlM+zs/Gif1s72ydD1+FqUlcFNTh8RKnbHPjAy4C6ACJubxRVXldKZU2UTDiUjmyYXhqFdIV4fEH&#10;SmnSFHR6fDJKgbWJ7l1kpWMYkSTTp4uFdwWmVdgqETFKfxcSlKU638jNOBd6lz+hI0oi1Xsce/z+&#10;Vu9x7uqAR8psdNg515U2LlWfemxPWflzoEx2eBB+UHdchnbZJq1MTwcBLE25hS6c6TrLW35d4fVu&#10;mA/3zKGV8OAYD+EOH6kM2Df9ipKVcb/fOo94KBxWShq0ZkH9rzVzghL1TUP7Z/kk6iikzeTkFEIi&#10;7tCyPLTodX1pIIkcg8jytIz4oIaldKZ+whRZxKwwMc2Ru6BhWF6GbmBgCnGxWCQQuteycKMfLI+h&#10;I81Rm4/tE3O2F3CA8m/N0MRs9krHHTZ6ertYB2gxiTwS3bHaPwA6P2m/n1JxtBzuE2o/S+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I0RCI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F6F79FF"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47A19D" w14:textId="77777777" w:rsidR="00244011" w:rsidRDefault="00244011" w:rsidP="00EE1584">
    <w:pPr>
      <w:pStyle w:val="Brdtext"/>
    </w:pPr>
    <w:r>
      <w:rPr>
        <w:noProof/>
        <w:lang w:eastAsia="sv-SE"/>
      </w:rPr>
      <mc:AlternateContent>
        <mc:Choice Requires="wps">
          <w:drawing>
            <wp:anchor distT="0" distB="0" distL="0" distR="0" simplePos="0" relativeHeight="2516080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1F0718"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08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Tr8xkAIAAJMFAAAOAAAAZHJzL2Uyb0RvYy54bWysVFFP2zAQfp+0/2D5faQptI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rx&#10;dqMJJZrVeKRH0Qa3RgV55KexfgbYgwUwtF9MC+xw7nEYy26lq+MfBRHYwfR2xy6CEY7DyTQ/PoGF&#10;w5SP87NxYj/bO1vnw1dhahIXBXV4vMQp29z4gIsAOkBiLm9UVV5XSqVNFIy4VI5sGJ5ahXRFePyB&#10;Upo0BZ0eT0YpsDbRvYusdAwjkmT6dLHwrsC0ClslIkbp70KCslTnG7kZ50Lv8id0REmkeo9jj9/f&#10;6j3OXR3wSJmNDjvnutLGpepTj+0pK38OlMkOD8IP6o7L0C7bpJXp6SCApSm30IUzXWd5y68rvN4N&#10;8+GeObQSHhzjIdzhI5UB+6ZfUbIy7vdb5xEPhcNKSYPWLKj/tWZOUKK+aWj/LD+JOgppczL5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pOvz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A1F0718"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21F9B1" w14:textId="77777777" w:rsidR="00244011" w:rsidRDefault="00244011" w:rsidP="00EE1584">
    <w:pPr>
      <w:pStyle w:val="Brdtext"/>
    </w:pPr>
    <w:r>
      <w:rPr>
        <w:noProof/>
        <w:lang w:eastAsia="sv-SE"/>
      </w:rPr>
      <mc:AlternateContent>
        <mc:Choice Requires="wps">
          <w:drawing>
            <wp:anchor distT="0" distB="0" distL="0" distR="0" simplePos="0" relativeHeight="2516090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5E6836"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09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SbT3kAIAAJMFAAAOAAAAZHJzL2Uyb0RvYy54bWysVFFv2yAQfp+0/4B4Xx2nbbZGcaqsVadJ&#10;VVutmfpMMDTWMDAgsbNfvw9sJ1nXl057sYH77o77+O5ml22tyFY4Xxld0PxkRInQ3JSVfi7o9+XN&#10;h0+U+MB0yZTRoqA74enl/P27WWOnYmzWRpXCEQTRftrYgq5DsNMs83wtauZPjBUaRmlczQK27jkr&#10;HWsQvVbZeDSaZI1xpXWGC+9xet0Z6TzFl1LwcC+lF4GoguJuIX1d+q7iN5vP2PTZMbuueH8N9g+3&#10;qFmlkXQf6poFRjau+itUXXFnvJHhhJs6M1JWXKQaUE0+elHN45pZkWoBOd7uafL/Lyy/2z44UpV4&#10;u9EpJZrVeKSlaIPboII88tNYPwXs0QIY2s+mBXY49ziMZbfS1fGPggjsYHq3ZxfBCMfh+SQ/PYOF&#10;w5SP84txYj87OFvnwxdhahIXBXV4vMQp2976gIsAOkBiLm9UVd5USqVNFIy4Uo5sGZ5ahXRFePyB&#10;Upo0BZ2cno9SYG2iexdZ6RhGJMn06WLhXYFpFXZKRIzS34QEZanOV3IzzoXe50/oiJJI9RbHHn+4&#10;1VucuzrgkTIbHfbOdaWNS9WnHjtQVv4YKJMdHoQf1R2XoV21SSuTi0EAK1PuoAtnus7ylt9UeL1b&#10;5sMDc2glPDjGQ7jHRyoD9k2/omRt3K/XziMeCoeVkgatWVD/c8OcoER91dD+RX4WdRTS5uz8I4RE&#10;3LFldWzRm/rKQBI5BpHlaRnxQQ1L6Uz9hCmyiFlhYpojd0HDsLwK3cDAFOJisUggdK9l4VY/Wh5D&#10;R5qjNpftE3O2F3CA8u/M0MRs+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ZJtPe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55E6836"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CDEC7D" w14:textId="77777777" w:rsidR="00244011" w:rsidRDefault="00244011" w:rsidP="009C2B67">
    <w:pPr>
      <w:pStyle w:val="Brdtext"/>
    </w:pPr>
    <w:r>
      <w:rPr>
        <w:noProof/>
        <w:lang w:eastAsia="sv-SE"/>
      </w:rPr>
      <mc:AlternateContent>
        <mc:Choice Requires="wps">
          <w:drawing>
            <wp:anchor distT="0" distB="0" distL="0" distR="0" simplePos="0" relativeHeight="2517186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F1EB95"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18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XPaakA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ZnlGhW45EeRRvcGhVMIj+N9VPAFhbA0H4xLbDDucdhLLuVro5/FERgB9PbHbsIRjgOT07z4wks&#10;HKZ8nJ+PE/vZ3tk6H74KU5O4KKjD4yVO2ebWB1wE0AESc3mjqvKmUiptomDElXJkw/DUKqQrwuMP&#10;lNKkKejp8ckoBdYmuneRlY5hRJJMny4W3hWYVmGrRMQo/V1IUJbqfCM341zoXf6EjiiJVO9x7PH7&#10;W73HuasDHimz0WHnXFfauFR96rE9ZeXPgTLZ4UH4Qd1xGdplm7RyNh4EsDTlFrpwpussb/lNhde7&#10;ZT48MIdWwoNjPIR7fKQyYN/0K0pWxv1+6zzioXBYKWnQmgX1v9bMCUrUNw3tn+eTqKOQNpOTMwiJ&#10;uEPL8tCi1/WVgSRyDCLL0zLigxqW0pn6CVNkHrPCxDRH7oKGYXkVuoGBKcTFfJ5A6F7Lwq1eWB5D&#10;R5qjNh/bJ+ZsL+AA5d+ZoYnZ9JWOO2z09Ha+DtBiEnkkumO1fwB0ftJ+P6XiaDncJ9R+ls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PXPaa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2F1EB95"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8E34FF" w14:textId="77777777" w:rsidR="00244011" w:rsidRDefault="00244011" w:rsidP="00EE1584">
    <w:pPr>
      <w:pStyle w:val="Brdtext"/>
    </w:pPr>
    <w:r>
      <w:rPr>
        <w:noProof/>
        <w:lang w:eastAsia="sv-SE"/>
      </w:rPr>
      <mc:AlternateContent>
        <mc:Choice Requires="wps">
          <w:drawing>
            <wp:anchor distT="0" distB="0" distL="0" distR="0" simplePos="0" relativeHeight="2516101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180BC5"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10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7DkzkAIAAJMFAAAOAAAAZHJzL2Uyb0RvYy54bWysVF1v2yAUfZ+0/4B4Xx2nX2sUp8padZpU&#10;tdXaqc8EQ2INAwMSO/v1PWA7ybq+dNqLDdxz7+Wee7jTy7ZWZCOcr4wuaH40okRobspKLwv64+nm&#10;02dKfGC6ZMpoUdCt8PRy9vHDtLETMTYro0rhCIJoP2lsQVch2EmWeb4SNfNHxgoNozSuZgFbt8xK&#10;xxpEr1U2Ho3Ossa40jrDhfc4ve6MdJbiSyl4uJfSi0BUQXG3kL4ufRfxm82mbLJ0zK4q3l+D/cMt&#10;alZpJN2FumaBkbWr/gpVV9wZb2Q44qbOjJQVF6kGVJOPXlXzuGJWpFpAjrc7mvz/C8vvNg+OVCV6&#10;N0KrNKvRpCfRBrdGBXnkp7F+AtijBTC0X0wL7HDucRjLbqWr4x8FEdjB9HbHLoIRjsPTs/z4BBYO&#10;Uz7OL8aJ/WzvbJ0PX4WpSVwU1KF5iVO2ufUBFwF0gMRc3qiqvKmUSpsoGHGlHNkwtFqFdEV4/IFS&#10;mjQFPTs+HaXA2kT3LrLSMYxIkunTxcK7AtMqbJWIGKW/CwnKUp1v5GacC73Ln9ARJZHqPY49fn+r&#10;9zh3dcAjZTY67JzrShuXqk9vbE9Z+XOgTHZ4EH5Qd1yGdtEmrZwfDwJYmHILXTjTvSxv+U2F7t0y&#10;Hx6Yw1NCwzEewj0+Uhmwb/oVJSvjfr91HvFQOKyUNHiaBfW/1swJStQ3De1f5CdRRyFtTk7PISTi&#10;Di2LQ4te11cGksgxiCxPy4gPalhKZ+pnTJF5zAoT0xy5CxqG5VXoBgamEBfzeQLh9VoWbvWj5TF0&#10;pDlq86l9Zs72Ag5Q/p0ZHjGbvNJxh42e3s7XAVpMIo9Ed6z2DcDLT9rvp1QcLYf7hNr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nsOT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D180BC5"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550544" w14:textId="77777777" w:rsidR="00244011" w:rsidRDefault="00244011" w:rsidP="00EE1584">
    <w:pPr>
      <w:pStyle w:val="Brdtext"/>
    </w:pPr>
    <w:r>
      <w:rPr>
        <w:noProof/>
        <w:lang w:eastAsia="sv-SE"/>
      </w:rPr>
      <mc:AlternateContent>
        <mc:Choice Requires="wps">
          <w:drawing>
            <wp:anchor distT="0" distB="0" distL="0" distR="0" simplePos="0" relativeHeight="2516111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1F1FF0"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11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7qkAIAAJM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UZTSjSr8UiPog1ujQryyE9j/QywBwtgaL+YFtjh3OMwlt1KV8c/CiKwg+ntjl0EIxyHJ9P8eAIL&#10;hykf52fjxH62d7bOh6/C1CQuCurweIlTtrnxARcBdIDEXN6oqryulEqbKBhxqRzZMDy1CumK8PgD&#10;pTRpCjo9PhmlwNpE9y6y0jGMSJLp08XCuwLTKmyViBilvwsJylKdb+RmnAu9y5/QESWR6j2OPX5/&#10;q/c4d3XAI2U2Ouyc60obl6pPPbanrPw5UCY7PAg/qDsuQ7tsk1ZOJ4MAlqbcQhfOdJ3lLb+u8Ho3&#10;zId75tBKeHCMh3CHj1QG7Jt+RcnKuN9vnUc8FA4rJQ1as6D+15o5QYn6pqH9s3wSdRTSZnJyCi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93u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1F1FF0"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CE3DBB" w14:textId="77777777" w:rsidR="00244011" w:rsidRDefault="00244011" w:rsidP="009C2B67">
    <w:pPr>
      <w:pStyle w:val="Brdtext"/>
    </w:pPr>
    <w:r>
      <w:rPr>
        <w:noProof/>
        <w:lang w:eastAsia="sv-SE"/>
      </w:rPr>
      <mc:AlternateContent>
        <mc:Choice Requires="wps">
          <w:drawing>
            <wp:anchor distT="0" distB="0" distL="0" distR="0" simplePos="0" relativeHeight="2517196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B06B6C"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19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xBUtjwIAAJM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XLwo1mNR3oUbXBrVDCJ/DTWTwFbWABD+8W0wA7nHoex7Fa6Ov5REIEdkbY7dhGMcByenObHE1g4&#10;TPk4Px8n9rO9s3U+fBWmJnFRUIfHS5yyza0PuAigAyTm8kZV5U2lVNpEwYgr5ciG4alVSFeExx8o&#10;pUlT0NPjk1EKrE107yIrHcOIJJk+XSy8KzCtwlaJiFH6u5CgLNX5Rm7GudC7/AkdURKp3uPY4/e3&#10;eo9zVwc8Umajw865rrRxqfrUY3vKyp8DZbLDg/CDuuMytMs2aeXsbBDA0pRb6MKZrrO85TcVXu+W&#10;+fDAHFoJD47xEO7xkcqAfdOvKFkZ9/ut84iHwmGlpEFrFtT/WjMnKFHfNLR/nk+ijkLaTE7OICTi&#10;Di3LQ4te11cGksgxiCxPy4gPalhKZ+onTJF5zAoT0xy5CxqG5VXoBgamEBfzeQKhey0Lt3pheQwd&#10;aY7afGyfmLO9gAOUf2eGJmbTVzrusNHT2/k6QItJ5JHojtX+AdD5Sfv9lIqj5XCfUPtZ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LEFS2PAgAAkw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EB06B6C"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41E2F1" w14:textId="77777777" w:rsidR="00244011" w:rsidRDefault="00244011" w:rsidP="00EE1584">
    <w:pPr>
      <w:pStyle w:val="Brdtext"/>
    </w:pPr>
    <w:r>
      <w:rPr>
        <w:noProof/>
        <w:lang w:eastAsia="sv-SE"/>
      </w:rPr>
      <mc:AlternateContent>
        <mc:Choice Requires="wps">
          <w:drawing>
            <wp:anchor distT="0" distB="0" distL="0" distR="0" simplePos="0" relativeHeight="2516121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7EA71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12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W7qUjQIAAJMFAAAOAAAAZHJzL2Uyb0RvYy54bWysVF1v2yAUfZ+0/4B4Xx2n31GcKmvVaVLV&#10;VmunPhMMiTUMDEjs7NfvgO0k6/rSaS82cM/9OvfA9KqtFdkI5yujC5ofjSgRmpuy0suCfn++/XRB&#10;iQ9Ml0wZLQq6FZ5ezT5+mDZ2IsZmZVQpHEEQ7SeNLegqBDvJMs9Xomb+yFihYZTG1Sxg65ZZ6ViD&#10;6LXKxqPRWdYYV1pnuPAepzedkc5SfCkFDw9SehGIKihqC+nr0ncRv9lsyiZLx+yq4n0Z7B+qqFml&#10;kXQX6oYFRtau+itUXXFnvJHhiJs6M1JWXKQe0E0+etXN04pZkXoBOd7uaPL/Lyy/3zw6UpWYXZ5T&#10;olmNIT2LNrg1OsgjP431E8CeLICh/WxaYIdzj8PYditdHf9oiMAOprc7dhGMcByenuXHJ7BwmPJx&#10;fjlO7Gd7Z+t8+CJMTeKioA7DS5yyzZ0PKATQARJzeaOq8rZSKm2iYMS1cmTDMGoVUonw+AOlNGkK&#10;enZ8OkqBtYnuXWSlYxiRJNOni413DaZV2CoRMUp/ExKUpT7fyM04F3qXP6EjSiLVexx7/L6q9zh3&#10;fcAjZTY67JzrShuXuk93bE9Z+WOgTHZ4EH7Qd1yGdtEmrZxfDAJYmHILXTjT3Sxv+W2F6d0xHx6Z&#10;w1XCwPE8hAd8pDJg3/QrSlbG/XrrPOKhcFgpaXA1C+p/rpkTlKivGtq/zE+ijkLanJyeQ0jEHVoW&#10;hxa9rq8NJAF1o7q0jPighqV0pn7BKzKPWWFimiN3QcOwvA7dg4FXiIv5PIFwey0Ld/rJ8hg60hy1&#10;+dy+MGd7AQco/94Ml5hNXum4w0ZPb+frAC0mkUeiO1b7AeDmJ+33r1R8Wg73CbV/S2e/A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DBbupSNAgAAkw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687EA71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4F853A" w14:textId="77777777" w:rsidR="00244011" w:rsidRDefault="00244011" w:rsidP="00EE1584">
    <w:pPr>
      <w:pStyle w:val="Brdtext"/>
    </w:pPr>
    <w:r>
      <w:rPr>
        <w:noProof/>
        <w:lang w:eastAsia="sv-SE"/>
      </w:rPr>
      <mc:AlternateContent>
        <mc:Choice Requires="wps">
          <w:drawing>
            <wp:anchor distT="0" distB="0" distL="0" distR="0" simplePos="0" relativeHeight="2516131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452B6D"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13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tRYCkAIAAJMFAAAOAAAAZHJzL2Uyb0RvYy54bWysVF1v2yAUfZ+0/4B4Xx2nX0tUp8padZpU&#10;tdXSqc8EQ2MNAwMSO/v1PWA7ybq+dNqLDdxz7+Uezr0Xl22tyEY4Xxld0PxoRInQ3JSVfi7oj8eb&#10;T58p8YHpkimjRUG3wtPL2ccPF42dirFZGVUKRxBE+2ljC7oKwU6zzPOVqJk/MlZoGKVxNQvYuues&#10;dKxB9Fpl49HoLGuMK60zXHiP0+vOSGcpvpSCh3spvQhEFRR3C+nr0ncZv9nsgk2fHbOrivfXYP9w&#10;i5pVGkl3oa5ZYGTtqr9C1RV3xhsZjripMyNlxUWqAdXko1fVLFbMilQLyPF2R5P/f2H53ebBkarE&#10;240mlGhW45EeRRvcGhXkkZ/G+ilgCwtgaL+YFtjh3OMwlt1KV8c/CiKwg+ntjl0EIxyHp2f58Qks&#10;HKZ8nE/Gif1s72ydD1+FqUlcFNTh8RKnbHPrAy4C6ACJubxRVXlTKZU2UTDiSjmyYXhqFdIV4fEH&#10;SmnSFPTs+HSUAmsT3bvISscwIkmmTxcL7wpMq7BVImKU/i4kKEt1vpGbcS70Ln9CR5REqvc49vj9&#10;rd7j3NUBj5TZ6LBzrittXKo+9diesvLnQJns8CD8oO64DO2yTVo5nwwCWJpyC10403WWt/ymwuvd&#10;Mh8emEMr4cExHsI9PlIZsG/6FSUr436/dR7xUDislDRozYL6X2vmBCXqm4b2J/lJ1FFIm5PTcwiJ&#10;uEPL8tCi1/WVgSRyDCLL0zLigxqW0pn6CVNkHrPCxDRH7oKGYXkVuoGBKcTFfJ5A6F7Lwq1eWB5D&#10;R5qjNh/bJ+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y1Fg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8452B6D"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9B74E8" w14:textId="77777777" w:rsidR="00244011" w:rsidRDefault="00244011" w:rsidP="009C2B67">
    <w:pPr>
      <w:pStyle w:val="Brdtext"/>
    </w:pPr>
    <w:r>
      <w:rPr>
        <w:noProof/>
        <w:lang w:eastAsia="sv-SE"/>
      </w:rPr>
      <mc:AlternateContent>
        <mc:Choice Requires="wps">
          <w:drawing>
            <wp:anchor distT="0" distB="0" distL="0" distR="0" simplePos="0" relativeHeight="2517207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01FD11"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20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js5mkAIAAJM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vkxJZrVeKRH0Qa3RgWTyE9j/RSwhQUwtF9MC+xw7nEYy26lq+MfBRHYwfR2xy6CEY7Dk9P8eAIL&#10;hykf5+fjxH62d7bOh6/C1CQuCurweIlTtrn1ARcBdIDEXN6oqryplEqbKBhxpRzZMDy1CumK8PgD&#10;pTRpCnp6fDJKgbWJ7l1kpWMYkSTTp4uFdwWmVdgqETFKfxcSlKU638jNOBd6lz+hI0oi1Xsce/z+&#10;Vu9x7uqAR8psdNg515U2LlWfemxPWflzoEx2eBB+UHdchnbZJq2cjQcBLE25hS6c6TrLW35T4fVu&#10;mQ8PzKGV8OAYD+EeH6kM2Df9ipKVcb/fOo94KBxWShq0ZkH9rzVzghL1TUP75/kk6iikzeTkM4RE&#10;3KFleWjR6/rKQBI5BpHlaRnxQQ1L6Uz9hCkyj1lhYpojd0HDsLwK3cDAFOJiPk8gdK9l4VYvLI+h&#10;I81Rm4/tE3O2F3CA8u/M0MRs+krHHTZ6ejtfB2gxiTwS3bHaPwA6P2m/n1JxtBzuE2o/S2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Zjs5m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901FD11"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CEC1E0" w14:textId="77777777" w:rsidR="00244011" w:rsidRDefault="00244011" w:rsidP="00EE1584">
    <w:pPr>
      <w:pStyle w:val="Brdtext"/>
    </w:pPr>
    <w:r>
      <w:rPr>
        <w:noProof/>
        <w:lang w:eastAsia="sv-SE"/>
      </w:rPr>
      <mc:AlternateContent>
        <mc:Choice Requires="wps">
          <w:drawing>
            <wp:anchor distT="0" distB="0" distL="0" distR="0" simplePos="0" relativeHeight="2516142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DD0757"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14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j99CkAIAAJM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vmEEs1qPNKjaINbo4I88tNYPwVsYQEM7RfTAjucexzGslvp6vhHQQR2ML3dsYtghOPw5DQ/nsDC&#10;YcrH+fk4sZ/tna3z4aswNYmLgjo8XuKUbW59wEUAHSAxlzeqKm8qpdImCkZcKUc2DE+tQroiPP5A&#10;KU2agp4en4xSYG2iexdZ6RhGJMn06WLhXYFpFbZKRIzS34UEZanON3IzzoXe5U/oiJJI9R7HHr+/&#10;1XucuzrgkTIbHXbOdaWNS9WnHttTVv4cKJMdHoQf1B2XoV22SStnx4MAlqbcQhfOdJ3lLb+p8Hq3&#10;zIcH5tBKeHCMh3CPj1QG7Jt+RcnKuN9vnUc8FA4rJQ1as6D+15o5QYn6pqH983wSdRTSZnLyGUIi&#10;7tCyPLTodX1lIIkcg8jytIz4oIaldKZ+whSZx6wwMc2Ru6BhWF6FbmBgCnExnycQuteycKsXlsfQ&#10;keaozcf2iTnbCzhA+XdmaGI2f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SP30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DD0757"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BD0CF0" w14:textId="77777777" w:rsidR="00244011" w:rsidRDefault="00244011" w:rsidP="00EE1584">
    <w:pPr>
      <w:pStyle w:val="Brdtext"/>
    </w:pPr>
    <w:r>
      <w:rPr>
        <w:noProof/>
        <w:lang w:eastAsia="sv-SE"/>
      </w:rPr>
      <mc:AlternateContent>
        <mc:Choice Requires="wps">
          <w:drawing>
            <wp:anchor distT="0" distB="0" distL="0" distR="0" simplePos="0" relativeHeight="2516152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72CA9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15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L+YWkAIAAJMFAAAOAAAAZHJzL2Uyb0RvYy54bWysVFFP2zAQfp+0/2D5faQphU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vmYEs1qPNKjaINbo4I88tNYPwVsYQEM7RfTAjucexzGslvp6vhHQQR2ML3dsYtghOPw5DQ/nsDC&#10;YcrH+fk4sZ/tna3z4aswNYmLgjo8XuKUbW59wEUAHSAxlzeqKm8qpdImCkZcKUc2DE+tQroiPP5A&#10;KU2agp4en4xSYG2iexdZ6RhGJMn06WLhXYFpFbZKRIzS34UEZanON3IzzoXe5U/oiJJI9R7HHr+/&#10;1XucuzrgkTIbHXbOdaWNS9WnHttTVv4cKJMdHoQf1B2XoV22SStnk0EAS1NuoQtnus7ylt9UeL1b&#10;5sMDc2glPDjGQ7jHRyoD9k2/omRl3O+3ziMeCoeVkgatWVD/a82coER909D+eT6JOgppMzn5DCER&#10;d2hZHlr0ur4ykESOQWR5WkZ8UMNSOlM/YYrMY1aYmObIXdAwLK9CNzAwhbiYzxMI3WtZuNULy2Po&#10;SHPU5mP7xJztBRyg/DszNDGbvtJxh42e3s7XAVpMIo9Ed6z2D4DOT9rvp1QcLYf7hNr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kv5ha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E72CA9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9DE098" w14:textId="77777777" w:rsidR="00244011" w:rsidRDefault="00244011" w:rsidP="009C2B67">
    <w:pPr>
      <w:pStyle w:val="Brdtext"/>
    </w:pPr>
    <w:r>
      <w:rPr>
        <w:noProof/>
        <w:lang w:eastAsia="sv-SE"/>
      </w:rPr>
      <mc:AlternateContent>
        <mc:Choice Requires="wps">
          <w:drawing>
            <wp:anchor distT="0" distB="0" distL="0" distR="0" simplePos="0" relativeHeight="2517217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4599F5"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21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lQOnkAIAAJMFAAAOAAAAZHJzL2Uyb0RvYy54bWysVFFP2zAQfp+0/2D5faQppUBFijoQ0yQE&#10;aDDx7Do2jebYnu026X79PjtJ2zFemPaS2L7v7nyfv7uLy7ZWZCOcr4wuaH40okRobspKvxT0+9PN&#10;pzNKfGC6ZMpoUdCt8PRy/vHDRWNnYmxWRpXCEQTRftbYgq5CsLMs83wlauaPjBUaRmlczQK27iUr&#10;HWsQvVbZeDSaZo1xpXWGC+9xet0Z6TzFl1LwcC+lF4GoguJuIX1d+i7jN5tfsNmLY3ZV8f4a7B9u&#10;UbNKI+ku1DULjKxd9VeouuLOeCPDETd1ZqSsuEg1oJp89KqaxxWzItUCcrzd0eT/X1h+t3lwpCrx&#10;dvmUEs1qPNKTaINbo4JJ5KexfgbYowUwtJ9NC+xw7nEYy26lq+MfBRHYwfR2xy6CEY7Dk2l+PIGF&#10;w5SP8/NxYj/bO1vnwxdhahIXBXV4vMQp29z6gIsAOkBiLm9UVd5USqVNFIy4Uo5sGJ5ahXRFePyB&#10;Upo0BZ0en4xSYG2iexdZ6RhGJMn06WLhXYFpFbZKRIzS34QEZanON3IzzoXe5U/oiJJI9R7HHr+/&#10;1XucuzrgkTIbHXbOdaWNS9WnHttTVv4YKJMdHoQf1B2XoV22SStnp4MAlqbcQhfOdJ3lLb+p8Hq3&#10;zIcH5tBKeHCMh3CPj1QG7Jt+RcnKuF9vnUc8FA4rJQ1as6D+55o5QYn6qqH983wSdRTSZnJyCiER&#10;d2hZHlr0ur4ykESOQWR5WkZ8UMNSOlM/Y4osYlaYmObIXdAwLK9CNzAwhbhYLBII3WtZuNWPlsfQ&#10;keaozaf2mTnbCzhA+XdmaGI2e6XjDhs9vV2sA7SYRB6J7ljtHwCdn7TfT6k4Wg73CbWf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ylQOn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A4599F5"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DEBE0D" w14:textId="77777777" w:rsidR="00244011" w:rsidRDefault="00244011" w:rsidP="00EE1584">
    <w:pPr>
      <w:pStyle w:val="Brdtext"/>
    </w:pPr>
    <w:r>
      <w:rPr>
        <w:noProof/>
        <w:lang w:eastAsia="sv-SE"/>
      </w:rPr>
      <mc:AlternateContent>
        <mc:Choice Requires="wps">
          <w:drawing>
            <wp:anchor distT="0" distB="0" distL="0" distR="0" simplePos="0" relativeHeight="251616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3A2702"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16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CqwekAIAAJMFAAAOAAAAZHJzL2Uyb0RvYy54bWysVF1v2yAUfZ+0/4B4Xx2n6VdUp8padZpU&#10;tdXaqc8EQ2INAwMSO/v1O2A7ybq+dNqLDdxz7+Uezr2XV22tyEY4Xxld0PxoRInQ3JSVXhb0+/Pt&#10;p3NKfGC6ZMpoUdCt8PRq9vHDZWOnYmxWRpXCEQTRftrYgq5CsNMs83wlauaPjBUaRmlczQK2bpmV&#10;jjWIXqtsPBqdZo1xpXWGC+9xetMZ6SzFl1Lw8CClF4GoguJuIX1d+i7iN5tdsunSMbuqeH8N9g+3&#10;qFmlkXQX6oYFRtau+itUXXFnvJHhiJs6M1JWXKQaUE0+elXN04pZkWoBOd7uaPL/Lyy/3zw6UpV4&#10;u/yMEs1qPNKzaINbo4I88tNYPwXsyQIY2s+mBXY49ziMZbfS1fGPggjsYHq7YxfBCMfhyWl+PIGF&#10;w5SP84txYj/bO1vnwxdhahIXBXV4vMQp29z5gIsAOkBiLm9UVd5WSqVNFIy4Vo5sGJ5ahXRFePyB&#10;Upo0BT09PhmlwNpE9y6y0jGMSJLp08XCuwLTKmyViBilvwkJylKdb+RmnAu9y5/QESWR6j2OPX5/&#10;q/c4d3XAI2U2Ouyc60obl6pPPbanrPwxUCY7PAg/qDsuQ7tok1bOzwcBLEy5hS6c6TrLW35b4fXu&#10;mA+PzKGV8OAYD+EBH6kM2Df9ipKVcb/eOo94KBxWShq0ZkH9zzVzghL1VUP7F/kk6iikzeTkDEIi&#10;7tCyOLTodX1tIIkcg8jytIz4oIaldKZ+wRSZx6wwMc2Ru6BhWF6HbmBgCnExnycQuteycKefLI+h&#10;I81Rm8/tC3O2F3CA8u/N0MRs+krHHTZ6ejtfB2gxiTwS3bHaPwA6P2m/n1JxtBzuE2o/S2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AKrB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53A2702"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3079F1" w14:textId="77777777" w:rsidR="00244011" w:rsidRDefault="00244011" w:rsidP="00EE1584">
    <w:pPr>
      <w:pStyle w:val="Brdtext"/>
    </w:pPr>
    <w:r>
      <w:rPr>
        <w:noProof/>
        <w:lang w:eastAsia="sv-SE"/>
      </w:rPr>
      <mc:AlternateContent>
        <mc:Choice Requires="wps">
          <w:drawing>
            <wp:anchor distT="0" distB="0" distL="0" distR="0" simplePos="0" relativeHeight="251617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B13352"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17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1vBzkAIAAJMFAAAOAAAAZHJzL2Uyb0RvYy54bWysVFFP2zAQfp+0/2D5faQplN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fIJJZrVeKRH0Qa3RgV55KexfgbYgwUwtF9MC+xw7nEYy26lq+MfBRHYwfR2xy6CEY7DyWl+fAIL&#10;hykf59NxYj/bO1vnw1dhahIXBXV4vMQp29z4gIsAOkBiLm9UVV5XSqVNFIy4VI5sGJ5ahXRFePyB&#10;Upo0BT09noxSYG2iexdZ6RhGJMn06WLhXYFpFbZKRIzS34UEZanON3IzzoXe5U/oiJJI9R7HHr+/&#10;1XucuzrgkTIbHXbOdaWNS9WnHttTVv4cKJMdHoQf1B2XoV22SStn00EAS1NuoQtnus7yll9XeL0b&#10;5sM9c2glPDjGQ7jDRyoD9k2/omRl3O+3ziMeCoeVkgatWVD/a82coER909D+ND+JOgppczL5DCER&#10;d2hZHlr0ur40kESOQWR5WkZ8UMNSOlM/YYosYlaYmObIXdAwLC9DNzAwhbhYLBII3WtZuNEPlsfQ&#10;keaozcf2iTnbCzhA+bdmaGI2e6XjDhs9vV2sA7SYRB6J7ljtHwCdn7TfT6k4Wg73CbWfpf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HW8H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0B13352"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D56F5B" w14:textId="77777777" w:rsidR="00244011" w:rsidRDefault="00244011" w:rsidP="009C2B67">
    <w:pPr>
      <w:pStyle w:val="Brdtext"/>
    </w:pPr>
    <w:r>
      <w:rPr>
        <w:noProof/>
        <w:lang w:eastAsia="sv-SE"/>
      </w:rPr>
      <mc:AlternateContent>
        <mc:Choice Requires="wps">
          <w:drawing>
            <wp:anchor distT="0" distB="0" distL="0" distR="0" simplePos="0" relativeHeight="2517227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3A793F"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722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cmyTkAIAAJMFAAAOAAAAZHJzL2Uyb0RvYy54bWysVFFv2yAQfp+0/4B4Xx2nabdEdaqsVadJ&#10;VVstnfpMMDTWMDAgsbNfvw9sJ1nXl057sYH77o77+O4uLttaka1wvjK6oPnJiBKhuSkr/VzQ7483&#10;Hz5R4gPTJVNGi4LuhKeX8/fvLho7E2OzNqoUjiCI9rPGFnQdgp1lmedrUTN/YqzQMErjahawdc9Z&#10;6ViD6LXKxqPRedYYV1pnuPAep9edkc5TfCkFD/dSehGIKijuFtLXpe8qfrP5BZs9O2bXFe+vwf7h&#10;FjWrNJLuQ12zwMjGVX+FqivujDcynHBTZ0bKiotUA6rJRy+qWa6ZFakWkOPtnib//8Lyu+2DI1WJ&#10;t8unlGhW45EeRRvcBhVMIj+N9TPAlhbA0H42LbDDucdhLLuVro5/FERgB9O7PbsIRjgOz87z0wks&#10;HKZ8nE/Hif3s4GydD1+EqUlcFNTh8RKnbHvrAy4C6ACJubxRVXlTKZU2UTDiSjmyZXhqFdIV4fEH&#10;SmnSFPT89GyUAmsT3bvISscwIkmmTxcL7wpMq7BTImKU/iYkKEt1vpKbcS70Pn9CR5REqrc49vjD&#10;rd7i3NUBj5TZ6LB3rittXKo+9diBsvLHQJns8CD8qO64DO2qTVqZjgcBrEy5gy6c6TrLW35T4fVu&#10;mQ8PzKGV8OAYD+EeH6kM2Df9ipK1cb9eO494KBxWShq0ZkH9zw1zghL1VUP703wSdRTSZnL2EUIi&#10;7tiyOrboTX1lIIkcg8jytIz4oIaldKZ+whRZxKwwMc2Ru6BhWF6FbmBgCnGxWCQQuteycKuXlsfQ&#10;keaozcf2iTnbCzhA+XdmaGI2e6HjDhs9vV1sArSYRB6J7ljtHwCdn7TfT6k4Wo73CXW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TcmyT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D3A793F"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596CD0" w14:textId="77777777" w:rsidR="00244011" w:rsidRDefault="00244011" w:rsidP="00EE1584">
    <w:pPr>
      <w:pStyle w:val="Brdtext"/>
    </w:pPr>
    <w:r>
      <w:rPr>
        <w:noProof/>
        <w:lang w:eastAsia="sv-SE"/>
      </w:rPr>
      <mc:AlternateContent>
        <mc:Choice Requires="wps">
          <w:drawing>
            <wp:anchor distT="0" distB="0" distL="0" distR="0" simplePos="0" relativeHeight="25161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765371"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1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tCgjgIAAJMFAAAOAAAAZHJzL2Uyb0RvYy54bWysVE1v2zAMvQ/YfxB0Xx2nH1uCOEXWosOA&#10;oi3WDj0rspQYkyVNUmJnv35Psp1kXS8ddrEp8ZEUyUfOLttaka1wvjK6oPnJiBKhuSkrvSro96eb&#10;D58o8YHpkimjRUF3wtPL+ft3s8ZOxdisjSqFI3Ci/bSxBV2HYKdZ5vla1MyfGCs0lNK4mgUc3Sor&#10;HWvgvVbZeDS6yBrjSusMF97j9rpT0nnyL6Xg4V5KLwJRBcXbQvq69F3GbzafsenKMbuueP8M9g+v&#10;qFmlEXTv6poFRjau+stVXXFnvJHhhJs6M1JWXKQckE0+epHN45pZkXJBcbzdl8n/P7f8bvvgSFWi&#10;d2PUR7MaTXoSbXAbZJDH+jTWTwF7tACG9rNpgR3uPS5j2q10dfwjIQI9PO321YUzwnF5fpGfnkHD&#10;ocrH+QTx4D07GFvnwxdhahKFgjo0L9WUbW996KADJMbyRlXlTaVUOkTCiCvlyJah1SqkJ8L5Hyil&#10;SVPQi9PzUXKsTTTvPCsd3YhEmT5cTLxLMElhp0TEKP1NSJQs5flKbMa50Pv4CR1REqHeYtjjD696&#10;i3GXByxSZKPD3riutHEp+zRjh5KVP4aSyQ6P3hzlHcXQLtvElcnpQIClKXfghTPdZHnLbyp075b5&#10;8MAcRgkNx3oI9/hIZVB900uUrI379dp9xIPh0FLSYDQL6n9umBOUqK8a3J/kZ5FHIR3Ozj9G4rpj&#10;zfJYozf1lQElciwiy5MY8UENonSmfsYWWcSoUDHNEbugYRCvQrcwsIW4WCwSCNNrWbjVj5ZH17HM&#10;kZtP7TNztidwAPPvzDDEbPqCxx02Wnq72ARwMZE8Frqrat8ATH4ak35LxdVyfE6owy6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RtCg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C765371"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DE2D11" w14:textId="77777777" w:rsidR="00244011" w:rsidRDefault="00244011" w:rsidP="00EE1584">
    <w:pPr>
      <w:pStyle w:val="Brdtext"/>
    </w:pPr>
    <w:r>
      <w:rPr>
        <w:noProof/>
        <w:lang w:eastAsia="sv-SE"/>
      </w:rPr>
      <mc:AlternateContent>
        <mc:Choice Requires="wps">
          <w:drawing>
            <wp:anchor distT="0" distB="0" distL="0" distR="0" simplePos="0" relativeHeight="251619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313407"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19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00TjjwIAAJMFAAAOAAAAZHJzL2Uyb0RvYy54bWysVFFv2yAQfp+0/4B4Xx2na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rR&#10;uxyt0qxGk5aiDW6DCvLIT2P9FLBHC2BoP5sW2OHc4zCW3UpXxz8KIrCD6d2eXQQjHIdn5/npBBYO&#10;Uz7OL8aJ/ezgbJ0PX4SpSVwU1KF5iVO2vfUBFwF0gMRc3qiqvKmUSpsoGHGlHNkytFqFdEV4/IFS&#10;mjQFPT89G6XA2kT3LrLSMYxIkunTxcK7AtMq7JSIGKW/CQnKUp2v5GacC73Pn9ARJZHqLY49/nCr&#10;tzh3dcAjZTY67J3rShuXqk9v7EBZ+WOgTHZ4EH5Ud1yGdtUmrVxMBgGsTLmDLpzpXpa3/KZC926Z&#10;Dw/M4Smh4RgP4R4fqQzYN/2KkrVxv147j3goHFZKGjzNgvqfG+YEJeqrhvYv8knUUUibydlHCIm4&#10;Y8vq2KI39ZWBJHIMIsvTMuKDGpbSmfoJU2QRs8LENEfugoZheRW6gYEpxMVikUB4vZaFW/1oeQwd&#10;aY7aXLZPzNlewAHKvzPDI2bTFzrusNHT28UmQItJ5JHojtW+AXj5Sfv9lIqj5XifUIdZ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9NE44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6313407"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47C468" w14:textId="77777777" w:rsidR="00244011" w:rsidRDefault="00244011" w:rsidP="009C2B67">
    <w:pPr>
      <w:pStyle w:val="Brdtext"/>
    </w:pPr>
    <w:r>
      <w:rPr>
        <w:noProof/>
        <w:lang w:eastAsia="sv-SE"/>
      </w:rPr>
      <mc:AlternateContent>
        <mc:Choice Requires="wps">
          <w:drawing>
            <wp:anchor distT="0" distB="0" distL="0" distR="0" simplePos="0" relativeHeight="2517237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73399C"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723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XAxF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43HlGhW45EeRRvcGhVMIj+N9TPAHiyAof1iWmCHc4/DWHYrXR3/KIjADqa3O3YRjHAcnpzmxxNY&#10;OEz5OJ+OE/vZ3tk6H74KU5O4KKjD4yVO2ebGB1wE0AESc3mjqvK6UiptomDEpXJkw/DUKqQrwuMP&#10;lNKkKejp8ckoBdYmuneRlY5hRJJMny4W3hWYVmGrRMQo/V1IUJbqfCM341zoXf6EjiiJVO9x7PH7&#10;W73HuasDHimz0WHnXFfauFR96rE9ZeXPgTLZ4UH4Qd1xGdplm7QyPRsEsDTlFrpwpussb/l1hde7&#10;YT7cM4dWwoNjPIQ7fKQyYN/0K0pWxv1+6zzioXBYKWnQmgX1v9bMCUrUNw3tT/NJ1FFIm8nJG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JXAxF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E73399C"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6C5B03" w14:textId="77777777" w:rsidR="00244011" w:rsidRDefault="00244011" w:rsidP="00EE1584">
    <w:pPr>
      <w:pStyle w:val="Brdtext"/>
    </w:pPr>
    <w:r>
      <w:rPr>
        <w:noProof/>
        <w:lang w:eastAsia="sv-SE"/>
      </w:rPr>
      <mc:AlternateContent>
        <mc:Choice Requires="wps">
          <w:drawing>
            <wp:anchor distT="0" distB="0" distL="0" distR="0" simplePos="0" relativeHeight="251620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83BED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20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w6P8kAIAAJM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XhCiWY1HulJtMGtUUEe+WmsnwL2aAEM7RfTAjucexzGslvp6vhHQQR2ML3dsYtghOPw5DSfHMPC&#10;YcrH+fk4sZ/tna3z4aswNYmLgjo8XuKUbW59wEUAHSAxlzeqKm8qpdImCkZcKUc2DE+tQroiPP5A&#10;KU2agp5OTkYpsDbRvYusdAwjkmT6dLHwrsC0ClslIkbp70KCslTnG7kZ50Lv8id0REmkeo9jj9/f&#10;6j3OXR3wSJmNDjvnutLGpepTj+0pK38OlMkOD8IP6o7L0C7apJXzs0EAC1NuoQtnus7ylt9UeL1b&#10;5sMDc2glPDjGQ7jHRyoD9k2/omRl3O+3ziMeCoeVkgatWVD/a82coER909D+eX4cdRTS5vjkM4RE&#10;3KFlcWjR6/rKQBI5BpHlaRnxQQ1L6Uz9jCkyj1lhYpojd0HDsLwK3cDAFOJiPk8gdK9l4VY/Wh5D&#10;R5qjNp/aZ+ZsL+AA5d+ZoYnZ9JWOO2z09Ha+DtBiEnkkumO1fwB0ftJ+P6XiaDncJ9R+ls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vDo/y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383BED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39B294" w14:textId="77777777" w:rsidR="00244011" w:rsidRDefault="00244011" w:rsidP="00EE1584">
    <w:pPr>
      <w:pStyle w:val="Brdtext"/>
    </w:pPr>
    <w:r>
      <w:rPr>
        <w:noProof/>
        <w:lang w:eastAsia="sv-SE"/>
      </w:rPr>
      <mc:AlternateContent>
        <mc:Choice Requires="wps">
          <w:drawing>
            <wp:anchor distT="0" distB="0" distL="0" distR="0" simplePos="0" relativeHeight="251621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11929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21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H/+RjQIAAJMFAAAOAAAAZHJzL2Uyb0RvYy54bWysVFtv0zAYfUfiP1h+Z2m7C7RaOpVNQ0jT&#10;NrGhPbuOvUb4hu02Kb+eYydpy9jLEC+J7e98t/Md+/yi1YpshA+1NSUdH40oEYbbqjbPJf3+eP3h&#10;EyUhMlMxZY0o6VYEejF//+68cTMxsSurKuEJgpgwa1xJVzG6WVEEvhKahSPrhIFRWq9ZxNY/F5Vn&#10;DaJrVUxGo7Oisb5y3nIRAk6vOiOd5/hSCh7vpAwiElVS1Bbz1+fvMn2L+TmbPXvmVjXvy2D/UIVm&#10;tUHSXagrFhlZ+/qvULrm3gYr4xG3urBS1lzkHtDNePSim4cVcyL3AnKC29EU/l9Yfru596SuMLvJ&#10;mBLDNIb0KNro1+hgnPhpXJgB9uAAjO1n2wI7nAccprZb6XX6oyECO5je7thFMMJxeHo2Pj6BhcOE&#10;ZNNJZr/YOzsf4hdhNUmLknoML3PKNjchohBAB0jKFayqq+taqbxJghGXypMNw6hVzCXC4w+UMqQp&#10;6dnx6SgHNja5d5GVSWFElkyfLjXeNZhXcatEwijzTUhQlvt8JTfjXJhd/oxOKIlUb3Hs8fuq3uLc&#10;9QGPnNmauHPWtbE+d5/v2J6y6sdAmezwIPyg77SM7bLNWplOBwEsbbWFLrztblZw/LrG9G5YiPfM&#10;4yph4Hge4h0+Ulmwb/sVJSvrf712nvBQOKyUNLiaJQ0/18wLStRXA+1PxydJRzFvTk4/QkjEH1qW&#10;hxaz1pcWkoC6UV1eJnxUw1J6q5/wiixSVpiY4chd0jgsL2P3YOAV4mKxyCDcXsfijXlwPIVONCdt&#10;PrZPzLtewBHKv7XDJWazFzrusMkzuMU6QotZ5InojtV+ALj5Wfv9K5WelsN9Ru3f0vlv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Eof/5GNAgAAkw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4711929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C3F91" w14:textId="77777777" w:rsidR="00244011" w:rsidRDefault="00244011" w:rsidP="009C2B67">
    <w:pPr>
      <w:pStyle w:val="Brdtext"/>
    </w:pPr>
    <w:r>
      <w:rPr>
        <w:noProof/>
        <w:lang w:eastAsia="sv-SE"/>
      </w:rPr>
      <mc:AlternateContent>
        <mc:Choice Requires="wps">
          <w:drawing>
            <wp:anchor distT="0" distB="0" distL="0" distR="0" simplePos="0" relativeHeight="2517248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A14D2B"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724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PehYkAIAAJQ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xtPKdGsxiM9ija4DSqYRH4a62eALS2Aof1sWmCHc4/DWHYrXR3/KIjADqZ3e3YRjHAcTs/y0wks&#10;HKZ8nJ+PE/vZwdk6H74IU5O4KKjD4yVO2fbWB1wE0AESc3mjqvKmUiptomDElXJky/DUKqQrwuMP&#10;lNKkKejZ6XSUAmsT3bvISscwIkmmTxcL7wpMq7BTImKU/iYkKEt1vpKbcS70Pn9CR5REqrc49vjD&#10;rd7i3NUBj5TZ6LB3rittXKo+9diBsvLHQJns8CD8qO64DO2q7bQyGg8KWJlyB2E407WWt/ymwvPd&#10;Mh8emEMv4cUxH8I9PlIZ0G/6FSVr4369dh7xkDislDTozYL6nxvmBCXqq4b4z/NJFFJIm8n0I5RE&#10;3LFldWzRm/rKQBM5JpHlaRnxQQ1L6Uz9hDGyiFlhYpojd0HDsLwK3cTAGOJisUggtK9l4VYvLY+h&#10;I89RnI/tE3O2V3CA9O/M0MVs9kLIHTZ6ervYBIgxqTwy3bHavwBaP4m/H1NxthzvE+owTO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JPehY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BA14D2B"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2EC6A5" w14:textId="77777777" w:rsidR="00244011" w:rsidRDefault="00244011" w:rsidP="00EE1584">
    <w:pPr>
      <w:pStyle w:val="Brdtext"/>
    </w:pPr>
    <w:r>
      <w:rPr>
        <w:noProof/>
        <w:lang w:eastAsia="sv-SE"/>
      </w:rPr>
      <mc:AlternateContent>
        <mc:Choice Requires="wps">
          <w:drawing>
            <wp:anchor distT="0" distB="0" distL="0" distR="0" simplePos="0" relativeHeight="251622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1BE55F"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22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KCPWkAIAAJQ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jyhRLMaj/Qk2uA2qCCP/DTWTwF7tACG9rNpgR3OPQ5j2a10dfyjIAI7mN7t2UUwwnF4PslPz2Dh&#10;MOXj/GKc2M8Oztb58EWYmsRFQR0eL3HKtrc+4CKADpCYyxtVlTeVUmkTBSOulCNbhqdWIV0RHn+g&#10;lCZNQSen56MUWJvo3kVWOoYRSTJ9ulh4V2BahZ0SEaP0NyFBWarzldyMc6H3+RM6oiRSvcWxxx9u&#10;9Rbnrg54pMxGh71zXWnjUvWpxw6UlT8GymSHB+FHdcdlaJdtp5XR6aCApSl3EIYzXWt5y28qPN8t&#10;8+GBOfQSXhzzIdzjI5UB/aZfUbI27tdr5xEPicNKSYPeLKj/uWFOUKK+aoj/Ij+LQgppc3b+EUoi&#10;7tiyPLboTX1loIkck8jytIz4oIaldKZ+xhhZxKwwMc2Ru6BhWF6FbmJgDHGxWCQQ2teycKsfLY+h&#10;I89RnE/tM3O2V3CA9O/M0MVs+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MoI9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71BE55F"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209642" w14:textId="77777777" w:rsidR="00244011" w:rsidRDefault="00244011" w:rsidP="00EE1584">
    <w:pPr>
      <w:pStyle w:val="Brdtext"/>
    </w:pPr>
    <w:r>
      <w:rPr>
        <w:noProof/>
        <w:lang w:eastAsia="sv-SE"/>
      </w:rPr>
      <mc:AlternateContent>
        <mc:Choice Requires="wps">
          <w:drawing>
            <wp:anchor distT="0" distB="0" distL="0" distR="0" simplePos="0" relativeHeight="251623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AF042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23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4VTWkA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XhCiWY1HulJtMFtUEEe+WmsnwL2aAEM7WfTAjucexzGslvp6vhHQQR2ML3bs4tghOPw7Dw/ncDC&#10;YcrH+cU4sZ8dnK3z4YswNYmLgjo8XuKUbW99wEUAHSAxlzeqKm8qpdImCkZcKUe2DE+tQroiPP5A&#10;KU2agp6fno1SYG2iexdZ6RhGJMn06WLhXYFpFXZKRIzS34QEZanOV3IzzoXe50/oiJJI9RbHHn+4&#10;1VucuzrgkTIbHfbOdaWNS9WnHjtQVv4YKJMdHoQf1R2XoV22nVZGk0EBS1PuIAxnutbylt9UeL5b&#10;5sMDc+glvDjmQ7jHRyoD+k2/omRt3K/XziMeEoeVkga9WVD/c8OcoER91RD/RT6JQgppMzn7CCUR&#10;d2xZHlv0pr4y0ESOSWR5WkZ8UMNSOlM/Y4wsYlaYmObIXdAwLK9CNzEwhrhYLBII7WtZuNWPlsfQ&#10;kecozqf2m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zhVN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3AF042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0ACBF0" w14:textId="77777777" w:rsidR="00244011" w:rsidRDefault="00244011" w:rsidP="009C2B67">
    <w:pPr>
      <w:pStyle w:val="Brdtext"/>
    </w:pPr>
    <w:r>
      <w:rPr>
        <w:noProof/>
        <w:lang w:eastAsia="sv-SE"/>
      </w:rPr>
      <mc:AlternateContent>
        <mc:Choice Requires="wps">
          <w:drawing>
            <wp:anchor distT="0" distB="0" distL="0" distR="0" simplePos="0" relativeHeight="2517258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F24CEF"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4" type="#_x0000_t202" style="position:absolute;left:0;text-align:left;margin-left:5.4pt;margin-top:610.95pt;width:44.2pt;height:9.6pt;z-index:251725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QnpkAIAAJQ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2O0SrMaTXoUbXBrVDCJ/DTWTwFbWABD+8W0wA7nHoex7Fa6Ov5REIEdTG937CIY4Tg8Oc2PJ7Bw&#10;mPJxfj5O7Gd7Z+t8+CpMTeKioA7NS5yyza0PuAigAyTm8kZV5U2lVNpEwYgr5ciGodUqpCvC4w+U&#10;0qQp6OnxySgF1ia6d5GVjmFEkkyfLhbeFZhWYatExCj9XUhQlup8IzfjXOhd/oSOKIlU73Hs8ftb&#10;vce5qwMeKbPRYedcV9q4VH16Y3vKyp8DZbLDg/CDuuMytMu208robFDA0pRbCMOZ7ml5y28qtO+W&#10;+fDAHN4SOo75EO7xkcqAftOvKFkZ9/ut84iHxGGlpMHbLKj/tWZOUKK+aYj/PJ9EIYW0mZycQUnE&#10;HVqWhxa9rq8MNJFjElmelhEf1LCUztRPGCPzmBUmpjlyFzQMy6vQTQyMIS7m8wTC87Us3OqF5TF0&#10;5DmK87F9Ys72Cg6Q/p0ZXjGbvhJyh42e3s7XAWJMKo9Md6z2HcDTT+Lvx1ScLYf7hNoP09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HaQnp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2F24CEF"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240E92" w14:textId="77777777" w:rsidR="00244011" w:rsidRDefault="00244011" w:rsidP="00EE1584">
    <w:pPr>
      <w:pStyle w:val="Brdtext"/>
    </w:pPr>
    <w:r>
      <w:rPr>
        <w:noProof/>
        <w:lang w:eastAsia="sv-SE"/>
      </w:rPr>
      <mc:AlternateContent>
        <mc:Choice Requires="wps">
          <w:drawing>
            <wp:anchor distT="0" distB="0" distL="0" distR="0" simplePos="0" relativeHeight="251624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FE0446"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5" type="#_x0000_t202" style="position:absolute;left:0;text-align:left;margin-left:393pt;margin-top:611.25pt;width:44.2pt;height:9.6pt;z-index:25162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izKukAIAAJQ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ficEs1qPNKTaINbo4I88tNYPwXs0QIY2i+mBXY49ziMZbfS1fGPggjsYHq7YxfBCMfhyWl+PIGF&#10;w5SP8/NxYj/bO1vnw1dhahIXBXV4vMQp29z6gIsAOkBiLm9UVd5USqVNFIy4Uo5sGJ5ahXRFePyB&#10;Upo0BT09PhmlwNpE9y6y0jGMSJLp08XCuwLTKmyViBilvwsJylKdb+RmnAu9y5/QESWR6j2OPX5/&#10;q/c4d3XAI2U2Ouyc60obl6pPPbanrPw5UCY7PAg/qDsuQ7toO62MzgYFLEy5hTCc6VrLW35T4flu&#10;mQ8PzKGX8OKYD+EeH6kM6Df9ipKVcb/fOo94SBxWShr0ZkH9rzVzghL1TUP85/kkCimkzeTkM5RE&#10;3KFlcWjR6/rKQBM5JpHlaRnxQQ1L6Uz9jDEyj1lhYpojd0HDsLwK3cTAGOJiPk8gtK9l4VY/Wh5D&#10;R56jOJ/aZ+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CLMq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FFE0446"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87BE9F" w14:textId="77777777" w:rsidR="00244011" w:rsidRDefault="00244011" w:rsidP="00EE1584">
    <w:pPr>
      <w:pStyle w:val="Brdtext"/>
    </w:pPr>
    <w:r>
      <w:rPr>
        <w:noProof/>
        <w:lang w:eastAsia="sv-SE"/>
      </w:rPr>
      <mc:AlternateContent>
        <mc:Choice Requires="wps">
          <w:drawing>
            <wp:anchor distT="0" distB="0" distL="0" distR="0" simplePos="0" relativeHeight="251625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492C82"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6" type="#_x0000_t202" style="position:absolute;left:0;text-align:left;margin-left:393pt;margin-top:611.25pt;width:44.2pt;height:9.6pt;z-index:25162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Kzh1kAIAAJQ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EZJZrVeKQn0Qa3RgV55KexfgrYowUwtF9MC+xw7nEYy26lq+MfBRHYwfR2xy6CEY7Dk9P8eAIL&#10;hykf5+fjxH62d7bOh6/C1CQuCurweIlTtrn1ARcBdIDEXN6oqryplEqbKBhxpRzZMDy1CumK8PgD&#10;pTRpCnp6fDJKgbWJ7l1kpWMYkSTTp4uFdwWmVdgqETFKfxcSlKU638jNOBd6lz+hI0oi1Xsce/z+&#10;Vu9x7uqAR8psdNg515U2LlWfemxPWflzoEx2eBB+UHdchnbRdloZnQ8KWJhyC2E407WWt/ymwvPd&#10;Mh8emEMv4cUxH8I9PlIZ0G/6FSUr436/dR7xkDislDTozYL6X2vmBCXqm4b4z/NJFFJIm8nJGZRE&#10;3KFlcWjR6/rKQBM5JpHlaRnxQQ1L6Uz9jDEyj1lhYpojd0HDsLwK3cTAGOJiPk8gtK9l4VY/Wh5D&#10;R56jOJ/aZ+Zsr+AA6d+ZoYvZ9JWQO2z09Ha+DhBjUnlkumO1fwG0fhJ/P6bibDncJ9R+m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krOH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6492C82"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4029AD" w14:textId="77777777" w:rsidR="00244011" w:rsidRDefault="00244011" w:rsidP="009C2B67">
    <w:pPr>
      <w:pStyle w:val="Brdtext"/>
    </w:pPr>
    <w:r>
      <w:rPr>
        <w:noProof/>
        <w:lang w:eastAsia="sv-SE"/>
      </w:rPr>
      <mc:AlternateContent>
        <mc:Choice Requires="wps">
          <w:drawing>
            <wp:anchor distT="0" distB="0" distL="0" distR="0" simplePos="0" relativeHeight="2517268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094BFE"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39" type="#_x0000_t202" style="position:absolute;left:0;text-align:left;margin-left:5.4pt;margin-top:610.95pt;width:44.2pt;height:9.6pt;z-index:251726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M+kjjgIAAJQ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xOxO&#10;c0o0qzGkJ9EGt0EHk8hPY/0UsEcLYGg/mxbY4dzjMLbdSlfHPxoisIPp3Z5dBCMch2fn+ekEFg5T&#10;Ps4vxon97OBsnQ9fhKlJXBTUYXiJU7a99QGFADpAYi5vVFXeVEqlTRSMuFKObBlGrUIqER5/oJQm&#10;TUHPT89GKbA20b2LrHQMI5Jk+nSx8a7BtAo7JSJG6W9CgrLU5yu5GedC7/MndERJpHqLY48/VPUW&#10;564PeKTMRoe9c11p41L36Y4dKCt/DJTJDg/Cj/qOy9Au204r+XhQwNKUOwjDme5qectvKozvlvnw&#10;wBzuEiaO9yHc4yOVAf2mX1GyNu7Xa+cRD4nDSkmDu1lQ/3PDnKBEfdUQ/0U+iUIKaTM5+wglEXds&#10;WR5b9Ka+MtAE5I3q0jLigxqW0pn6Gc/IImaFiWmO3AUNw/IqdC8GniEuFosEwvW1LNzqR8tj6Mhz&#10;FOdT+8yc7RUcIP07M9xiNn0h5A4bPb1dbALEmFQeme5Y7SeAq5/E3z9T8W053ifU4TG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4zPpI44CAACU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D094BFE"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418B6" w14:textId="77777777" w:rsidR="00244011" w:rsidRDefault="00244011" w:rsidP="00EE1584">
    <w:pPr>
      <w:pStyle w:val="Brdtext"/>
    </w:pPr>
    <w:r>
      <w:rPr>
        <w:noProof/>
        <w:lang w:eastAsia="sv-SE"/>
      </w:rPr>
      <mc:AlternateContent>
        <mc:Choice Requires="wps">
          <w:drawing>
            <wp:anchor distT="0" distB="0" distL="0" distR="0" simplePos="0" relativeHeight="251626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54E04B"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0" type="#_x0000_t202" style="position:absolute;left:0;text-align:left;margin-left:393pt;margin-top:611.25pt;width:44.2pt;height:9.6pt;z-index:25162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iKtkAIAAJQ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RMiWY1HulJtMFtUEEe+WmsnwL2aAEM7WfTAjucexzGslvp6vhHQQR2ML3bs4tghOPw7DyfnMLC&#10;YcrH+cU4sZ8dnK3z4YswNYmLgjo8XuKUbW99wEUAHSAxlzeqKm8qpdImCkZcKUe2DE+tQroiPP5A&#10;KU2agp5PzkYpsDbRvYusdAwjkmT6dLHwrsC0CjslIkbpb0KCslTnK7kZ50Lv8yd0REmkeotjjz/c&#10;6i3OXR3wSJmNDnvnutLGpepTjx0oK38MlMkOD8KP6o7L0C7bTiv5ZFDA0pQ7CMOZrrW85TcVnu+W&#10;+fDAHHoJL475EO7xkcqAftOvKFkb9+u184iHxGGlpEFvFtT/3DAnKFFfNcR/kZ9GIYW0OT37CCUR&#10;d2xZHlv0pr4y0ESOSWR5WkZ8UMNSOlM/Y4wsYlaYmObIXdAwLK9CNzEwhrhYLBII7WtZuNWPlsfQ&#10;kecozqf2mTnbKzhA+ndm6GI2fSHkDhs9vV1sAsSYVB6Z7ljtXwCtn8Tfj6k4W473CXUYpv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kmIq2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A54E04B"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2ED4C1" w14:textId="77777777" w:rsidR="00244011" w:rsidRDefault="00244011"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3A031E"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1"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71Wt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Sn40azGIz2JNrgNKsgjP431U8AeLYCh/WxaYIdzj8NYditdHf8oiMCOSLs9uwhGOA7PzvPTCSwc&#10;pnycX4wT+9nB2TofvghTk7goqMPjJU7Z9tYHXATQARJzeaOq8qZSKm2iYMSVcmTL8NQqpCvC4w+U&#10;0qQp6Pnp2SgF1ia6d5GVjmFEkkyfLhbeFZhWYadExCj9TUhQlup8JTfjXOh9/oSOKIlUb3Hs8Ydb&#10;vcW5qwMeKbPRYe9cV9q4VH3qsQNl5Y+BMtnhQfhR3XEZ2mXbaSWfDApYmnIHYTjTtZa3/KbC890y&#10;Hx6YQy/hxTEfwj0+UhnQb/oVJWvjfr12HvGQOKyUNOjNgvqfG+YEJeqrhvgv8kkUUkibydlHKIm4&#10;Y8vy2KI39ZWBJnJMIsvTMuKDGpbSmfoZY2QRs8LENEfugoZheRW6iYExxMVikUBoX8vCrX60PIaO&#10;PEdxPrXPzNlewQHSvzNDF7PpCyF32Ojp7WITIMak8sh0x2r/Amj9JP5+TMXZcrxPqMMw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u9VrY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13A031E"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636005" w14:textId="77777777" w:rsidR="00244011" w:rsidRDefault="00244011" w:rsidP="009C2B67">
    <w:pPr>
      <w:pStyle w:val="Brdtext"/>
    </w:pPr>
    <w:r>
      <w:rPr>
        <w:noProof/>
        <w:lang w:eastAsia="sv-SE"/>
      </w:rPr>
      <mc:AlternateContent>
        <mc:Choice Requires="wps">
          <w:drawing>
            <wp:anchor distT="0" distB="0" distL="0" distR="0" simplePos="0" relativeHeight="2517278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71976A"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4" type="#_x0000_t202" style="position:absolute;left:0;text-align:left;margin-left:5.4pt;margin-top:610.95pt;width:44.2pt;height:9.6pt;z-index:251727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EVJVjw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Y4nlGhW45EeRRvcGhVMIj+N9VPAFhbA0H4xLbDDucdhLLuVro5/FERgB9PbHbsIRjgOT06RAhYO&#10;Uz7Oz8eJ/WzvbJ0PX4WpSVwU1OHxEqdsc+sDLgLoAIm5vFFVeVMplTZRMOJKObJheGoV0hXh8QdK&#10;adIU9PT4ZJQCaxPdu8hKxzAiSaZPFwvvCkyrsFUiYpT+LiQoS3W+kZtxLvQuf0JHlESq9zj2+P2t&#10;3uPc1QGPlNnosHOuK21cqj712J6y8udAmezwIPyg7rgM7bLttJKfDQpYmnILYTjTtZa3/KbC890y&#10;Hx6YQy/hxTEfwj0+UhnQb/oVJSvjfr91HvGQOKyUNOjNgvpfa+YEJeqbhvjP80kUUkibyckZlETc&#10;oWV5aNHr+spAEzkmkeVpGfFBDUvpTP2EMTKPWWFimiN3QcOwvArdxMAY4mI+TyC0r2XhVi8sj6Ej&#10;z1Gcj+0Tc7ZXcID078zQxWz6SsgdNnp6O18HiDGpPDLdsdq/AFo/ib8fU3G2HO4Taj9MZy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OgRUlW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A71976A"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4E8ED8" w14:textId="77777777" w:rsidR="00244011" w:rsidRDefault="00244011"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473B0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5"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82kSkAIAAJQ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rx&#10;dscTSjSr8UiPog1ujQryyE9j/RSwhQUwtF9MC+xw7nEYy26lq+MfBRHYwfR2xy6CEY7DyWl+fAIL&#10;hykf5+fjxH62d7bOh6/C1CQuCurweIlTtrn1ARcBdIDEXN6oqryplEqbKBhxpRzZMDy1CumK8PgD&#10;pTRpCnp6PBmlwNpE9y6y0jGMSJLp08XCuwLTKmyViBilvwsJylKdb+RmnAu9y5/QESWR6j2OPX5/&#10;q/c4d3XAI2U2Ouyc60obl6pPPbanrPw5UCY7PAg/qDsuQ7tsO63kZ4MClqbcQhjOdK3lLb+p8Hy3&#10;zIcH5tBLeHHMh3CPj1QG9Jt+RcnKuN9vnUc8JA4rJQ16s6D+15o5QYn6piH+8/wkCimkzcnkM5RE&#10;3KFleWjR6/rKQBM5JpHlaRnxQQ1L6Uz9hDEyj1lhYpojd0HDsLwK3cTAGOJiPk8gtK9l4VYvLI+h&#10;I89RnI/tE3O2V3CA9O/M0MVs+krIHTZ6ejtfB4gxqTwy3bHavwBaP4m/H1NxthzuE2o/TG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zaRK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473B0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E703B6" w14:textId="77777777" w:rsidR="00244011" w:rsidRDefault="00244011" w:rsidP="00EE1584">
    <w:pPr>
      <w:pStyle w:val="Brdtext"/>
    </w:pPr>
    <w:r>
      <w:rPr>
        <w:noProof/>
        <w:lang w:eastAsia="sv-SE"/>
      </w:rPr>
      <mc:AlternateContent>
        <mc:Choice Requires="wps">
          <w:drawing>
            <wp:anchor distT="0" distB="0" distL="0" distR="0" simplePos="0" relativeHeight="251629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8564AB"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46" type="#_x0000_t202" style="position:absolute;left:0;text-align:left;margin-left:393pt;margin-top:611.25pt;width:44.2pt;height:9.6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JTkOkAIAAJQFAAAOAAAAZHJzL2Uyb0RvYy54bWysVFFv2yAQfp+0/4B4XxwnbbdGdaosVadJ&#10;VVutnfpMMDTWMDAgsbNfvw9sJ1nXl057sYH77o77+O4uLttaka1wvjK6oPloTInQ3JSVfi7o98fr&#10;D58o8YHpkimjRUF3wtPL+ft3F42diYlZG1UKRxBE+1ljC7oOwc6yzPO1qJkfGSs0jNK4mgVs3XNW&#10;OtYgeq2yyXh8ljXGldYZLrzH6VVnpPMUX0rBw52UXgSiCoq7hfR16buK32x+wWbPjtl1xftrsH+4&#10;Rc0qjaT7UFcsMLJx1V+h6oo7440MI27qzEhZcZFqQDX5+EU1D2tmRaoF5Hi7p8n/v7D8dnvvSFXi&#10;7aZTSjSr8UiPog1ugwryyE9j/QywBwtgaD+bFtjh3OMwlt1KV8c/CiKwg+ndnl0EIxyHp2f59AQW&#10;DlM+yc8nif3s4GydD1+EqUlcFNTh8RKnbHvjAy4C6ACJubxRVXldKZU2UTBiqRzZMjy1CumK8PgD&#10;pTRpCno2PR2nwNpE9y6y0jGMSJLp08XCuwLTKuyUiBilvwkJylKdr+RmnAu9z5/QESWR6i2OPf5w&#10;q7c4d3XAI2U2Ouyd60obl6pPPXagrPwxUCY7PAg/qjsuQ7tqO63k54MCVqbcQRjOdK3lLb+u8Hw3&#10;zId75tBLeHHMh3CHj1QG9Jt+RcnauF+vnUc8JA4rJQ16s6D+54Y5QYn6qiH+8/wkCimkzcnpRyiJ&#10;uGPL6tiiN/XSQBM5JpHlaRnxQQ1L6Uz9hDGyiFlhYpojd0HDsFyGbmJgDHGxWCQQ2teycKMfLI+h&#10;I89RnI/tE3O2V3CA9G/N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MlOQ6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38564AB"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F984F8" w14:textId="77777777" w:rsidR="00244011" w:rsidRDefault="00244011" w:rsidP="009C2B67">
    <w:pPr>
      <w:pStyle w:val="Brdtext"/>
    </w:pPr>
    <w:r>
      <w:rPr>
        <w:noProof/>
        <w:lang w:eastAsia="sv-SE"/>
      </w:rPr>
      <mc:AlternateContent>
        <mc:Choice Requires="wps">
          <w:drawing>
            <wp:anchor distT="0" distB="0" distL="0" distR="0" simplePos="0" relativeHeight="2517288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474C58"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49" type="#_x0000_t202" style="position:absolute;left:0;text-align:left;margin-left:5.4pt;margin-top:610.95pt;width:44.2pt;height:9.6pt;z-index:251728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NDZxkA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Y7PKNGsxiM9ija4NSqYRH4a66eALSyAof1iWmCHc4/DWHYrXR3/KIjADqa3O3YRjHAcnpzmxxNY&#10;OEz5OD8fJ/azvbN1PnwVpiZxUVCHx0ucss2tD7gIoAMk5vJGVeVNpVTaRMGIK+XIhuGpVUhXhMcf&#10;KKVJU9DT45NRCqxNdO8iKx3DiCSZPl0svCswrcJWiYhR+ruQoCzV+UZuxrnQu/wJHVESqd7j2OP3&#10;t3qPc1cHPFJmo8POua60can61GN7ysqfA2Wyw4Pwg7rjMrTLttPKeDwoYGnKLYThTNda3vKbCs93&#10;y3x4YA69hBfHfAj3+EhlQL/pV5SsjPv91nnEQ+KwUtKgNwvqf62ZE5SobxriP88nUUghbSYnZ1AS&#10;cYeW5aFFr+srA03kmESWp2XEBzUspTP1E8bIPGaFiWmO3AUNw/IqdBMDY4iL+TyB0L6WhVu9sDyG&#10;jjxHcT62T8zZXsEB0r8zQxez6Sshd9jo6e18HSDGpPLIdMdq/wJo/ST+fkzF2XK4T6j9M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wNDZx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E474C58"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391172" w14:textId="77777777" w:rsidR="00244011" w:rsidRDefault="00244011"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3BB46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0"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77K2kAIAAJQFAAAOAAAAZHJzL2Uyb0RvYy54bWysVFFv2yAQfp+0/4B4Xx0nb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boJWaVajSU+iDW6DCvLIT2P9FLBHC2BoP5sW2OHc4zCW3UpXxz8KIrCD6d2eXQQjHIdn5/nkFBYO&#10;Uz7OL8aJ/ezgbJ0PX4SpSVwU1KF5iVO2vfUBFwF0gMRc3qiqvKmUSpsoGHGlHNkytFqFdEV4/IFS&#10;mjQFPZ+cjVJgbaJ7F1npGEYkyfTpYuFdgWkVdkpEjNLfhARlqc5XcjPOhd7nT+iIkkj1Fscef7jV&#10;W5y7OuCRMhsd9s51pY1L1ac3dqCs/DFQJjs8CD+qOy5Du2w7rYwngwKWptxBGM50T8tbflOhfbfM&#10;hwfm8JbQccyHcI+PVAb0m35Fydq4X6+dRzwkDislDd5mQf3PDXOCEvVVQ/wX+WkUUkib07OPUBJx&#10;x5blsUVv6isDTeSYRJanZcQHNSylM/UzxsgiZoWJaY7cBQ3D8ip0EwNjiIvFIoHwfC0Lt/rR8hg6&#10;8hzF+dQ+M2d7BQdI/84Mr5hNXwi5w0ZPbxebADEmlUemO1b7DuDpJ/H3YyrOluN9Qh2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3vsr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53BB46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2ADCC7" w14:textId="77777777" w:rsidR="00244011" w:rsidRDefault="00244011"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BC3C88"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1"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6Ir/kA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51OKdGsxiM9ija4DSrIIz+N9TPAlhbA0H42LbDDucdhLLuVro5/FERgB9O7PbsIRjgOz6b56QQW&#10;DlM+zs/Hif3s4GydD1+EqUlcFNTh8RKnbHvrAy4C6ACJubxRVXlTKZU2UTDiSjmyZXhqFdIV4fEH&#10;SmnSFHR6ejZKgbWJ7l1kpWMYkSTTp4uFdwWmVdgpETFKfxMSlKU6X8nNOBd6nz+hI0oi1Vsce/zh&#10;Vm9x7uqAR8psdNg715U2LlWfeuxAWfljoEx2eBB+VHdchnbVdloZTwYFrEy5gzCc6VrLW35T4flu&#10;mQ8PzKGX8OKYD+EeH6kM6Df9ipK1cb9eO494SBxWShr0ZkH9zw1zghL1VUP85/kkCimkzeTsI5RE&#10;3LFldWzRm/rKQBM5JpHlaRnxQQ1L6Uz9hDGyiFlhYpojd0HDsLwK3cTAGOJisUggtK9l4VYvLY+h&#10;I89RnI/tE3O2V3CA9O/M0MVs9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Xoiv+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3BC3C88"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B6ADF6" w14:textId="77777777" w:rsidR="00244011" w:rsidRDefault="00244011" w:rsidP="009C2B67">
    <w:pPr>
      <w:pStyle w:val="Brdtext"/>
    </w:pPr>
    <w:r>
      <w:rPr>
        <w:noProof/>
        <w:lang w:eastAsia="sv-SE"/>
      </w:rPr>
      <mc:AlternateContent>
        <mc:Choice Requires="wps">
          <w:drawing>
            <wp:anchor distT="0" distB="0" distL="0" distR="0" simplePos="0" relativeHeight="2517299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FB1AE1"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4" type="#_x0000_t202" style="position:absolute;left:0;text-align:left;margin-left:5.4pt;margin-top:610.95pt;width:44.2pt;height:9.6pt;z-index:251729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IeXKjw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SbgR7Maj/Qo2uDWqGAS+WmsnwK2sACG9otpgR3OPQ5j2a10dfyjIAI7Im137CIY4Tg8Oc2PYw4O&#10;Uz7Oz8eJ/WzvbJ0PX4WpSVwU1OHxEqdsc+sDLgLoAIm5vFFVeVMplTZRMOJKObJheGoV0hXh8QdK&#10;adIU9PT4ZJQCaxPdu8hKxzAiSaZPFwvvCkyrsFUiYpT+LiQoS3W+kZtxLvQuf0JHlESq9zj2+P2t&#10;3uPc1QGPlNnosHOuK21cqj712J6y8udAmezwIPyg7rgM7bLttDI+GxSwNOUWwnCmay1v+U2F57tl&#10;Pjwwh17Ci2M+hHt8pDKg3/QrSlbG/X7rPOIhcVgpadCbBfW/1swJStQ3DfGf55MopJA2k5MzKIm4&#10;Q8vy0KLX9ZWBJnJMIsvTMuKDGpbSmfoJY2Qes8LENEfugoZheRW6iYExxMV8nkBoX8vCrV5YHkNH&#10;nqM4H9sn5myv4ADp35mhi9n0lZA7bPT0dr4OEGNSeWS6Y7V/AbR+En8/puJsOdwn1H6Y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8h5cq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3FB1AE1"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E41FCF" w14:textId="77777777" w:rsidR="00244011" w:rsidRDefault="00244011"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EE001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5"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w96NjgIAAJQ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ErOb&#10;5JRoVmNIj6INbo0O8shPY/0UsIUFMLRfTAvscO5xGNtupavjHw0R2MH0dscughGOw5PT/HgCC4cp&#10;H+fn48R+tne2zoevwtQkLgrqMLzEKdvc+oBCAB0gMZc3qipvKqXSJgpGXClHNgyjViGVCI8/UEqT&#10;pqCnxyejFFib6N5FVjqGEUkyfbrYeNdgWoWtEhGj9HchQVnq843cjHOhd/kTOqIkUr3Hscfvq3qP&#10;c9cHPFJmo8POua60can7dMf2lJU/B8pkhwfhB33HZWiXbaeV8dmggKUptxCGM93V8pbfVBjfLfPh&#10;gTncJUwc70O4x0cqA/pNv6JkZdzvt84jHhKHlZIGd7Og/teaOUGJ+qYh/vN8EoUU0mZy8hlKIu7Q&#10;sjy06HV9ZaAJyBvVpWXEBzUspTP1E56RecwKE9McuQsahuVV6F4MPENczOcJhOtrWbjVC8tj6Mhz&#10;FOdj+8Sc7RUcIP07M9xiNn0l5A4bPb2drwPEmFQeme5Y7SeAq5/E3z9T8W053CfU/jG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ow96N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4EE0019"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B34AB0" w14:textId="77777777" w:rsidR="00244011" w:rsidRDefault="00244011"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AC35C7"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56"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7KkVkAIAAJQ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qcTSjSr8UhPog1ugwryyE9j/RSwRwtgaD+bFtjh3OMwlt1KV8c/CiKwg+ndnl0EIxyH5xf56Rks&#10;HKZ8nE/Gif3s4GydD1+EqUlcFNTh8RKnbHvrAy4C6ACJubxRVXlTKZU2UTDiSjmyZXhqFdIV4fEH&#10;SmnSFPTi9HyUAmsT3bvISscwIkmmTxcL7wpMq7BTImKU/iYkKEt1vpKbcS70Pn9CR5REqrc49vjD&#10;rd7i3NUBj5TZ6LB3rittXKo+9diBsvLHQJns8CD8qO64DO2y7bQyngwKWJpyB2E407WWt/ymwvPd&#10;Mh8emEMv4cUxH8I9PlIZ0G/6FSVr4369dh7xkDislDTozYL6nxvmBCXqq4b4J/lZFFJIm7Pzj1AS&#10;cceW5bFFb+orA03kmESWp2XEBzUspTP1M8bIImaFiWmO3AUNw/IqdBMDY4iLxSKB0L6WhVv9aHkM&#10;HXmO4nxqn5mzvYIDpH9nhi5m0xdC7rDR09vFJkCMSeWR6Y7V/gXQ+kn8/ZiKs+V4n1CHY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fsqR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9AC35C7"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EED1AF" w14:textId="77777777" w:rsidR="00244011" w:rsidRDefault="00244011" w:rsidP="009C2B67">
    <w:pPr>
      <w:pStyle w:val="Brdtext"/>
    </w:pPr>
    <w:r>
      <w:rPr>
        <w:noProof/>
        <w:lang w:eastAsia="sv-SE"/>
      </w:rPr>
      <mc:AlternateContent>
        <mc:Choice Requires="wps">
          <w:drawing>
            <wp:anchor distT="0" distB="0" distL="0" distR="0" simplePos="0" relativeHeight="2517309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BE4ADC"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59" type="#_x0000_t202" style="position:absolute;left:0;text-align:left;margin-left:5.4pt;margin-top:610.95pt;width:44.2pt;height:9.6pt;z-index:251730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RC61kAIAAJQFAAAOAAAAZHJzL2Uyb0RvYy54bWysVFFv2yAQfp+0/4B4Xx0na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OKNGsxiM9ija4DSqYRn4a62eALS2Aof1sWmCHc4/DWHYrXR3/KIjADqZ3e3YRjHAcnp7lkyks&#10;HKZ8nJ+PE/vZwdk6H74IU5O4KKjD4yVO2fbWB1wE0AESc3mjqvKmUiptomDElXJky/DUKqQrwuMP&#10;lNKkKejZ5HSUAmsT3bvISscwIkmmTxcL7wpMq7BTImKU/iYkKEt1vpKbcS70Pn9CR5REqrc49vjD&#10;rd7i3NUBj5TZ6LB3rittXKo+9diBsvLHQJns8CD8qO64DO2q7bQyGQ8KWJlyB2E407WWt/ymwvPd&#10;Mh8emEMv4cUxH8I9PlIZ0G/6FSVr4369dh7xkDislDTozYL6nxvmBCXqq4b4z/NpFFJIm+npRyiJ&#10;uGPL6tiiN/WVgSZyTCLL0zLigxqW0pn6CWNkEbPCxDRH7oKGYXkVuomBMcTFYpFAaF/Lwq1eWh5D&#10;R56jOB/bJ+Zsr+AA6d+ZoYvZ7IWQO2z09HaxCRBjUnlkumO1fwG0fhJ/P6bibDneJ9Rhm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oRC61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BBE4ADC"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0CB880" w14:textId="77777777" w:rsidR="00244011" w:rsidRDefault="00244011"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B40BC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0"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6fC1kAIAAJQFAAAOAAAAZHJzL2Uyb0RvYy54bWysVFFv2yAQfp+0/4B4Xx0na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OKdGsxiM9ija4DSrIIz+N9TPAlhbA0H42LbDDucdhLLuVro5/FERgB9O7PbsIRjgOT8/yyRQW&#10;DlM+zs/Hif3s4GydD1+EqUlcFNTh8RKnbHvrAy4C6ACJubxRVXlTKZU2UTDiSjmyZXhqFdIV4fEH&#10;SmnSFPRscjpKgbWJ7l1kpWMYkSTTp4uFdwWmVdgpETFKfxMSlKU6X8nNOBd6nz+hI0oi1Vsce/zh&#10;Vm9x7uqAR8psdNg715U2LlWfeuxAWfljoEx2eBB+VHdchnbVdlqZTAYFrEy5gzCc6VrLW35T4flu&#10;mQ8PzKGX8OKYD+EeH6kM6Df9ipK1cb9eO494SBxWShr0ZkH9zw1zghL1VUP859BqbOa0mZ5+hJKI&#10;O7asji16U18ZaCLHJLI8LSM+qGEpnamfMEYWMStMTHPkLmgYllehmxgYQ1wsFgmE9rUs3Oql5TF0&#10;5DmK87F9Ys72Cg6Q/p0ZupjNXgi5w0ZPbxebADEmlUemO1b7F0DrJ/H3YyrOluN9Qh2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Dp8LW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B40BC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8D62BF" w14:textId="77777777" w:rsidR="00244011" w:rsidRDefault="00244011"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A6671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1"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mJI7kA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WRMiWY1HulJtMFtUEEe+WmsnwL2aAEM7WfTAjucexzGslvp6vhHQQR2ML3bs4tghOPw7Dw/ncDC&#10;YcrH+cU4sZ8dnK3z4YswNYmLgjo8XuKUbW99wEUAHSAxlzeqKm8qpdImCkZcKUe2DE+tQroiPP5A&#10;KU2agp6fno1SYG2iexdZ6RhGJMn06WLhXYFpFXZKRIzS34QEZanOV3IzzoXe50/oiJJI9RbHHn+4&#10;1VucuzrgkTIbHfbOdaWNS9WnHjtQVv4YKJMdHoQf1R2XoV22nVZOJ4MClqbcQRjOdK3lLb+p8Hy3&#10;zIcH5tBLeHHMh3CPj1QG9Jt+RcnauF+vnUc8JA4rJQ16s6D+54Y5QYn6qiH+i3wShRTSZnL2EUoi&#10;7tiyPLboTX1loIkck8jytIz4oIaldKZ+xhhZxKwwMc2Ru6BhWF6FbmJgDHGxWCQQ2teycKsfLY+h&#10;I89RnE/tM3O2V3CA9O/M0MVs+kLIHTZ6ervYBIgxqTwy3bHavwBaP4m/H1NxthzvE+owTO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2Ykju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1A66713"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8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3641C8" w14:textId="77777777" w:rsidR="00244011" w:rsidRDefault="00244011" w:rsidP="009C2B67">
    <w:pPr>
      <w:pStyle w:val="Brdtext"/>
    </w:pPr>
    <w:r>
      <w:rPr>
        <w:noProof/>
        <w:lang w:eastAsia="sv-SE"/>
      </w:rPr>
      <mc:AlternateContent>
        <mc:Choice Requires="wps">
          <w:drawing>
            <wp:anchor distT="0" distB="0" distL="0" distR="0" simplePos="0" relativeHeight="2517319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6C7F75"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4" type="#_x0000_t202" style="position:absolute;left:0;text-align:left;margin-left:5.4pt;margin-top:610.95pt;width:44.2pt;height:9.6pt;z-index:251731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ZpXDkAIAAJQ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Xi&#10;7SZTSjSr8UiPog1ujQomkZ/G+hlgDxbA0H4xLbDDucdhLLuVro5/FERgB9PbHbsIRjgOT6b58QQW&#10;DlM+zs/Gif1s72ydD1+FqUlcFNTh8RKnbHPjAy4C6ACJubxRVXldKZU2UTDiUjmyYXhqFdIV4fEH&#10;SmnSFHR6fDJKgbWJ7l1kpWMYkSTTp4uFdwWmVdgqETFKfxcSlKU638jNOBd6lz+hI0oi1Xsce/z+&#10;Vu9x7uqAR8psdNg515U2LlWfemxPWflzoEx2eBB+UHdchnbZdlo5Ph0UsDTlFsJwpmstb/l1hee7&#10;YT7cM4dewotjPoQ7fKQyoN/0K0pWxv1+6zziIXFYKWnQmwX1v9bMCUrUNw3xn+WTKKSQNpOTUyiJ&#10;uEPL8tCi1/WlgSZyTCLL0zLigxqW0pn6CWNkEbPCxDRH7oKGYXkZuomBMcTFYpFAaF/Lwo1+sDyG&#10;jjxHcT62T8zZXsEB0r81Qxez2Sshd9jo6e1iHSDGpPLIdMdq/wJo/ST+fkzF2XK4T6j9M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jZpXD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46C7F75"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8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C21CBB" w14:textId="77777777" w:rsidR="00244011" w:rsidRDefault="00244011"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67F4C4"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5"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K6EkAIAAJQ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Xi&#10;7SZnlGhW45GeRBvcGhXkkZ/G+ilgCwtgaD+bFtjh3OMwlt1KV8c/CiKwg+ntjl0EIxyHJ6f58QQW&#10;DlM+zi/Gif1s72ydD1+EqUlcFNTh8RKnbHPnAy4C6ACJubxRVXlbKZU2UTDiWjmyYXhqFdIV4fEH&#10;SmnSFPT0+GSUAmsT3bvISscwIkmmTxcL7wpMq7BVImKU/iYkKEt1vpGbcS70Ln9CR5REqvc49vj9&#10;rd7j3NUBj5TZ6LBzrittXKo+9diesvLHQJns8CD8oO64DO2y7bRyfD4oYGnKLYThTNda3vLbCs93&#10;x3x4ZA69hBfHfAgP+EhlQL/pV5SsjPv11nnEQ+KwUtKgNwvqf66ZE5Sorxriv8gnUUghbSYnZ1AS&#10;cYeW5aFFr+trA03kmESWp2XEBzUspTP1M8bIPGaFiWmO3AUNw/I6dBMDY4iL+TyB0L6WhTu9sDyG&#10;jjxHcT61z8zZXsEB0r83Qxez6Sshd9jo6e18HSDGpPLIdMdq/wJo/ST+fkzF2XK4T6j9M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SEroS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767F4C4"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8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7ABBAA" w14:textId="77777777" w:rsidR="00244011" w:rsidRDefault="00244011"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9F09B2"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66"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6usWkAIAAJQ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oS&#10;bzeZUqJZjUd6FG1wG1SQR34a6+eAPVgAQ/vZtMAO5x6HsexWujr+URCBHUzv9uwiGOE4nJ7lpxNY&#10;OEz5OJ+NE/vZwdk6H74IU5O4KKjD4yVO2fbGB1wE0AESc3mjqvK6UiptomDEpXJky/DUKqQrwuMP&#10;lNKkKejZ6XSUAmsT3bvISscwIkmmTxcL7wpMq7BTImKU/iYkKEt1vpKbcS70Pn9CR5REqrc49vjD&#10;rd7i3NUBj5TZ6LB3rittXKo+9diBsvLHQJns8CD8qO64DO2q7bRyOhsUsDLlDsJwpmstb/l1hee7&#10;YT7cM4dewotjPoQ7fKQyoN/0K0rWxv167TziIXFYKWnQmwX1PzfMCUrUVw3xz/JJFFJIm8n0I5RE&#10;3LFldWzRm/rSQBM5JpHlaRnxQQ1L6Uz9hDGyjFlhYpojd0HDsLwM3cTAGOJiuUwgtK9l4UY/WB5D&#10;R56jOB/bJ+Zsr+AA6d+aoYvZ/IWQO2z09Ha5CRBjUnlkumO1fwG0fhJ/P6bibDneJ9Rhm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rq6xa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19F09B2"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8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6477E7" w14:textId="77777777" w:rsidR="00244011" w:rsidRDefault="00244011" w:rsidP="009C2B67">
    <w:pPr>
      <w:pStyle w:val="Brdtext"/>
    </w:pPr>
    <w:r>
      <w:rPr>
        <w:noProof/>
        <w:lang w:eastAsia="sv-SE"/>
      </w:rPr>
      <mc:AlternateContent>
        <mc:Choice Requires="wps">
          <w:drawing>
            <wp:anchor distT="0" distB="0" distL="0" distR="0" simplePos="0" relativeHeight="2517329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096150"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69" type="#_x0000_t202" style="position:absolute;left:0;text-align:left;margin-left:5.4pt;margin-top:610.95pt;width:44.2pt;height:9.6pt;z-index:251732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DeAZjwIAAJQ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pMLSjSr8UhL0Qa3QQWTyE9j/RSwRwtgaD+bFtjh3OMwlt1KV8c/CiKwg+ndnl0EIxyHZ+f56QQW&#10;DlM+zi/Gif3s4GydD1+EqUlcFNTh8RKnbHvrAy4C6ACJubxRVXlTKZU2UTDiSjmyZXhqFdIV4fEH&#10;SmnSFPT89GyUAmsT3bvISscwIkmmTxcL7wpMq7BTImKU/iYkKEt1vpKbcS70Pn9CR5REqrc49vjD&#10;rd7i3NUBj5TZ6LB3rittXKo+9diBsvLHQJns8CD8qO64DO2q7bUyHhSwMuUOwnCmay1v+U2F57tl&#10;Pjwwh17Ci2M+hHt8pDKg3/QrStbG/XrtPOIhcVgpadCbBfU/N8wJStRXDfFf5JMopJA2k7OPUBJx&#10;x5bVsUVv6isDTeSYRJanZcQHNSylM/UTxsgiZoWJaY7cBQ3D8ip0EwNjiIvFIoHQvpaFW/1oeQwd&#10;eY7iXLZPzNlewQHSvzNDF7PpCyF32Ojp7WITIMak8sh0x2r/Amj9JP5+TMXZcrxPqMMw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IN4Bm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E096150" w14:textId="77777777" w:rsidR="00244011" w:rsidRPr="00756E21" w:rsidRDefault="00244011" w:rsidP="009C2B67">
                    <w:pPr>
                      <w:pStyle w:val="Brdtext"/>
                      <w:jc w:val="right"/>
                    </w:pPr>
                    <w:r>
                      <w:fldChar w:fldCharType="begin"/>
                    </w:r>
                    <w:r>
                      <w:instrText xml:space="preserve"> PAGE   \* MERGEFORMAT </w:instrText>
                    </w:r>
                    <w:r>
                      <w:fldChar w:fldCharType="separate"/>
                    </w:r>
                    <w:r w:rsidR="00AB59E6">
                      <w:rPr>
                        <w:noProof/>
                      </w:rPr>
                      <w:t>2</w:t>
                    </w:r>
                    <w:r>
                      <w:fldChar w:fldCharType="end"/>
                    </w:r>
                  </w:p>
                </w:txbxContent>
              </v:textbox>
              <w10:wrap type="square" anchorx="page" anchory="page"/>
            </v:shape>
          </w:pict>
        </mc:Fallback>
      </mc:AlternateContent>
    </w:r>
    <w:r>
      <w:t xml:space="preserve"> </w:t>
    </w:r>
  </w:p>
</w:ftr>
</file>

<file path=word/footer8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E9DD80" w14:textId="77777777" w:rsidR="00244011" w:rsidRDefault="00244011"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A4127A"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0"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JwAijwIAAJQ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Rn40azGIz2JNrgNKsgjP431U8AeLYCh/WxaYIdzj8NYditdHf8oiMCOSLs9uwhGOA7PzvPTCSwc&#10;pnycX4wT+9nB2TofvghTk7goqMPjJU7Z9tYHXATQARJzeaOq8qZSKm2iYMSVcmTL8NQqpCvC4w+U&#10;0qQp6PkpSo1O2kT3LrLS8UQkyfTpYuFdgWkVdkpEjNLfhARlqc5XcjPOhd7nT+iIkkj1Fscef7jV&#10;W5y7OuCRMhsd9s51pY1L1aceO1BW/hgokx0ehB/VHZehXbadViangwKWptxBGM50reUtv6nwfLfM&#10;hwfm0Et4ccyHcI+PVAb0m35Fydq4X6+dRzwkDislDXqzoP7nhjlBifqqIf6LfBKFFNJmcvYRSiLu&#10;2LI8tuhNfWWgiRyTyPK0jPighqV0pn7GGFnErDAxzZG7oGFYXoVuYmAMcbFYJBDa17Jwqx8tj6Ej&#10;z1GcT+0zc7ZXcID078zQxWz6QsgdNnp6u9gEiDGpPDLdsdq/AFo/ib8fU3G2HO8T6jBM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ycAI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9A4127A"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8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174E37" w14:textId="77777777" w:rsidR="00244011" w:rsidRDefault="00244011"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2EA946"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1"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0VyXjw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boJWaVajSU+iDW6DCvLIT2P9FLBHC2BoP5sW2OHc4zCW3UpXxz8KIrCD6d2eXQQjHIdn5/npBBYO&#10;Uz7OL8aJ/ezgbJ0PX4SpSVwU1KF5iVO2vfUBFwF0gMRc3qiqvKmUSpsoGHGlHNkytFqFdEV4/IFS&#10;mjQFPT89G6XA2kT3LrLSMYxIkunTxcK7AtMq7JSIGKW/CQnKUp2v5GacC73Pn9ARJZHqLY49/nCr&#10;tzh3dcAjZTY67J3rShuXqk9v7EBZ+WOgTHZ4EH5Ud1yGdtn2WpkMCliacgdhONM9LW/5TYX23TIf&#10;HpjDW0LHMR/CPT5SGdBv+hUla+N+vXYe8ZA4rJQ0eJsF9T83zAlK1FcN8V/kkyikkDaTs49QEnHH&#10;luWxRW/qKwNN5JhElqdlxAc1LKUz9TPGyCJmhYlpjtwFDcPyKnQTA2OIi8UigfB8LQu3+tHyGDry&#10;HMX51D4zZ3sFB0j/zgyvmE1fCLnDRk9vF5sAMSaVR6Y7VvsO4Okn8fdjKs6W431CHYb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9Fcl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92EA946" w14:textId="77777777" w:rsidR="00244011" w:rsidRPr="00756E21" w:rsidRDefault="00244011" w:rsidP="00A118D8">
                    <w:pPr>
                      <w:pStyle w:val="Brdtext"/>
                      <w:jc w:val="right"/>
                    </w:pPr>
                    <w:r>
                      <w:fldChar w:fldCharType="begin"/>
                    </w:r>
                    <w:r>
                      <w:instrText xml:space="preserve"> PAGE   \* MERGEFORMAT </w:instrText>
                    </w:r>
                    <w:r>
                      <w:fldChar w:fldCharType="separate"/>
                    </w:r>
                    <w:r w:rsidR="00AB59E6">
                      <w:rPr>
                        <w:noProof/>
                      </w:rPr>
                      <w:t>1</w:t>
                    </w:r>
                    <w:r>
                      <w:fldChar w:fldCharType="end"/>
                    </w:r>
                  </w:p>
                </w:txbxContent>
              </v:textbox>
              <w10:wrap type="square" anchorx="page" anchory="page"/>
            </v:shape>
          </w:pict>
        </mc:Fallback>
      </mc:AlternateContent>
    </w:r>
    <w:r>
      <w:t xml:space="preserve"> </w:t>
    </w:r>
  </w:p>
</w:ftr>
</file>

<file path=word/footer8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5A31AC" w14:textId="77777777" w:rsidR="00244011" w:rsidRDefault="00244011" w:rsidP="009C2B67">
    <w:pPr>
      <w:pStyle w:val="Brdtext"/>
    </w:pPr>
    <w:r>
      <w:rPr>
        <w:noProof/>
        <w:lang w:eastAsia="sv-SE"/>
      </w:rPr>
      <mc:AlternateContent>
        <mc:Choice Requires="wps">
          <w:drawing>
            <wp:anchor distT="0" distB="0" distL="0" distR="0" simplePos="0" relativeHeight="251734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757A7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74" type="#_x0000_t202" style="position:absolute;left:0;text-align:left;margin-left:5.4pt;margin-top:610.95pt;width:44.2pt;height:9.6pt;z-index:251734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qGVUkAIAAJQ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3HlGhW45EeRRvcGhVMIj+N9TPAHiyAof1iWmCHc4/DWHYrXR3/KIjADqa3O3YRjHAcTk/y4wks&#10;HKZ8nJ+NE/vZ3tk6H74KU5O4KKjD4yVO2ebGB1wE0AESc3mjqvK6UiptomDEpXJkw/DUKqQrwuMP&#10;lNKkKejJ8XSUAmsT3bvISscwIkmmTxcL7wpMq7BVImKU/i4kKEt1vpGbcS70Ln9CR5REqvc49vj9&#10;rd7j3NUBj5TZ6LBzrittXKo+9diesvLnQJns8CD8oO64DO2y7bQyOR0UsDTlFsJwpmstb/l1hee7&#10;YT7cM4dewotjPoQ7fKQyoN/0K0pWxv1+6zziIXFYKWnQmwX1v9bMCUrUNw3xn+WTKKSQNpPpKZRE&#10;3KFleWjR6/rSQBM5JpHlaRnxQQ1L6Uz9hDGyiFlhYpojd0HDsLwM3cTAGOJisUggtK9l4UY/WB5D&#10;R56jOB/bJ+Zsr+AA6d+aoYvZ7JWQO2z09HaxDhBjUnlkumO1fwG0fhJ/P6bibDncJ9R+m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IqGVUkAIAAJQ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4757A7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B22903" w14:textId="77777777" w:rsidR="00244011" w:rsidRDefault="00244011"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86883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5"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Sl4TkAIAAJQFAAAOAAAAZHJzL2Uyb0RvYy54bWysVFFP2zAQfp+0/2D5faQpLYOKFHUgpkkI&#10;0GDi2XVsGs2xPdtt0v16PjtJ2zFemPaS2L7v7nyfv7vzi7ZWZCOcr4wuaH40okRobspKPxf0x+P1&#10;p1NKfGC6ZMpoUdCt8PRi/vHDeWNnYmxWRpXCEQTRftbYgq5CsLMs83wlauaPjBUaRmlczQK27jkr&#10;HWsQvVbZeDQ6yRrjSusMF97j9Koz0nmKL6Xg4U5KLwJRBcXdQvq69F3GbzY/Z7Nnx+yq4v012D/c&#10;omaVRtJdqCsWGFm76q9QdcWd8UaGI27qzEhZcZFqQDX56FU1DytmRaoF5Hi7o8n/v7D8dnPvSFXi&#10;7abHlGhW45EeRRvcGhXkkZ/G+hlgDxbA0H4xLbDDucdhLLuVro5/FERgB9PbHbsIRjgOpyf58QQW&#10;DlM+zs/Gif1s72ydD1+FqUlcFNTh8RKnbHPjAy4C6ACJubxRVXldKZU2UTDiUjmyYXhqFdIV4fEH&#10;SmnSFPTkeDpKgbWJ7l1kpWMYkSTTp4uFdwWmVdgqETFKfxcSlKU638jNOBd6lz+hI0oi1Xsce/z+&#10;Vu9x7uqAR8psdNg515U2LlWfemxPWflzoEx2eBB+UHdchnbZdlqZnA4KWJpyC2E407WWt/y6wvPd&#10;MB/umUMv4cUxH8IdPlIZ0G/6FSUr436/dR7xkDislDTozYL6X2vmBCXqm4b4z/JJFFJIm8n0M5RE&#10;3KFleWjR6/rSQBM5JpHlaRnxQQ1L6Uz9hDGyiFlhYpojd0HDsLwM3cTAGOJisUggtK9l4UY/WB5D&#10;R56jOB/bJ+Zsr+AA6d+aoYvZ7JWQO2z09HaxDhBjUnlkumO1fwG0fhJ/P6bibDncJ9R+m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9KXhOQAgAAlA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186883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EF868B" w14:textId="77777777" w:rsidR="00244011" w:rsidRDefault="00244011"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FA469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76"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JBuBjgIAAJQFAAAOAAAAZHJzL2Uyb0RvYy54bWysVF1v2yAUfZ+0/4B4Xx2nSbdEdaqsVadJ&#10;VVutnfpMMDTWMDAgsbNfvwO2k6zrS6e92MA99+vcA+cXba3IVjhfGV3Q/GREidDclJV+Luj3x+sP&#10;nyjxgemSKaNFQXfC04vF+3fnjZ2LsVkbVQpHEET7eWMLug7BzrPM87WomT8xVmgYpXE1C9i656x0&#10;rEH0WmXj0egsa4wrrTNceI/Tq85IFym+lIKHOym9CEQVFLWF9HXpu4rfbHHO5s+O2XXF+zLYP1RR&#10;s0oj6T7UFQuMbFz1V6i64s54I8MJN3VmpKy4SD2gm3z0opuHNbMi9QJyvN3T5P9fWH67vXekKjG7&#10;aU6JZjWG9Cja4DboII/8NNbPAXuwAIb2s2mBHc49DmPbrXR1/KMhAjuY3u3ZRTDCcTg9y08nsHCY&#10;8nE+Gyf2s4OzdT58EaYmcVFQh+ElTtn2xgcUAugAibm8UVV5XSmVNlEw4lI5smUYtQqpRHj8gVKa&#10;NAU9O52OUmBtonsXWekYRiTJ9Oli412DaRV2SkSM0t+EBGWpz1dyM86F3udP6IiSSPUWxx5/qOot&#10;zl0f8EiZjQ5757rSxqXu0x07UFb+GCiTHR6EH/Udl6FdtZ1WJrNBAStT7iAMZ7qr5S2/rjC+G+bD&#10;PXO4S5g43odwh49UBvSbfkXJ2rhfr51HPCQOKyUN7mZB/c8Nc4IS9VVD/LN8EoUU0mYy/QglEXds&#10;WR1b9Ka+NNAE5I3q0jLigxqW0pn6Cc/IMmaFiWmO3AUNw/IydC8GniEulssEwvW1LNzoB8tj6Mhz&#10;FOdj+8Sc7RUcIP1bM9xiNn8h5A4bPb1dbgLEmFQeme5Y7SeAq5/E3z9T8W053ifU4TFd/A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JBuBjgIAAJQ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EFA469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B0DE402" w14:textId="77777777" w:rsidR="00B91E54" w:rsidRDefault="00B91E54" w:rsidP="006923D1">
      <w:pPr>
        <w:pStyle w:val="Sidfot"/>
      </w:pPr>
    </w:p>
  </w:footnote>
  <w:footnote w:type="continuationSeparator" w:id="0">
    <w:p w14:paraId="5197D2A8" w14:textId="77777777" w:rsidR="00B91E54" w:rsidRPr="006923D1" w:rsidRDefault="00B91E54" w:rsidP="006923D1">
      <w:pPr>
        <w:pStyle w:val="Sidfot"/>
      </w:pPr>
    </w:p>
  </w:footnote>
  <w:footnote w:type="continuationNotice" w:id="1">
    <w:p w14:paraId="70C170F3" w14:textId="77777777" w:rsidR="00B91E54" w:rsidRDefault="00B91E54" w:rsidP="006923D1">
      <w:pPr>
        <w:pStyle w:val="RKbas"/>
      </w:pPr>
    </w:p>
  </w:footnote>
  <w:footnote w:id="2">
    <w:p w14:paraId="0A7E3987" w14:textId="77777777" w:rsidR="00B9091B" w:rsidRDefault="00AB59E6" w:rsidP="00B9091B">
      <w:pPr>
        <w:pStyle w:val="Fotnotstext"/>
      </w:pPr>
      <w:r>
        <w:rPr>
          <w:rStyle w:val="Fotnotsreferens"/>
        </w:rPr>
        <w:footnoteRef/>
      </w:r>
      <w:r>
        <w:t xml:space="preserve"> Jfr </w:t>
      </w:r>
      <w:r w:rsidRPr="00413AFB">
        <w:t>Europaparlamentets och rådets direktiv (EU) 2020/1057 av den 15 juli 2020 om fastställande av särskilda regler med avseende på direktiv 96/71/EG och direktiv 2014/67/EU för utstationering av förare inom vägtransportsektorn och om ändring av direktiv 2006/22/EG vad gäller tillsynskrav och förordning (EU) nr 1024/2012</w:t>
      </w:r>
      <w:r>
        <w:t xml:space="preserve">. </w:t>
      </w:r>
    </w:p>
  </w:footnote>
  <w:footnote w:id="3">
    <w:p w14:paraId="27719D60" w14:textId="77777777" w:rsidR="00B9091B" w:rsidRDefault="00AB59E6" w:rsidP="00B9091B">
      <w:pPr>
        <w:pStyle w:val="Fotnotstext"/>
      </w:pPr>
      <w:r>
        <w:rPr>
          <w:rStyle w:val="Fotnotsreferens"/>
        </w:rPr>
        <w:footnoteRef/>
      </w:r>
      <w:r>
        <w:t xml:space="preserve"> Senaste lydelse 2020:594.</w:t>
      </w:r>
    </w:p>
  </w:footnote>
  <w:footnote w:id="4">
    <w:p w14:paraId="4CAF4198" w14:textId="77777777" w:rsidR="00B9091B" w:rsidRDefault="00AB59E6" w:rsidP="00B9091B">
      <w:pPr>
        <w:pStyle w:val="Fotnotstext"/>
      </w:pPr>
      <w:r>
        <w:rPr>
          <w:rStyle w:val="Fotnotsreferens"/>
        </w:rPr>
        <w:footnoteRef/>
      </w:r>
      <w:r>
        <w:t xml:space="preserve"> Senaste lydelse </w:t>
      </w:r>
      <w:r w:rsidRPr="00685862">
        <w:t>2020:594</w:t>
      </w:r>
      <w:r>
        <w:t>.</w:t>
      </w:r>
    </w:p>
  </w:footnote>
  <w:footnote w:id="5">
    <w:p w14:paraId="7A743643" w14:textId="77777777" w:rsidR="00B9091B" w:rsidRDefault="00AB59E6" w:rsidP="00B9091B">
      <w:pPr>
        <w:pStyle w:val="Fotnotstext"/>
      </w:pPr>
      <w:r>
        <w:rPr>
          <w:rStyle w:val="Fotnotsreferens"/>
        </w:rPr>
        <w:footnoteRef/>
      </w:r>
      <w:r>
        <w:t xml:space="preserve"> Senaste lydelse </w:t>
      </w:r>
      <w:r w:rsidRPr="00E74F26">
        <w:t>2020:594</w:t>
      </w:r>
      <w:r>
        <w:t>.</w:t>
      </w:r>
    </w:p>
  </w:footnote>
  <w:footnote w:id="6">
    <w:p w14:paraId="0F8D26B1" w14:textId="77777777" w:rsidR="00B9091B" w:rsidRDefault="00AB59E6" w:rsidP="00B9091B">
      <w:pPr>
        <w:pStyle w:val="Fotnotstext"/>
      </w:pPr>
      <w:r>
        <w:rPr>
          <w:rStyle w:val="Fotnotsreferens"/>
        </w:rPr>
        <w:footnoteRef/>
      </w:r>
      <w:r>
        <w:t xml:space="preserve"> Senaste lydelse 2014:1501.</w:t>
      </w:r>
    </w:p>
  </w:footnote>
  <w:footnote w:id="7">
    <w:p w14:paraId="42E2196B" w14:textId="77777777" w:rsidR="00B9091B" w:rsidRDefault="00AB59E6" w:rsidP="00B9091B">
      <w:pPr>
        <w:pStyle w:val="Fotnotstext"/>
      </w:pPr>
      <w:r>
        <w:rPr>
          <w:rStyle w:val="Fotnotsreferens"/>
        </w:rPr>
        <w:footnoteRef/>
      </w:r>
      <w:r>
        <w:t xml:space="preserve"> Senaste lydelse </w:t>
      </w:r>
      <w:r w:rsidRPr="007823A1">
        <w:t>2012:229</w:t>
      </w:r>
      <w:r>
        <w:t>.</w:t>
      </w:r>
    </w:p>
  </w:footnote>
  <w:footnote w:id="8">
    <w:p w14:paraId="6BA87CE4" w14:textId="77777777" w:rsidR="00B9091B" w:rsidRDefault="00AB59E6" w:rsidP="00B9091B">
      <w:pPr>
        <w:pStyle w:val="Fotnotstext"/>
      </w:pPr>
      <w:r>
        <w:rPr>
          <w:rStyle w:val="Fotnotsreferens"/>
        </w:rPr>
        <w:footnoteRef/>
      </w:r>
      <w:r>
        <w:t xml:space="preserve"> Ändringen innebär att andra stycket tas bort.</w:t>
      </w:r>
    </w:p>
  </w:footnote>
  <w:footnote w:id="9">
    <w:p w14:paraId="39CC2174" w14:textId="77777777" w:rsidR="00B9091B" w:rsidRDefault="00AB59E6" w:rsidP="00B9091B">
      <w:pPr>
        <w:pStyle w:val="Fotnotstext"/>
      </w:pPr>
      <w:r>
        <w:rPr>
          <w:rStyle w:val="Fotnotsreferens"/>
        </w:rPr>
        <w:footnoteRef/>
      </w:r>
      <w:r>
        <w:t xml:space="preserve"> Senaste lydelse </w:t>
      </w:r>
      <w:r w:rsidRPr="00F1796D">
        <w:t>2014:1395</w:t>
      </w:r>
      <w:r>
        <w:t xml:space="preserve">. Ändringen innebär bl.a. att andra stycket tas bort. </w:t>
      </w:r>
    </w:p>
  </w:footnote>
  <w:footnote w:id="10">
    <w:p w14:paraId="4935ED70" w14:textId="77777777" w:rsidR="00416C8A" w:rsidRDefault="00AB59E6" w:rsidP="00416C8A">
      <w:pPr>
        <w:pStyle w:val="Fotnotstext"/>
      </w:pPr>
      <w:r>
        <w:rPr>
          <w:rStyle w:val="Fotnotsreferens"/>
        </w:rPr>
        <w:footnoteRef/>
      </w:r>
      <w:r>
        <w:t xml:space="preserve"> Senaste lydelse </w:t>
      </w:r>
      <w:r w:rsidRPr="00685862">
        <w:t>2020:594</w:t>
      </w:r>
      <w:r>
        <w:t>.</w:t>
      </w:r>
    </w:p>
  </w:footnote>
  <w:footnote w:id="11">
    <w:p w14:paraId="34E2C4BE" w14:textId="77777777" w:rsidR="00416C8A" w:rsidRDefault="00AB59E6" w:rsidP="00416C8A">
      <w:pPr>
        <w:pStyle w:val="Fotnotstext"/>
      </w:pPr>
      <w:r>
        <w:rPr>
          <w:rStyle w:val="Fotnotsreferens"/>
        </w:rPr>
        <w:footnoteRef/>
      </w:r>
      <w:r>
        <w:t xml:space="preserve"> Senaste lydelse </w:t>
      </w:r>
      <w:r w:rsidRPr="00E74F26">
        <w:t>2020:594</w:t>
      </w:r>
      <w:r>
        <w:t>.</w:t>
      </w:r>
    </w:p>
  </w:footnote>
  <w:footnote w:id="12">
    <w:p w14:paraId="47BD3422" w14:textId="77777777" w:rsidR="00894B0A" w:rsidRDefault="00AB59E6" w:rsidP="00894B0A">
      <w:pPr>
        <w:pStyle w:val="Fotnotstext"/>
      </w:pPr>
      <w:r>
        <w:rPr>
          <w:rStyle w:val="Fotnotsreferens"/>
        </w:rPr>
        <w:footnoteRef/>
      </w:r>
      <w:r>
        <w:t xml:space="preserve"> Senaste lydelse 2014:1501.</w:t>
      </w:r>
    </w:p>
  </w:footnote>
  <w:footnote w:id="13">
    <w:p w14:paraId="1BDAC2E2" w14:textId="77777777" w:rsidR="00894B0A" w:rsidRDefault="00AB59E6" w:rsidP="00894B0A">
      <w:pPr>
        <w:pStyle w:val="Fotnotstext"/>
      </w:pPr>
      <w:r>
        <w:rPr>
          <w:rStyle w:val="Fotnotsreferens"/>
        </w:rPr>
        <w:footnoteRef/>
      </w:r>
      <w:r>
        <w:t xml:space="preserve"> Senaste lydelse </w:t>
      </w:r>
      <w:r w:rsidRPr="007823A1">
        <w:t>2012:229</w:t>
      </w:r>
      <w:r>
        <w:t>.</w:t>
      </w:r>
    </w:p>
  </w:footnote>
  <w:footnote w:id="14">
    <w:p w14:paraId="65B94BC4" w14:textId="77777777" w:rsidR="00894B0A" w:rsidRDefault="00AB59E6" w:rsidP="00894B0A">
      <w:pPr>
        <w:pStyle w:val="Fotnotstext"/>
      </w:pPr>
      <w:r>
        <w:rPr>
          <w:rStyle w:val="Fotnotsreferens"/>
        </w:rPr>
        <w:footnoteRef/>
      </w:r>
      <w:r>
        <w:t xml:space="preserve"> Ändringen innebär att andra stycket tas bort.</w:t>
      </w:r>
    </w:p>
  </w:footnote>
  <w:footnote w:id="15">
    <w:p w14:paraId="30441EEE" w14:textId="77777777" w:rsidR="00894B0A" w:rsidRDefault="00AB59E6" w:rsidP="00894B0A">
      <w:pPr>
        <w:pStyle w:val="Fotnotstext"/>
      </w:pPr>
      <w:r>
        <w:rPr>
          <w:rStyle w:val="Fotnotsreferens"/>
        </w:rPr>
        <w:footnoteRef/>
      </w:r>
      <w:r>
        <w:t xml:space="preserve"> Senaste lydelse </w:t>
      </w:r>
      <w:r w:rsidRPr="003525C5">
        <w:t>2018:631</w:t>
      </w:r>
      <w:r>
        <w:t>.</w:t>
      </w:r>
    </w:p>
  </w:footnote>
  <w:footnote w:id="16">
    <w:p w14:paraId="42078FCB" w14:textId="77777777" w:rsidR="00D903F9" w:rsidRDefault="00AB59E6" w:rsidP="00D903F9">
      <w:pPr>
        <w:pStyle w:val="Fotnotstext"/>
      </w:pPr>
      <w:r>
        <w:rPr>
          <w:rStyle w:val="Fotnotsreferens"/>
        </w:rPr>
        <w:footnoteRef/>
      </w:r>
      <w:r>
        <w:t xml:space="preserve"> </w:t>
      </w:r>
      <w:r w:rsidRPr="00F36960">
        <w:t>Senaste lydelse 2014:1395.</w:t>
      </w:r>
    </w:p>
  </w:footnote>
  <w:footnote w:id="17">
    <w:p w14:paraId="06B7FEA6" w14:textId="77777777" w:rsidR="00AA3E82" w:rsidRDefault="00AB59E6" w:rsidP="00AA3E82">
      <w:pPr>
        <w:pStyle w:val="Fotnotstext"/>
      </w:pPr>
      <w:r>
        <w:rPr>
          <w:rStyle w:val="Fotnotsreferens"/>
        </w:rPr>
        <w:footnoteRef/>
      </w:r>
      <w:r>
        <w:t xml:space="preserve"> </w:t>
      </w:r>
      <w:r w:rsidRPr="00CA7B43">
        <w:t>Senaste lydelse 2014:1396.</w:t>
      </w:r>
    </w:p>
  </w:footnote>
  <w:footnote w:id="18">
    <w:p w14:paraId="416D44A8" w14:textId="77777777" w:rsidR="00603768" w:rsidRDefault="00AB59E6" w:rsidP="00603768">
      <w:pPr>
        <w:pStyle w:val="Fotnotstext"/>
      </w:pPr>
      <w:r>
        <w:rPr>
          <w:rStyle w:val="Fotnotsreferens"/>
        </w:rPr>
        <w:footnoteRef/>
      </w:r>
      <w:r>
        <w:t xml:space="preserve"> Jfr </w:t>
      </w:r>
      <w:r w:rsidRPr="00413AFB">
        <w:t>Europaparlamentets och rådets direktiv (EU) 2020/1057 av den 15 juli 2020 om fastställande av särskilda regler med avseende på direktiv 96/71/EG och direktiv 2014/67/EU för utstationering av förare inom vägtransportsektorn och om ändring av direktiv 2006/22/EG vad gäller tillsynskrav och förordning (EU) nr 1024/2012</w:t>
      </w:r>
      <w:r>
        <w:t xml:space="preserve">. </w:t>
      </w:r>
    </w:p>
  </w:footnote>
  <w:footnote w:id="19">
    <w:p w14:paraId="17EFCB82" w14:textId="77777777" w:rsidR="00603768" w:rsidRDefault="00AB59E6" w:rsidP="00603768">
      <w:pPr>
        <w:pStyle w:val="Fotnotstext"/>
      </w:pPr>
      <w:r>
        <w:rPr>
          <w:rStyle w:val="Fotnotsreferens"/>
        </w:rPr>
        <w:footnoteRef/>
      </w:r>
      <w:r>
        <w:t xml:space="preserve"> Senaste lydelse 2020:594.</w:t>
      </w:r>
    </w:p>
  </w:footnote>
  <w:footnote w:id="20">
    <w:p w14:paraId="655EF1F9" w14:textId="77777777" w:rsidR="00603768" w:rsidRDefault="00AB59E6" w:rsidP="00603768">
      <w:pPr>
        <w:pStyle w:val="Fotnotstext"/>
      </w:pPr>
      <w:r>
        <w:rPr>
          <w:rStyle w:val="Fotnotsreferens"/>
        </w:rPr>
        <w:footnoteRef/>
      </w:r>
      <w:r>
        <w:t xml:space="preserve"> Senaste lydelse </w:t>
      </w:r>
      <w:r w:rsidRPr="00685862">
        <w:t>2020:594</w:t>
      </w:r>
      <w:r>
        <w:t>.</w:t>
      </w:r>
    </w:p>
  </w:footnote>
  <w:footnote w:id="21">
    <w:p w14:paraId="0675BCB2" w14:textId="77777777" w:rsidR="00603768" w:rsidRDefault="00AB59E6" w:rsidP="00603768">
      <w:pPr>
        <w:pStyle w:val="Fotnotstext"/>
      </w:pPr>
      <w:r>
        <w:rPr>
          <w:rStyle w:val="Fotnotsreferens"/>
        </w:rPr>
        <w:footnoteRef/>
      </w:r>
      <w:r>
        <w:t xml:space="preserve"> Senaste lydelse </w:t>
      </w:r>
      <w:r w:rsidRPr="00E74F26">
        <w:t>2020:594</w:t>
      </w:r>
      <w:r>
        <w:t>.</w:t>
      </w:r>
    </w:p>
  </w:footnote>
  <w:footnote w:id="22">
    <w:p w14:paraId="0CE11CBA" w14:textId="77777777" w:rsidR="009705F7" w:rsidRDefault="00AB59E6" w:rsidP="009705F7">
      <w:pPr>
        <w:pStyle w:val="Fotnotstext"/>
      </w:pPr>
      <w:r>
        <w:rPr>
          <w:rStyle w:val="Fotnotsreferens"/>
        </w:rPr>
        <w:footnoteRef/>
      </w:r>
      <w:r>
        <w:t xml:space="preserve"> Senaste lydelse 2014:1501.</w:t>
      </w:r>
    </w:p>
  </w:footnote>
  <w:footnote w:id="23">
    <w:p w14:paraId="5DCEA8C5" w14:textId="77777777" w:rsidR="009705F7" w:rsidRDefault="00AB59E6" w:rsidP="009705F7">
      <w:pPr>
        <w:pStyle w:val="Fotnotstext"/>
      </w:pPr>
      <w:r>
        <w:rPr>
          <w:rStyle w:val="Fotnotsreferens"/>
        </w:rPr>
        <w:footnoteRef/>
      </w:r>
      <w:r>
        <w:t xml:space="preserve"> Senaste lydelse </w:t>
      </w:r>
      <w:r w:rsidRPr="007823A1">
        <w:t>2012:229</w:t>
      </w:r>
      <w:r>
        <w:t>.</w:t>
      </w:r>
    </w:p>
  </w:footnote>
  <w:footnote w:id="24">
    <w:p w14:paraId="02374205" w14:textId="77777777" w:rsidR="009705F7" w:rsidRDefault="00AB59E6" w:rsidP="009705F7">
      <w:pPr>
        <w:pStyle w:val="Fotnotstext"/>
      </w:pPr>
      <w:r>
        <w:rPr>
          <w:rStyle w:val="Fotnotsreferens"/>
        </w:rPr>
        <w:footnoteRef/>
      </w:r>
      <w:r>
        <w:t xml:space="preserve"> Ändringen innebär att andra stycket tas bort.</w:t>
      </w:r>
    </w:p>
  </w:footnote>
  <w:footnote w:id="25">
    <w:p w14:paraId="1CEC64C1" w14:textId="77777777" w:rsidR="009705F7" w:rsidRDefault="00AB59E6" w:rsidP="009705F7">
      <w:pPr>
        <w:pStyle w:val="Fotnotstext"/>
      </w:pPr>
      <w:r>
        <w:rPr>
          <w:rStyle w:val="Fotnotsreferens"/>
        </w:rPr>
        <w:footnoteRef/>
      </w:r>
      <w:r>
        <w:t xml:space="preserve"> Senaste lydelse </w:t>
      </w:r>
      <w:r w:rsidRPr="00F1796D">
        <w:t>2014:1395</w:t>
      </w:r>
      <w:r>
        <w:t xml:space="preserve">. Ändringen innebär bl.a. att andra stycket tas bort.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DF8DC2" w14:textId="77777777" w:rsidR="00244011" w:rsidRDefault="00244011" w:rsidP="00664D04">
    <w:pPr>
      <w:pStyle w:val="Brdtext"/>
    </w:pPr>
    <w:r>
      <w:rPr>
        <w:noProof/>
        <w:lang w:eastAsia="sv-SE"/>
      </w:rPr>
      <mc:AlternateContent>
        <mc:Choice Requires="wps">
          <w:drawing>
            <wp:anchor distT="0" distB="0" distL="0" distR="0" simplePos="0" relativeHeight="2516341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4FAC37" w14:textId="71E1C927" w:rsidR="00244011" w:rsidRPr="00756E21" w:rsidRDefault="00545EC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F4FAC37" w14:textId="71E1C927" w:rsidR="00244011" w:rsidRPr="00756E21" w:rsidRDefault="00545EC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E1E62D" w14:textId="77777777" w:rsidR="00244011" w:rsidRDefault="00244011" w:rsidP="00EE1584">
    <w:pPr>
      <w:pStyle w:val="Brdtext"/>
    </w:pPr>
    <w:r>
      <w:rPr>
        <w:noProof/>
        <w:lang w:eastAsia="sv-SE"/>
      </w:rPr>
      <mc:AlternateContent>
        <mc:Choice Requires="wps">
          <w:drawing>
            <wp:anchor distT="0" distB="0" distL="0" distR="0" simplePos="0" relativeHeight="2516986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F66CA8" w14:textId="4E7BC505" w:rsidR="00244011" w:rsidRPr="00756E21" w:rsidRDefault="00545EC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8F66CA8" w14:textId="4E7BC505" w:rsidR="00244011" w:rsidRPr="00756E21" w:rsidRDefault="00545EC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1C8AC2"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72BE12" w14:textId="77777777" w:rsidR="00244011" w:rsidRDefault="00244011" w:rsidP="00664D04">
    <w:pPr>
      <w:pStyle w:val="Brdtext"/>
    </w:pPr>
    <w:r>
      <w:rPr>
        <w:noProof/>
        <w:lang w:eastAsia="sv-SE"/>
      </w:rPr>
      <mc:AlternateContent>
        <mc:Choice Requires="wps">
          <w:drawing>
            <wp:anchor distT="0" distB="0" distL="0" distR="0" simplePos="0" relativeHeight="2516433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574C73" w14:textId="713420A1" w:rsidR="00244011" w:rsidRPr="00756E21" w:rsidRDefault="00545EC1" w:rsidP="00664D04">
                          <w:pPr>
                            <w:pStyle w:val="Brdtext"/>
                            <w:jc w:val="left"/>
                          </w:pPr>
                          <w:sdt>
                            <w:sdtPr>
                              <w:alias w:val="NummerEtikett"/>
                              <w:tag w:val="NummerEtikett"/>
                              <w:id w:val="-133845909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21602161"/>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8574C73" w14:textId="713420A1" w:rsidR="00244011" w:rsidRPr="00756E21" w:rsidRDefault="00545EC1" w:rsidP="00664D04">
                    <w:pPr>
                      <w:pStyle w:val="Brdtext"/>
                      <w:jc w:val="left"/>
                    </w:pPr>
                    <w:sdt>
                      <w:sdtPr>
                        <w:alias w:val="NummerEtikett"/>
                        <w:tag w:val="NummerEtikett"/>
                        <w:id w:val="-133845909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21602161"/>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C20A96" w14:textId="77777777" w:rsidR="00244011" w:rsidRDefault="00244011" w:rsidP="00EE1584">
    <w:pPr>
      <w:pStyle w:val="Brdtext"/>
    </w:pPr>
    <w:r>
      <w:rPr>
        <w:noProof/>
        <w:lang w:eastAsia="sv-SE"/>
      </w:rPr>
      <mc:AlternateContent>
        <mc:Choice Requires="wps">
          <w:drawing>
            <wp:anchor distT="0" distB="0" distL="0" distR="0" simplePos="0" relativeHeight="2517079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CE412C" w14:textId="3436C2FC" w:rsidR="00244011" w:rsidRPr="00756E21" w:rsidRDefault="00545EC1" w:rsidP="00A118D8">
                          <w:pPr>
                            <w:pStyle w:val="Brdtext"/>
                            <w:jc w:val="left"/>
                          </w:pPr>
                          <w:sdt>
                            <w:sdtPr>
                              <w:alias w:val="NummerEtikett"/>
                              <w:tag w:val="NummerEtikett"/>
                              <w:id w:val="-142101138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9972876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707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ACE412C" w14:textId="3436C2FC" w:rsidR="00244011" w:rsidRPr="00756E21" w:rsidRDefault="00545EC1" w:rsidP="00A118D8">
                    <w:pPr>
                      <w:pStyle w:val="Brdtext"/>
                      <w:jc w:val="left"/>
                    </w:pPr>
                    <w:sdt>
                      <w:sdtPr>
                        <w:alias w:val="NummerEtikett"/>
                        <w:tag w:val="NummerEtikett"/>
                        <w:id w:val="-142101138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9972876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6FA6E0"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C6CFB7" w14:textId="77777777" w:rsidR="00244011" w:rsidRDefault="0024401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7238F9" w14:textId="29138D80" w:rsidR="00244011" w:rsidRPr="00756E21" w:rsidRDefault="00545EC1" w:rsidP="00664D04">
                          <w:pPr>
                            <w:pStyle w:val="Brdtext"/>
                            <w:jc w:val="left"/>
                          </w:pPr>
                          <w:sdt>
                            <w:sdtPr>
                              <w:alias w:val="NummerEtikett"/>
                              <w:tag w:val="NummerEtikett"/>
                              <w:id w:val="150995170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11115783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47238F9" w14:textId="29138D80" w:rsidR="00244011" w:rsidRPr="00756E21" w:rsidRDefault="00545EC1" w:rsidP="00664D04">
                    <w:pPr>
                      <w:pStyle w:val="Brdtext"/>
                      <w:jc w:val="left"/>
                    </w:pPr>
                    <w:sdt>
                      <w:sdtPr>
                        <w:alias w:val="NummerEtikett"/>
                        <w:tag w:val="NummerEtikett"/>
                        <w:id w:val="150995170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11115783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D51CCC" w14:textId="77777777" w:rsidR="00244011" w:rsidRDefault="00244011" w:rsidP="00EE1584">
    <w:pPr>
      <w:pStyle w:val="Brdtext"/>
    </w:pPr>
    <w:r>
      <w:rPr>
        <w:noProof/>
        <w:lang w:eastAsia="sv-SE"/>
      </w:rPr>
      <mc:AlternateContent>
        <mc:Choice Requires="wps">
          <w:drawing>
            <wp:anchor distT="0" distB="0" distL="0" distR="0" simplePos="0" relativeHeight="2517171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A3627E" w14:textId="1970B781" w:rsidR="00244011" w:rsidRPr="00756E21" w:rsidRDefault="00545EC1" w:rsidP="00A118D8">
                          <w:pPr>
                            <w:pStyle w:val="Brdtext"/>
                            <w:jc w:val="left"/>
                          </w:pPr>
                          <w:sdt>
                            <w:sdtPr>
                              <w:alias w:val="NummerEtikett"/>
                              <w:tag w:val="NummerEtikett"/>
                              <w:id w:val="-174408971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585312644"/>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717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9A3627E" w14:textId="1970B781" w:rsidR="00244011" w:rsidRPr="00756E21" w:rsidRDefault="00545EC1" w:rsidP="00A118D8">
                    <w:pPr>
                      <w:pStyle w:val="Brdtext"/>
                      <w:jc w:val="left"/>
                    </w:pPr>
                    <w:sdt>
                      <w:sdtPr>
                        <w:alias w:val="NummerEtikett"/>
                        <w:tag w:val="NummerEtikett"/>
                        <w:id w:val="-174408971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585312644"/>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86C446"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0C2759" w14:textId="72815B83" w:rsidR="00244011" w:rsidRPr="00756E21" w:rsidRDefault="00545EC1" w:rsidP="00664D04">
                          <w:pPr>
                            <w:pStyle w:val="Brdtext"/>
                            <w:jc w:val="left"/>
                          </w:pPr>
                          <w:sdt>
                            <w:sdtPr>
                              <w:alias w:val="NummerEtikett"/>
                              <w:tag w:val="NummerEtikett"/>
                              <w:id w:val="7734073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2534213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90C2759" w14:textId="72815B83" w:rsidR="00244011" w:rsidRPr="00756E21" w:rsidRDefault="00545EC1" w:rsidP="00664D04">
                    <w:pPr>
                      <w:pStyle w:val="Brdtext"/>
                      <w:jc w:val="left"/>
                    </w:pPr>
                    <w:sdt>
                      <w:sdtPr>
                        <w:alias w:val="NummerEtikett"/>
                        <w:tag w:val="NummerEtikett"/>
                        <w:id w:val="7734073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2534213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893DC2" w14:textId="77777777" w:rsidR="00244011" w:rsidRDefault="00244011" w:rsidP="00EE1584">
    <w:pPr>
      <w:pStyle w:val="Brdtext"/>
    </w:pPr>
    <w:r>
      <w:rPr>
        <w:noProof/>
        <w:lang w:eastAsia="sv-SE"/>
      </w:rPr>
      <mc:AlternateContent>
        <mc:Choice Requires="wps">
          <w:drawing>
            <wp:anchor distT="0" distB="0" distL="0" distR="0" simplePos="0" relativeHeight="2517263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D5E0F0" w14:textId="1B23E810" w:rsidR="00244011" w:rsidRPr="00756E21" w:rsidRDefault="00545EC1" w:rsidP="00A118D8">
                          <w:pPr>
                            <w:pStyle w:val="Brdtext"/>
                            <w:jc w:val="left"/>
                          </w:pPr>
                          <w:sdt>
                            <w:sdtPr>
                              <w:alias w:val="NummerEtikett"/>
                              <w:tag w:val="NummerEtikett"/>
                              <w:id w:val="20592430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83382181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726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6D5E0F0" w14:textId="1B23E810" w:rsidR="00244011" w:rsidRPr="00756E21" w:rsidRDefault="00545EC1" w:rsidP="00A118D8">
                    <w:pPr>
                      <w:pStyle w:val="Brdtext"/>
                      <w:jc w:val="left"/>
                    </w:pPr>
                    <w:sdt>
                      <w:sdtPr>
                        <w:alias w:val="NummerEtikett"/>
                        <w:tag w:val="NummerEtikett"/>
                        <w:id w:val="20592430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83382181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44F842" w14:textId="77777777" w:rsidR="00244011" w:rsidRDefault="00244011" w:rsidP="00664D04">
    <w:pPr>
      <w:pStyle w:val="Brdtext"/>
    </w:pPr>
    <w:r>
      <w:rPr>
        <w:noProof/>
        <w:lang w:eastAsia="sv-SE"/>
      </w:rPr>
      <mc:AlternateContent>
        <mc:Choice Requires="wps">
          <w:drawing>
            <wp:anchor distT="0" distB="0" distL="0" distR="0" simplePos="0" relativeHeight="2516710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BBE6C8" w14:textId="1A8BD9F9" w:rsidR="00244011" w:rsidRPr="00756E21" w:rsidRDefault="00545EC1" w:rsidP="00664D04">
                          <w:pPr>
                            <w:pStyle w:val="Brdtext"/>
                            <w:jc w:val="left"/>
                          </w:pPr>
                          <w:sdt>
                            <w:sdtPr>
                              <w:alias w:val="NummerEtikett"/>
                              <w:tag w:val="NummerEtikett"/>
                              <w:id w:val="42169257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26745409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5DBBE6C8" w14:textId="1A8BD9F9" w:rsidR="00244011" w:rsidRPr="00756E21" w:rsidRDefault="00545EC1" w:rsidP="00664D04">
                    <w:pPr>
                      <w:pStyle w:val="Brdtext"/>
                      <w:jc w:val="left"/>
                    </w:pPr>
                    <w:sdt>
                      <w:sdtPr>
                        <w:alias w:val="NummerEtikett"/>
                        <w:tag w:val="NummerEtikett"/>
                        <w:id w:val="42169257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26745409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5AE5C3" w14:textId="77777777" w:rsidR="00244011" w:rsidRDefault="00244011" w:rsidP="00EE1584">
    <w:pPr>
      <w:pStyle w:val="Brdtext"/>
    </w:pPr>
    <w:r>
      <w:rPr>
        <w:noProof/>
        <w:lang w:eastAsia="sv-SE"/>
      </w:rPr>
      <mc:AlternateContent>
        <mc:Choice Requires="wps">
          <w:drawing>
            <wp:anchor distT="0" distB="0" distL="0" distR="0" simplePos="0" relativeHeight="2517355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C070FD" w14:textId="6B568660" w:rsidR="00244011" w:rsidRPr="00756E21" w:rsidRDefault="00545EC1" w:rsidP="00A118D8">
                          <w:pPr>
                            <w:pStyle w:val="Brdtext"/>
                            <w:jc w:val="left"/>
                          </w:pPr>
                          <w:sdt>
                            <w:sdtPr>
                              <w:alias w:val="NummerEtikett"/>
                              <w:tag w:val="NummerEtikett"/>
                              <w:id w:val="133318038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432325043"/>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735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EC070FD" w14:textId="6B568660" w:rsidR="00244011" w:rsidRPr="00756E21" w:rsidRDefault="00545EC1" w:rsidP="00A118D8">
                    <w:pPr>
                      <w:pStyle w:val="Brdtext"/>
                      <w:jc w:val="left"/>
                    </w:pPr>
                    <w:sdt>
                      <w:sdtPr>
                        <w:alias w:val="NummerEtikett"/>
                        <w:tag w:val="NummerEtikett"/>
                        <w:id w:val="133318038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432325043"/>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8C2000" w14:textId="77777777" w:rsidR="00244011" w:rsidRDefault="00244011" w:rsidP="00664D04">
    <w:pPr>
      <w:pStyle w:val="Brdtext"/>
    </w:pPr>
    <w:r>
      <w:rPr>
        <w:noProof/>
        <w:lang w:eastAsia="sv-SE"/>
      </w:rPr>
      <mc:AlternateContent>
        <mc:Choice Requires="wps">
          <w:drawing>
            <wp:anchor distT="0" distB="0" distL="0" distR="0" simplePos="0" relativeHeight="2516802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1B8921" w14:textId="24D48910" w:rsidR="00244011" w:rsidRPr="00756E21" w:rsidRDefault="00545EC1" w:rsidP="00664D04">
                          <w:pPr>
                            <w:pStyle w:val="Brdtext"/>
                            <w:jc w:val="left"/>
                          </w:pPr>
                          <w:sdt>
                            <w:sdtPr>
                              <w:alias w:val="NummerEtikett"/>
                              <w:tag w:val="NummerEtikett"/>
                              <w:id w:val="-159694000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99910491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91B8921" w14:textId="24D48910" w:rsidR="00244011" w:rsidRPr="00756E21" w:rsidRDefault="00545EC1" w:rsidP="00664D04">
                    <w:pPr>
                      <w:pStyle w:val="Brdtext"/>
                      <w:jc w:val="left"/>
                    </w:pPr>
                    <w:sdt>
                      <w:sdtPr>
                        <w:alias w:val="NummerEtikett"/>
                        <w:tag w:val="NummerEtikett"/>
                        <w:id w:val="-159694000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99910491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CBF02E" w14:textId="77777777" w:rsidR="00244011" w:rsidRDefault="00244011" w:rsidP="00EE1584">
    <w:pPr>
      <w:pStyle w:val="Brdtext"/>
    </w:pPr>
    <w:r>
      <w:rPr>
        <w:noProof/>
        <w:lang w:eastAsia="sv-SE"/>
      </w:rPr>
      <mc:AlternateContent>
        <mc:Choice Requires="wps">
          <w:drawing>
            <wp:anchor distT="0" distB="0" distL="0" distR="0" simplePos="0" relativeHeight="2517447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0EBCFF" w14:textId="3BACE7C2" w:rsidR="00244011" w:rsidRPr="00756E21" w:rsidRDefault="00545EC1" w:rsidP="00A118D8">
                          <w:pPr>
                            <w:pStyle w:val="Brdtext"/>
                            <w:jc w:val="left"/>
                          </w:pPr>
                          <w:sdt>
                            <w:sdtPr>
                              <w:alias w:val="NummerEtikett"/>
                              <w:tag w:val="NummerEtikett"/>
                              <w:id w:val="-55515324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4036679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744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B0EBCFF" w14:textId="3BACE7C2" w:rsidR="00244011" w:rsidRPr="00756E21" w:rsidRDefault="00545EC1" w:rsidP="00A118D8">
                    <w:pPr>
                      <w:pStyle w:val="Brdtext"/>
                      <w:jc w:val="left"/>
                    </w:pPr>
                    <w:sdt>
                      <w:sdtPr>
                        <w:alias w:val="NummerEtikett"/>
                        <w:tag w:val="NummerEtikett"/>
                        <w:id w:val="-55515324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4036679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FC4307" w14:textId="77777777" w:rsidR="00244011" w:rsidRDefault="00244011" w:rsidP="00664D04">
    <w:pPr>
      <w:pStyle w:val="Brdtext"/>
    </w:pPr>
    <w:r>
      <w:rPr>
        <w:noProof/>
        <w:lang w:eastAsia="sv-SE"/>
      </w:rPr>
      <mc:AlternateContent>
        <mc:Choice Requires="wps">
          <w:drawing>
            <wp:anchor distT="0" distB="0" distL="0" distR="0" simplePos="0" relativeHeight="2516894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FAB46E" w14:textId="0B495FE1" w:rsidR="00244011" w:rsidRPr="00756E21" w:rsidRDefault="00545EC1" w:rsidP="00664D04">
                          <w:pPr>
                            <w:pStyle w:val="Brdtext"/>
                            <w:jc w:val="left"/>
                          </w:pPr>
                          <w:sdt>
                            <w:sdtPr>
                              <w:alias w:val="NummerEtikett"/>
                              <w:tag w:val="NummerEtikett"/>
                              <w:id w:val="-181508462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942959836"/>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1FAB46E" w14:textId="0B495FE1" w:rsidR="00244011" w:rsidRPr="00756E21" w:rsidRDefault="00545EC1" w:rsidP="00664D04">
                    <w:pPr>
                      <w:pStyle w:val="Brdtext"/>
                      <w:jc w:val="left"/>
                    </w:pPr>
                    <w:sdt>
                      <w:sdtPr>
                        <w:alias w:val="NummerEtikett"/>
                        <w:tag w:val="NummerEtikett"/>
                        <w:id w:val="-181508462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942959836"/>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B453CE" w14:textId="77777777" w:rsidR="00244011" w:rsidRDefault="00244011" w:rsidP="00EE1584">
    <w:pPr>
      <w:pStyle w:val="Brdtext"/>
    </w:pPr>
    <w:r>
      <w:rPr>
        <w:noProof/>
        <w:lang w:eastAsia="sv-SE"/>
      </w:rPr>
      <mc:AlternateContent>
        <mc:Choice Requires="wps">
          <w:drawing>
            <wp:anchor distT="0" distB="0" distL="0" distR="0" simplePos="0" relativeHeight="2517539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0A01FE" w14:textId="481C7F72" w:rsidR="00244011" w:rsidRPr="00756E21" w:rsidRDefault="00545EC1" w:rsidP="00A118D8">
                          <w:pPr>
                            <w:pStyle w:val="Brdtext"/>
                            <w:jc w:val="left"/>
                          </w:pPr>
                          <w:sdt>
                            <w:sdtPr>
                              <w:alias w:val="NummerEtikett"/>
                              <w:tag w:val="NummerEtikett"/>
                              <w:id w:val="-63825287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41301400"/>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753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A0A01FE" w14:textId="481C7F72" w:rsidR="00244011" w:rsidRPr="00756E21" w:rsidRDefault="00545EC1" w:rsidP="00A118D8">
                    <w:pPr>
                      <w:pStyle w:val="Brdtext"/>
                      <w:jc w:val="left"/>
                    </w:pPr>
                    <w:sdt>
                      <w:sdtPr>
                        <w:alias w:val="NummerEtikett"/>
                        <w:tag w:val="NummerEtikett"/>
                        <w:id w:val="-63825287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41301400"/>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AD95C2" w14:textId="77777777" w:rsidR="00244011" w:rsidRDefault="00244011" w:rsidP="00664D04">
    <w:pPr>
      <w:pStyle w:val="Brdtext"/>
    </w:pPr>
    <w:r>
      <w:rPr>
        <w:noProof/>
        <w:lang w:eastAsia="sv-SE"/>
      </w:rPr>
      <mc:AlternateContent>
        <mc:Choice Requires="wps">
          <w:drawing>
            <wp:anchor distT="0" distB="0" distL="0" distR="0" simplePos="0" relativeHeight="2516500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EFE5EE" w14:textId="4E9BE468" w:rsidR="00244011" w:rsidRPr="00756E21" w:rsidRDefault="00545EC1" w:rsidP="00664D04">
                          <w:pPr>
                            <w:pStyle w:val="Brdtext"/>
                            <w:jc w:val="left"/>
                          </w:pPr>
                          <w:sdt>
                            <w:sdtPr>
                              <w:alias w:val="NummerEtikett"/>
                              <w:tag w:val="NummerEtikett"/>
                              <w:id w:val="-425188367"/>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58573268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9EFE5EE" w14:textId="4E9BE468" w:rsidR="00244011" w:rsidRPr="00756E21" w:rsidRDefault="00545EC1" w:rsidP="00664D04">
                    <w:pPr>
                      <w:pStyle w:val="Brdtext"/>
                      <w:jc w:val="left"/>
                    </w:pPr>
                    <w:sdt>
                      <w:sdtPr>
                        <w:alias w:val="NummerEtikett"/>
                        <w:tag w:val="NummerEtikett"/>
                        <w:id w:val="-425188367"/>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58573268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8E20DE" w14:textId="77777777" w:rsidR="00244011" w:rsidRDefault="00244011" w:rsidP="00EE1584">
    <w:pPr>
      <w:pStyle w:val="Brdtext"/>
    </w:pPr>
    <w:r>
      <w:rPr>
        <w:noProof/>
        <w:lang w:eastAsia="sv-SE"/>
      </w:rPr>
      <mc:AlternateContent>
        <mc:Choice Requires="wps">
          <w:drawing>
            <wp:anchor distT="0" distB="0" distL="0" distR="0" simplePos="0" relativeHeight="2516807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2E262B" w14:textId="19FA6D6F" w:rsidR="00244011" w:rsidRPr="00756E21" w:rsidRDefault="00545EC1" w:rsidP="00A118D8">
                          <w:pPr>
                            <w:pStyle w:val="Brdtext"/>
                            <w:jc w:val="left"/>
                          </w:pPr>
                          <w:sdt>
                            <w:sdtPr>
                              <w:alias w:val="NummerEtikett"/>
                              <w:tag w:val="NummerEtikett"/>
                              <w:id w:val="-5101038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69074966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D2E262B" w14:textId="19FA6D6F" w:rsidR="00244011" w:rsidRPr="00756E21" w:rsidRDefault="00545EC1" w:rsidP="00A118D8">
                    <w:pPr>
                      <w:pStyle w:val="Brdtext"/>
                      <w:jc w:val="left"/>
                    </w:pPr>
                    <w:sdt>
                      <w:sdtPr>
                        <w:alias w:val="NummerEtikett"/>
                        <w:tag w:val="NummerEtikett"/>
                        <w:id w:val="-5101038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69074966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110FF8" w14:textId="77777777" w:rsidR="00244011" w:rsidRDefault="00244011" w:rsidP="00664D04">
    <w:pPr>
      <w:pStyle w:val="Brdtext"/>
    </w:pPr>
    <w:r>
      <w:rPr>
        <w:noProof/>
        <w:lang w:eastAsia="sv-SE"/>
      </w:rPr>
      <mc:AlternateContent>
        <mc:Choice Requires="wps">
          <w:drawing>
            <wp:anchor distT="0" distB="0" distL="0" distR="0" simplePos="0" relativeHeight="2516510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46D138" w14:textId="6D921D39" w:rsidR="00244011" w:rsidRDefault="00545EC1" w:rsidP="00664D04">
                          <w:pPr>
                            <w:pStyle w:val="Brdtext"/>
                            <w:jc w:val="left"/>
                          </w:pPr>
                          <w:sdt>
                            <w:sdtPr>
                              <w:alias w:val="NummerEtikett"/>
                              <w:tag w:val="NummerEtikett"/>
                              <w:id w:val="531298655"/>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72086914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F6EBD68" w14:textId="7E7F34D2" w:rsidR="00C7375F" w:rsidRPr="00C7375F" w:rsidRDefault="00545EC1"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A459F2">
                                <w:t>Bilaga</w:t>
                              </w:r>
                            </w:sdtContent>
                          </w:sdt>
                          <w:r w:rsidR="00AB59E6">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A459F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3846D138" w14:textId="6D921D39" w:rsidR="00244011" w:rsidRDefault="00545EC1" w:rsidP="00664D04">
                    <w:pPr>
                      <w:pStyle w:val="Brdtext"/>
                      <w:jc w:val="left"/>
                    </w:pPr>
                    <w:sdt>
                      <w:sdtPr>
                        <w:alias w:val="NummerEtikett"/>
                        <w:tag w:val="NummerEtikett"/>
                        <w:id w:val="531298655"/>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72086914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F6EBD68" w14:textId="7E7F34D2" w:rsidR="00C7375F" w:rsidRPr="00C7375F" w:rsidRDefault="00545EC1"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A459F2">
                          <w:t>Bilaga</w:t>
                        </w:r>
                      </w:sdtContent>
                    </w:sdt>
                    <w:r w:rsidR="00AB59E6">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A459F2">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D33D26" w14:textId="77777777" w:rsidR="00244011" w:rsidRDefault="00244011" w:rsidP="00EE1584">
    <w:pPr>
      <w:pStyle w:val="Brdtext"/>
    </w:pPr>
    <w:r>
      <w:rPr>
        <w:noProof/>
        <w:lang w:eastAsia="sv-SE"/>
      </w:rPr>
      <mc:AlternateContent>
        <mc:Choice Requires="wps">
          <w:drawing>
            <wp:anchor distT="0" distB="0" distL="0" distR="0" simplePos="0" relativeHeight="2516817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C0022B" w14:textId="2E89A46D" w:rsidR="00244011" w:rsidRDefault="00545EC1" w:rsidP="00A118D8">
                          <w:pPr>
                            <w:pStyle w:val="Brdtext"/>
                            <w:jc w:val="left"/>
                          </w:pPr>
                          <w:sdt>
                            <w:sdtPr>
                              <w:alias w:val="NummerEtikett"/>
                              <w:tag w:val="NummerEtikett"/>
                              <w:id w:val="1044339077"/>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65752394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20552E93" w14:textId="71A40ADA" w:rsidR="00C7375F" w:rsidRPr="00C7375F" w:rsidRDefault="00545EC1"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A459F2">
                                <w:t>Bilaga</w:t>
                              </w:r>
                            </w:sdtContent>
                          </w:sdt>
                          <w:r w:rsidR="00AB59E6">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A459F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56C0022B" w14:textId="2E89A46D" w:rsidR="00244011" w:rsidRDefault="00545EC1" w:rsidP="00A118D8">
                    <w:pPr>
                      <w:pStyle w:val="Brdtext"/>
                      <w:jc w:val="left"/>
                    </w:pPr>
                    <w:sdt>
                      <w:sdtPr>
                        <w:alias w:val="NummerEtikett"/>
                        <w:tag w:val="NummerEtikett"/>
                        <w:id w:val="1044339077"/>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65752394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20552E93" w14:textId="71A40ADA" w:rsidR="00C7375F" w:rsidRPr="00C7375F" w:rsidRDefault="00545EC1"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A459F2">
                          <w:t>Bilaga</w:t>
                        </w:r>
                      </w:sdtContent>
                    </w:sdt>
                    <w:r w:rsidR="00AB59E6">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A459F2">
                          <w:t>1</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4313DD"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1EAFF7" w14:textId="77777777" w:rsidR="00244011" w:rsidRDefault="00244011"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E9ECB1" w14:textId="4E028F6B" w:rsidR="00244011" w:rsidRDefault="00545EC1" w:rsidP="00664D04">
                          <w:pPr>
                            <w:pStyle w:val="Brdtext"/>
                            <w:jc w:val="left"/>
                          </w:pPr>
                          <w:sdt>
                            <w:sdtPr>
                              <w:alias w:val="NummerEtikett"/>
                              <w:tag w:val="NummerEtikett"/>
                              <w:id w:val="60954778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156992394"/>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6FA5792" w14:textId="0B02E01F" w:rsidR="00C7375F" w:rsidRPr="00C7375F" w:rsidRDefault="00545EC1" w:rsidP="00C7375F">
                          <w:pPr>
                            <w:pStyle w:val="Brdtext"/>
                          </w:pPr>
                          <w:sdt>
                            <w:sdtPr>
                              <w:alias w:val="BilageEtikett"/>
                              <w:tag w:val="BilageEtikett"/>
                              <w:id w:val="-1174713983"/>
                              <w:lock w:val="sdtContentLocked"/>
                              <w:dataBinding w:prefixMappings="xmlns:ns0='http://rkdhs/mallar/lagstiftning/Prop/Prop.xsd'" w:xpath="/ns0:dokumentvärden[1]/ns0:bilagor[1]/ns0:bilaga[2]/@bilageetikett" w:storeItemID="{068625C3-B546-44A5-B525-B7CC092E5AD6}"/>
                              <w:text/>
                            </w:sdtPr>
                            <w:sdtEndPr/>
                            <w:sdtContent>
                              <w:r w:rsidR="00A459F2">
                                <w:t>Bilaga</w:t>
                              </w:r>
                            </w:sdtContent>
                          </w:sdt>
                          <w:r w:rsidR="00AB59E6">
                            <w:t xml:space="preserve"> </w:t>
                          </w:r>
                          <w:sdt>
                            <w:sdtPr>
                              <w:alias w:val="BilageNummer"/>
                              <w:tag w:val="BilageNummer"/>
                              <w:id w:val="1092200238"/>
                              <w:lock w:val="sdtContentLocked"/>
                              <w:dataBinding w:prefixMappings="xmlns:ns0='http://rkdhs/mallar/lagstiftning/Prop/Prop.xsd'" w:xpath="/ns0:dokumentvärden[1]/ns0:bilagor[1]/ns0:bilaga[2]/@bilagenummer" w:storeItemID="{068625C3-B546-44A5-B525-B7CC092E5AD6}"/>
                              <w:text/>
                            </w:sdtPr>
                            <w:sdtEndPr/>
                            <w:sdtContent>
                              <w:r w:rsidR="00A459F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pJkJv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DE9ECB1" w14:textId="4E028F6B" w:rsidR="00244011" w:rsidRDefault="00545EC1" w:rsidP="00664D04">
                    <w:pPr>
                      <w:pStyle w:val="Brdtext"/>
                      <w:jc w:val="left"/>
                    </w:pPr>
                    <w:sdt>
                      <w:sdtPr>
                        <w:alias w:val="NummerEtikett"/>
                        <w:tag w:val="NummerEtikett"/>
                        <w:id w:val="60954778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156992394"/>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6FA5792" w14:textId="0B02E01F" w:rsidR="00C7375F" w:rsidRPr="00C7375F" w:rsidRDefault="00545EC1" w:rsidP="00C7375F">
                    <w:pPr>
                      <w:pStyle w:val="Brdtext"/>
                    </w:pPr>
                    <w:sdt>
                      <w:sdtPr>
                        <w:alias w:val="BilageEtikett"/>
                        <w:tag w:val="BilageEtikett"/>
                        <w:id w:val="-1174713983"/>
                        <w:lock w:val="sdtContentLocked"/>
                        <w:dataBinding w:prefixMappings="xmlns:ns0='http://rkdhs/mallar/lagstiftning/Prop/Prop.xsd'" w:xpath="/ns0:dokumentvärden[1]/ns0:bilagor[1]/ns0:bilaga[2]/@bilageetikett" w:storeItemID="{068625C3-B546-44A5-B525-B7CC092E5AD6}"/>
                        <w:text/>
                      </w:sdtPr>
                      <w:sdtEndPr/>
                      <w:sdtContent>
                        <w:r w:rsidR="00A459F2">
                          <w:t>Bilaga</w:t>
                        </w:r>
                      </w:sdtContent>
                    </w:sdt>
                    <w:r w:rsidR="00AB59E6">
                      <w:t xml:space="preserve"> </w:t>
                    </w:r>
                    <w:sdt>
                      <w:sdtPr>
                        <w:alias w:val="BilageNummer"/>
                        <w:tag w:val="BilageNummer"/>
                        <w:id w:val="1092200238"/>
                        <w:lock w:val="sdtContentLocked"/>
                        <w:dataBinding w:prefixMappings="xmlns:ns0='http://rkdhs/mallar/lagstiftning/Prop/Prop.xsd'" w:xpath="/ns0:dokumentvärden[1]/ns0:bilagor[1]/ns0:bilaga[2]/@bilagenummer" w:storeItemID="{068625C3-B546-44A5-B525-B7CC092E5AD6}"/>
                        <w:text/>
                      </w:sdtPr>
                      <w:sdtEndPr/>
                      <w:sdtContent>
                        <w:r w:rsidR="00A459F2">
                          <w:t>2</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5935B6" w14:textId="77777777" w:rsidR="00244011" w:rsidRDefault="00244011" w:rsidP="00EE1584">
    <w:pPr>
      <w:pStyle w:val="Brdtext"/>
    </w:pPr>
    <w:r>
      <w:rPr>
        <w:noProof/>
        <w:lang w:eastAsia="sv-SE"/>
      </w:rPr>
      <mc:AlternateContent>
        <mc:Choice Requires="wps">
          <w:drawing>
            <wp:anchor distT="0" distB="0" distL="0" distR="0" simplePos="0" relativeHeight="2516828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CFD30A" w14:textId="14F51FB4" w:rsidR="00244011" w:rsidRDefault="00545EC1" w:rsidP="00A118D8">
                          <w:pPr>
                            <w:pStyle w:val="Brdtext"/>
                            <w:jc w:val="left"/>
                          </w:pPr>
                          <w:sdt>
                            <w:sdtPr>
                              <w:alias w:val="NummerEtikett"/>
                              <w:tag w:val="NummerEtikett"/>
                              <w:id w:val="-876625053"/>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7454957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3F00047D" w14:textId="6923F4C4" w:rsidR="00C7375F" w:rsidRPr="00C7375F" w:rsidRDefault="00545EC1" w:rsidP="00C7375F">
                          <w:pPr>
                            <w:pStyle w:val="Brdtext"/>
                          </w:pPr>
                          <w:sdt>
                            <w:sdtPr>
                              <w:alias w:val="BilageEtikett"/>
                              <w:tag w:val="BilageEtikett"/>
                              <w:id w:val="-42912634"/>
                              <w:lock w:val="sdtContentLocked"/>
                              <w:dataBinding w:prefixMappings="xmlns:ns0='http://rkdhs/mallar/lagstiftning/Prop/Prop.xsd'" w:xpath="/ns0:dokumentvärden[1]/ns0:bilagor[1]/ns0:bilaga[2]/@bilageetikett" w:storeItemID="{068625C3-B546-44A5-B525-B7CC092E5AD6}"/>
                              <w:text/>
                            </w:sdtPr>
                            <w:sdtEndPr/>
                            <w:sdtContent>
                              <w:r w:rsidR="00A459F2">
                                <w:t>Bilaga</w:t>
                              </w:r>
                            </w:sdtContent>
                          </w:sdt>
                          <w:r w:rsidR="00AB59E6">
                            <w:t xml:space="preserve"> </w:t>
                          </w:r>
                          <w:sdt>
                            <w:sdtPr>
                              <w:alias w:val="BilageNummer"/>
                              <w:tag w:val="BilageNummer"/>
                              <w:id w:val="934859320"/>
                              <w:lock w:val="sdtContentLocked"/>
                              <w:dataBinding w:prefixMappings="xmlns:ns0='http://rkdhs/mallar/lagstiftning/Prop/Prop.xsd'" w:xpath="/ns0:dokumentvärden[1]/ns0:bilagor[1]/ns0:bilaga[2]/@bilagenummer" w:storeItemID="{068625C3-B546-44A5-B525-B7CC092E5AD6}"/>
                              <w:text/>
                            </w:sdtPr>
                            <w:sdtEndPr/>
                            <w:sdtContent>
                              <w:r w:rsidR="00A459F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9n/s/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ECFD30A" w14:textId="14F51FB4" w:rsidR="00244011" w:rsidRDefault="00545EC1" w:rsidP="00A118D8">
                    <w:pPr>
                      <w:pStyle w:val="Brdtext"/>
                      <w:jc w:val="left"/>
                    </w:pPr>
                    <w:sdt>
                      <w:sdtPr>
                        <w:alias w:val="NummerEtikett"/>
                        <w:tag w:val="NummerEtikett"/>
                        <w:id w:val="-876625053"/>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7454957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3F00047D" w14:textId="6923F4C4" w:rsidR="00C7375F" w:rsidRPr="00C7375F" w:rsidRDefault="00545EC1" w:rsidP="00C7375F">
                    <w:pPr>
                      <w:pStyle w:val="Brdtext"/>
                    </w:pPr>
                    <w:sdt>
                      <w:sdtPr>
                        <w:alias w:val="BilageEtikett"/>
                        <w:tag w:val="BilageEtikett"/>
                        <w:id w:val="-42912634"/>
                        <w:lock w:val="sdtContentLocked"/>
                        <w:dataBinding w:prefixMappings="xmlns:ns0='http://rkdhs/mallar/lagstiftning/Prop/Prop.xsd'" w:xpath="/ns0:dokumentvärden[1]/ns0:bilagor[1]/ns0:bilaga[2]/@bilageetikett" w:storeItemID="{068625C3-B546-44A5-B525-B7CC092E5AD6}"/>
                        <w:text/>
                      </w:sdtPr>
                      <w:sdtEndPr/>
                      <w:sdtContent>
                        <w:r w:rsidR="00A459F2">
                          <w:t>Bilaga</w:t>
                        </w:r>
                      </w:sdtContent>
                    </w:sdt>
                    <w:r w:rsidR="00AB59E6">
                      <w:t xml:space="preserve"> </w:t>
                    </w:r>
                    <w:sdt>
                      <w:sdtPr>
                        <w:alias w:val="BilageNummer"/>
                        <w:tag w:val="BilageNummer"/>
                        <w:id w:val="934859320"/>
                        <w:lock w:val="sdtContentLocked"/>
                        <w:dataBinding w:prefixMappings="xmlns:ns0='http://rkdhs/mallar/lagstiftning/Prop/Prop.xsd'" w:xpath="/ns0:dokumentvärden[1]/ns0:bilagor[1]/ns0:bilaga[2]/@bilagenummer" w:storeItemID="{068625C3-B546-44A5-B525-B7CC092E5AD6}"/>
                        <w:text/>
                      </w:sdtPr>
                      <w:sdtEndPr/>
                      <w:sdtContent>
                        <w:r w:rsidR="00A459F2">
                          <w:t>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C9C3A0"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883431" w14:textId="77777777" w:rsidR="00244011" w:rsidRDefault="00244011"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410888" w14:textId="6A525F7D" w:rsidR="00244011" w:rsidRDefault="00545EC1" w:rsidP="00664D04">
                          <w:pPr>
                            <w:pStyle w:val="Brdtext"/>
                            <w:jc w:val="left"/>
                          </w:pPr>
                          <w:sdt>
                            <w:sdtPr>
                              <w:alias w:val="NummerEtikett"/>
                              <w:tag w:val="NummerEtikett"/>
                              <w:id w:val="1567122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54830548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72B22C26" w14:textId="2E353C0C" w:rsidR="00C7375F" w:rsidRPr="00C7375F" w:rsidRDefault="00545EC1" w:rsidP="00C7375F">
                          <w:pPr>
                            <w:pStyle w:val="Brdtext"/>
                          </w:pPr>
                          <w:sdt>
                            <w:sdtPr>
                              <w:alias w:val="BilageEtikett"/>
                              <w:tag w:val="BilageEtikett"/>
                              <w:id w:val="1890074642"/>
                              <w:lock w:val="sdtContentLocked"/>
                              <w:dataBinding w:prefixMappings="xmlns:ns0='http://rkdhs/mallar/lagstiftning/Prop/Prop.xsd'" w:xpath="/ns0:dokumentvärden[1]/ns0:bilagor[1]/ns0:bilaga[3]/@bilageetikett" w:storeItemID="{068625C3-B546-44A5-B525-B7CC092E5AD6}"/>
                              <w:text/>
                            </w:sdtPr>
                            <w:sdtEndPr/>
                            <w:sdtContent>
                              <w:r w:rsidR="00A459F2">
                                <w:t>Bilaga</w:t>
                              </w:r>
                            </w:sdtContent>
                          </w:sdt>
                          <w:r w:rsidR="00AB59E6">
                            <w:t xml:space="preserve"> </w:t>
                          </w:r>
                          <w:sdt>
                            <w:sdtPr>
                              <w:alias w:val="BilageNummer"/>
                              <w:tag w:val="BilageNummer"/>
                              <w:id w:val="1476569744"/>
                              <w:lock w:val="sdtContentLocked"/>
                              <w:dataBinding w:prefixMappings="xmlns:ns0='http://rkdhs/mallar/lagstiftning/Prop/Prop.xsd'" w:xpath="/ns0:dokumentvärden[1]/ns0:bilagor[1]/ns0:bilaga[3]/@bilagenummer" w:storeItemID="{068625C3-B546-44A5-B525-B7CC092E5AD6}"/>
                              <w:text/>
                            </w:sdtPr>
                            <w:sdtEndPr/>
                            <w:sdtContent>
                              <w:r w:rsidR="00A459F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MQWoV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5410888" w14:textId="6A525F7D" w:rsidR="00244011" w:rsidRDefault="00545EC1" w:rsidP="00664D04">
                    <w:pPr>
                      <w:pStyle w:val="Brdtext"/>
                      <w:jc w:val="left"/>
                    </w:pPr>
                    <w:sdt>
                      <w:sdtPr>
                        <w:alias w:val="NummerEtikett"/>
                        <w:tag w:val="NummerEtikett"/>
                        <w:id w:val="1567122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54830548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72B22C26" w14:textId="2E353C0C" w:rsidR="00C7375F" w:rsidRPr="00C7375F" w:rsidRDefault="00545EC1" w:rsidP="00C7375F">
                    <w:pPr>
                      <w:pStyle w:val="Brdtext"/>
                    </w:pPr>
                    <w:sdt>
                      <w:sdtPr>
                        <w:alias w:val="BilageEtikett"/>
                        <w:tag w:val="BilageEtikett"/>
                        <w:id w:val="1890074642"/>
                        <w:lock w:val="sdtContentLocked"/>
                        <w:dataBinding w:prefixMappings="xmlns:ns0='http://rkdhs/mallar/lagstiftning/Prop/Prop.xsd'" w:xpath="/ns0:dokumentvärden[1]/ns0:bilagor[1]/ns0:bilaga[3]/@bilageetikett" w:storeItemID="{068625C3-B546-44A5-B525-B7CC092E5AD6}"/>
                        <w:text/>
                      </w:sdtPr>
                      <w:sdtEndPr/>
                      <w:sdtContent>
                        <w:r w:rsidR="00A459F2">
                          <w:t>Bilaga</w:t>
                        </w:r>
                      </w:sdtContent>
                    </w:sdt>
                    <w:r w:rsidR="00AB59E6">
                      <w:t xml:space="preserve"> </w:t>
                    </w:r>
                    <w:sdt>
                      <w:sdtPr>
                        <w:alias w:val="BilageNummer"/>
                        <w:tag w:val="BilageNummer"/>
                        <w:id w:val="1476569744"/>
                        <w:lock w:val="sdtContentLocked"/>
                        <w:dataBinding w:prefixMappings="xmlns:ns0='http://rkdhs/mallar/lagstiftning/Prop/Prop.xsd'" w:xpath="/ns0:dokumentvärden[1]/ns0:bilagor[1]/ns0:bilaga[3]/@bilagenummer" w:storeItemID="{068625C3-B546-44A5-B525-B7CC092E5AD6}"/>
                        <w:text/>
                      </w:sdtPr>
                      <w:sdtEndPr/>
                      <w:sdtContent>
                        <w:r w:rsidR="00A459F2">
                          <w:t>3</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0B90F5" w14:textId="77777777" w:rsidR="00244011" w:rsidRDefault="00244011" w:rsidP="00EE1584">
    <w:pPr>
      <w:pStyle w:val="Brdtext"/>
    </w:pPr>
    <w:r>
      <w:rPr>
        <w:noProof/>
        <w:lang w:eastAsia="sv-SE"/>
      </w:rPr>
      <mc:AlternateContent>
        <mc:Choice Requires="wps">
          <w:drawing>
            <wp:anchor distT="0" distB="0" distL="0" distR="0" simplePos="0" relativeHeight="2516838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4F0E80" w14:textId="563A2A58" w:rsidR="00244011" w:rsidRDefault="00545EC1" w:rsidP="00A118D8">
                          <w:pPr>
                            <w:pStyle w:val="Brdtext"/>
                            <w:jc w:val="left"/>
                          </w:pPr>
                          <w:sdt>
                            <w:sdtPr>
                              <w:alias w:val="NummerEtikett"/>
                              <w:tag w:val="NummerEtikett"/>
                              <w:id w:val="-80794398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851727341"/>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5BCF995" w14:textId="1E171447" w:rsidR="00C7375F" w:rsidRPr="00C7375F" w:rsidRDefault="00545EC1" w:rsidP="00C7375F">
                          <w:pPr>
                            <w:pStyle w:val="Brdtext"/>
                          </w:pPr>
                          <w:sdt>
                            <w:sdtPr>
                              <w:alias w:val="BilageEtikett"/>
                              <w:tag w:val="BilageEtikett"/>
                              <w:id w:val="-1686201556"/>
                              <w:lock w:val="sdtContentLocked"/>
                              <w:dataBinding w:prefixMappings="xmlns:ns0='http://rkdhs/mallar/lagstiftning/Prop/Prop.xsd'" w:xpath="/ns0:dokumentvärden[1]/ns0:bilagor[1]/ns0:bilaga[3]/@bilageetikett" w:storeItemID="{068625C3-B546-44A5-B525-B7CC092E5AD6}"/>
                              <w:text/>
                            </w:sdtPr>
                            <w:sdtEndPr/>
                            <w:sdtContent>
                              <w:r w:rsidR="00A459F2">
                                <w:t>Bilaga</w:t>
                              </w:r>
                            </w:sdtContent>
                          </w:sdt>
                          <w:r w:rsidR="00AB59E6">
                            <w:t xml:space="preserve"> </w:t>
                          </w:r>
                          <w:sdt>
                            <w:sdtPr>
                              <w:alias w:val="BilageNummer"/>
                              <w:tag w:val="BilageNummer"/>
                              <w:id w:val="1140850970"/>
                              <w:lock w:val="sdtContentLocked"/>
                              <w:dataBinding w:prefixMappings="xmlns:ns0='http://rkdhs/mallar/lagstiftning/Prop/Prop.xsd'" w:xpath="/ns0:dokumentvärden[1]/ns0:bilagor[1]/ns0:bilaga[3]/@bilagenummer" w:storeItemID="{068625C3-B546-44A5-B525-B7CC092E5AD6}"/>
                              <w:text/>
                            </w:sdtPr>
                            <w:sdtEndPr/>
                            <w:sdtContent>
                              <w:r w:rsidR="00A459F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C/N9n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44F0E80" w14:textId="563A2A58" w:rsidR="00244011" w:rsidRDefault="00545EC1" w:rsidP="00A118D8">
                    <w:pPr>
                      <w:pStyle w:val="Brdtext"/>
                      <w:jc w:val="left"/>
                    </w:pPr>
                    <w:sdt>
                      <w:sdtPr>
                        <w:alias w:val="NummerEtikett"/>
                        <w:tag w:val="NummerEtikett"/>
                        <w:id w:val="-80794398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851727341"/>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5BCF995" w14:textId="1E171447" w:rsidR="00C7375F" w:rsidRPr="00C7375F" w:rsidRDefault="00545EC1" w:rsidP="00C7375F">
                    <w:pPr>
                      <w:pStyle w:val="Brdtext"/>
                    </w:pPr>
                    <w:sdt>
                      <w:sdtPr>
                        <w:alias w:val="BilageEtikett"/>
                        <w:tag w:val="BilageEtikett"/>
                        <w:id w:val="-1686201556"/>
                        <w:lock w:val="sdtContentLocked"/>
                        <w:dataBinding w:prefixMappings="xmlns:ns0='http://rkdhs/mallar/lagstiftning/Prop/Prop.xsd'" w:xpath="/ns0:dokumentvärden[1]/ns0:bilagor[1]/ns0:bilaga[3]/@bilageetikett" w:storeItemID="{068625C3-B546-44A5-B525-B7CC092E5AD6}"/>
                        <w:text/>
                      </w:sdtPr>
                      <w:sdtEndPr/>
                      <w:sdtContent>
                        <w:r w:rsidR="00A459F2">
                          <w:t>Bilaga</w:t>
                        </w:r>
                      </w:sdtContent>
                    </w:sdt>
                    <w:r w:rsidR="00AB59E6">
                      <w:t xml:space="preserve"> </w:t>
                    </w:r>
                    <w:sdt>
                      <w:sdtPr>
                        <w:alias w:val="BilageNummer"/>
                        <w:tag w:val="BilageNummer"/>
                        <w:id w:val="1140850970"/>
                        <w:lock w:val="sdtContentLocked"/>
                        <w:dataBinding w:prefixMappings="xmlns:ns0='http://rkdhs/mallar/lagstiftning/Prop/Prop.xsd'" w:xpath="/ns0:dokumentvärden[1]/ns0:bilagor[1]/ns0:bilaga[3]/@bilagenummer" w:storeItemID="{068625C3-B546-44A5-B525-B7CC092E5AD6}"/>
                        <w:text/>
                      </w:sdtPr>
                      <w:sdtEndPr/>
                      <w:sdtContent>
                        <w:r w:rsidR="00A459F2">
                          <w:t>3</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EE4EA1"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6E0150" w14:textId="77777777" w:rsidR="00244011" w:rsidRDefault="00244011"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E43B3E" w14:textId="4F69EA6B" w:rsidR="00244011" w:rsidRDefault="00545EC1" w:rsidP="00664D04">
                          <w:pPr>
                            <w:pStyle w:val="Brdtext"/>
                            <w:jc w:val="left"/>
                          </w:pPr>
                          <w:sdt>
                            <w:sdtPr>
                              <w:alias w:val="NummerEtikett"/>
                              <w:tag w:val="NummerEtikett"/>
                              <w:id w:val="103192986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27043951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276A362" w14:textId="268D5B9C" w:rsidR="00C7375F" w:rsidRPr="00C7375F" w:rsidRDefault="00545EC1" w:rsidP="00C7375F">
                          <w:pPr>
                            <w:pStyle w:val="Brdtext"/>
                          </w:pPr>
                          <w:sdt>
                            <w:sdtPr>
                              <w:alias w:val="BilageEtikett"/>
                              <w:tag w:val="BilageEtikett"/>
                              <w:id w:val="952912455"/>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848017955"/>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UvTg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0E43B3E" w14:textId="4F69EA6B" w:rsidR="00244011" w:rsidRDefault="00545EC1" w:rsidP="00664D04">
                    <w:pPr>
                      <w:pStyle w:val="Brdtext"/>
                      <w:jc w:val="left"/>
                    </w:pPr>
                    <w:sdt>
                      <w:sdtPr>
                        <w:alias w:val="NummerEtikett"/>
                        <w:tag w:val="NummerEtikett"/>
                        <w:id w:val="103192986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27043951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276A362" w14:textId="268D5B9C" w:rsidR="00C7375F" w:rsidRPr="00C7375F" w:rsidRDefault="00545EC1" w:rsidP="00C7375F">
                    <w:pPr>
                      <w:pStyle w:val="Brdtext"/>
                    </w:pPr>
                    <w:sdt>
                      <w:sdtPr>
                        <w:alias w:val="BilageEtikett"/>
                        <w:tag w:val="BilageEtikett"/>
                        <w:id w:val="952912455"/>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848017955"/>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489202" w14:textId="77777777" w:rsidR="00244011" w:rsidRDefault="00244011" w:rsidP="00EE1584">
    <w:pPr>
      <w:pStyle w:val="Brdtext"/>
    </w:pPr>
    <w:r>
      <w:rPr>
        <w:noProof/>
        <w:lang w:eastAsia="sv-SE"/>
      </w:rPr>
      <mc:AlternateContent>
        <mc:Choice Requires="wps">
          <w:drawing>
            <wp:anchor distT="0" distB="0" distL="0" distR="0" simplePos="0" relativeHeight="2516848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DFBF2D" w14:textId="5F81B2C5" w:rsidR="00244011" w:rsidRDefault="00545EC1" w:rsidP="00A118D8">
                          <w:pPr>
                            <w:pStyle w:val="Brdtext"/>
                            <w:jc w:val="left"/>
                          </w:pPr>
                          <w:sdt>
                            <w:sdtPr>
                              <w:alias w:val="NummerEtikett"/>
                              <w:tag w:val="NummerEtikett"/>
                              <w:id w:val="160090991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58580420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1B00F48" w14:textId="180C61DA" w:rsidR="00C7375F" w:rsidRPr="00C7375F" w:rsidRDefault="00545EC1" w:rsidP="00C7375F">
                          <w:pPr>
                            <w:pStyle w:val="Brdtext"/>
                          </w:pPr>
                          <w:sdt>
                            <w:sdtPr>
                              <w:alias w:val="BilageEtikett"/>
                              <w:tag w:val="BilageEtikett"/>
                              <w:id w:val="-1265772360"/>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1902243171"/>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ABIF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1DFBF2D" w14:textId="5F81B2C5" w:rsidR="00244011" w:rsidRDefault="00545EC1" w:rsidP="00A118D8">
                    <w:pPr>
                      <w:pStyle w:val="Brdtext"/>
                      <w:jc w:val="left"/>
                    </w:pPr>
                    <w:sdt>
                      <w:sdtPr>
                        <w:alias w:val="NummerEtikett"/>
                        <w:tag w:val="NummerEtikett"/>
                        <w:id w:val="160090991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58580420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1B00F48" w14:textId="180C61DA" w:rsidR="00C7375F" w:rsidRPr="00C7375F" w:rsidRDefault="00545EC1" w:rsidP="00C7375F">
                    <w:pPr>
                      <w:pStyle w:val="Brdtext"/>
                    </w:pPr>
                    <w:sdt>
                      <w:sdtPr>
                        <w:alias w:val="BilageEtikett"/>
                        <w:tag w:val="BilageEtikett"/>
                        <w:id w:val="-1265772360"/>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1902243171"/>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81A3E5"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4F6ECE" w14:textId="77777777" w:rsidR="00244011" w:rsidRDefault="00244011"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684D7B" w14:textId="5362F834" w:rsidR="00244011" w:rsidRDefault="00545EC1" w:rsidP="00664D04">
                          <w:pPr>
                            <w:pStyle w:val="Brdtext"/>
                            <w:jc w:val="left"/>
                          </w:pPr>
                          <w:sdt>
                            <w:sdtPr>
                              <w:alias w:val="NummerEtikett"/>
                              <w:tag w:val="NummerEtikett"/>
                              <w:id w:val="125633011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8975157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764AEF8A" w14:textId="1197C3FE" w:rsidR="00C7375F" w:rsidRPr="00C7375F" w:rsidRDefault="00545EC1" w:rsidP="00C7375F">
                          <w:pPr>
                            <w:pStyle w:val="Brdtext"/>
                          </w:pPr>
                          <w:sdt>
                            <w:sdtPr>
                              <w:alias w:val="BilageEtikett"/>
                              <w:tag w:val="BilageEtikett"/>
                              <w:id w:val="1739124694"/>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1492053365"/>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D684D7B" w14:textId="5362F834" w:rsidR="00244011" w:rsidRDefault="00545EC1" w:rsidP="00664D04">
                    <w:pPr>
                      <w:pStyle w:val="Brdtext"/>
                      <w:jc w:val="left"/>
                    </w:pPr>
                    <w:sdt>
                      <w:sdtPr>
                        <w:alias w:val="NummerEtikett"/>
                        <w:tag w:val="NummerEtikett"/>
                        <w:id w:val="125633011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8975157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764AEF8A" w14:textId="1197C3FE" w:rsidR="00C7375F" w:rsidRPr="00C7375F" w:rsidRDefault="00545EC1" w:rsidP="00C7375F">
                    <w:pPr>
                      <w:pStyle w:val="Brdtext"/>
                    </w:pPr>
                    <w:sdt>
                      <w:sdtPr>
                        <w:alias w:val="BilageEtikett"/>
                        <w:tag w:val="BilageEtikett"/>
                        <w:id w:val="1739124694"/>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1492053365"/>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25EDC3" w14:textId="77777777" w:rsidR="00244011" w:rsidRDefault="00244011" w:rsidP="00EE1584">
    <w:pPr>
      <w:pStyle w:val="Brdtext"/>
    </w:pPr>
    <w:r>
      <w:rPr>
        <w:noProof/>
        <w:lang w:eastAsia="sv-SE"/>
      </w:rPr>
      <mc:AlternateContent>
        <mc:Choice Requires="wps">
          <w:drawing>
            <wp:anchor distT="0" distB="0" distL="0" distR="0" simplePos="0" relativeHeight="25168588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6EE0CB" w14:textId="17313C8D" w:rsidR="00244011" w:rsidRDefault="00545EC1" w:rsidP="00A118D8">
                          <w:pPr>
                            <w:pStyle w:val="Brdtext"/>
                            <w:jc w:val="left"/>
                          </w:pPr>
                          <w:sdt>
                            <w:sdtPr>
                              <w:alias w:val="NummerEtikett"/>
                              <w:tag w:val="NummerEtikett"/>
                              <w:id w:val="106353325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3683717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C8180B0" w14:textId="50675C0F" w:rsidR="00C7375F" w:rsidRPr="00C7375F" w:rsidRDefault="00545EC1" w:rsidP="00C7375F">
                          <w:pPr>
                            <w:pStyle w:val="Brdtext"/>
                          </w:pPr>
                          <w:sdt>
                            <w:sdtPr>
                              <w:alias w:val="BilageEtikett"/>
                              <w:tag w:val="BilageEtikett"/>
                              <w:id w:val="1046867707"/>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2031141590"/>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36EE0CB" w14:textId="17313C8D" w:rsidR="00244011" w:rsidRDefault="00545EC1" w:rsidP="00A118D8">
                    <w:pPr>
                      <w:pStyle w:val="Brdtext"/>
                      <w:jc w:val="left"/>
                    </w:pPr>
                    <w:sdt>
                      <w:sdtPr>
                        <w:alias w:val="NummerEtikett"/>
                        <w:tag w:val="NummerEtikett"/>
                        <w:id w:val="106353325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3683717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C8180B0" w14:textId="50675C0F" w:rsidR="00C7375F" w:rsidRPr="00C7375F" w:rsidRDefault="00545EC1" w:rsidP="00C7375F">
                    <w:pPr>
                      <w:pStyle w:val="Brdtext"/>
                    </w:pPr>
                    <w:sdt>
                      <w:sdtPr>
                        <w:alias w:val="BilageEtikett"/>
                        <w:tag w:val="BilageEtikett"/>
                        <w:id w:val="1046867707"/>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2031141590"/>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C868F0"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43F0FF" w14:textId="5202A07D" w:rsidR="00244011" w:rsidRDefault="00545EC1" w:rsidP="00664D04">
                          <w:pPr>
                            <w:pStyle w:val="Brdtext"/>
                            <w:jc w:val="left"/>
                          </w:pPr>
                          <w:sdt>
                            <w:sdtPr>
                              <w:alias w:val="NummerEtikett"/>
                              <w:tag w:val="NummerEtikett"/>
                              <w:id w:val="-1996401415"/>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64755745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2C43ADD4" w14:textId="7E0E323A" w:rsidR="00C7375F" w:rsidRPr="00C7375F" w:rsidRDefault="00545EC1" w:rsidP="00C7375F">
                          <w:pPr>
                            <w:pStyle w:val="Brdtext"/>
                          </w:pPr>
                          <w:sdt>
                            <w:sdtPr>
                              <w:alias w:val="BilageEtikett"/>
                              <w:tag w:val="BilageEtikett"/>
                              <w:id w:val="1994441177"/>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20065460"/>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743F0FF" w14:textId="5202A07D" w:rsidR="00244011" w:rsidRDefault="00545EC1" w:rsidP="00664D04">
                    <w:pPr>
                      <w:pStyle w:val="Brdtext"/>
                      <w:jc w:val="left"/>
                    </w:pPr>
                    <w:sdt>
                      <w:sdtPr>
                        <w:alias w:val="NummerEtikett"/>
                        <w:tag w:val="NummerEtikett"/>
                        <w:id w:val="-1996401415"/>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64755745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2C43ADD4" w14:textId="7E0E323A" w:rsidR="00C7375F" w:rsidRPr="00C7375F" w:rsidRDefault="00545EC1" w:rsidP="00C7375F">
                    <w:pPr>
                      <w:pStyle w:val="Brdtext"/>
                    </w:pPr>
                    <w:sdt>
                      <w:sdtPr>
                        <w:alias w:val="BilageEtikett"/>
                        <w:tag w:val="BilageEtikett"/>
                        <w:id w:val="1994441177"/>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20065460"/>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53FA61" w14:textId="77777777" w:rsidR="00244011" w:rsidRDefault="00244011" w:rsidP="00EE1584">
    <w:pPr>
      <w:pStyle w:val="Brdtext"/>
    </w:pPr>
    <w:r>
      <w:rPr>
        <w:noProof/>
        <w:lang w:eastAsia="sv-SE"/>
      </w:rPr>
      <mc:AlternateContent>
        <mc:Choice Requires="wps">
          <w:drawing>
            <wp:anchor distT="0" distB="0" distL="0" distR="0" simplePos="0" relativeHeight="2516869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F22F8B" w14:textId="5958EFDF" w:rsidR="00244011" w:rsidRDefault="00545EC1" w:rsidP="00A118D8">
                          <w:pPr>
                            <w:pStyle w:val="Brdtext"/>
                            <w:jc w:val="left"/>
                          </w:pPr>
                          <w:sdt>
                            <w:sdtPr>
                              <w:alias w:val="NummerEtikett"/>
                              <w:tag w:val="NummerEtikett"/>
                              <w:id w:val="-103727182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522324391"/>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17739EAB" w14:textId="1AABB61C" w:rsidR="00C7375F" w:rsidRPr="00C7375F" w:rsidRDefault="00545EC1" w:rsidP="00C7375F">
                          <w:pPr>
                            <w:pStyle w:val="Brdtext"/>
                          </w:pPr>
                          <w:sdt>
                            <w:sdtPr>
                              <w:alias w:val="BilageEtikett"/>
                              <w:tag w:val="BilageEtikett"/>
                              <w:id w:val="-1825266661"/>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251740201"/>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7F22F8B" w14:textId="5958EFDF" w:rsidR="00244011" w:rsidRDefault="00545EC1" w:rsidP="00A118D8">
                    <w:pPr>
                      <w:pStyle w:val="Brdtext"/>
                      <w:jc w:val="left"/>
                    </w:pPr>
                    <w:sdt>
                      <w:sdtPr>
                        <w:alias w:val="NummerEtikett"/>
                        <w:tag w:val="NummerEtikett"/>
                        <w:id w:val="-103727182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522324391"/>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17739EAB" w14:textId="1AABB61C" w:rsidR="00C7375F" w:rsidRPr="00C7375F" w:rsidRDefault="00545EC1" w:rsidP="00C7375F">
                    <w:pPr>
                      <w:pStyle w:val="Brdtext"/>
                    </w:pPr>
                    <w:sdt>
                      <w:sdtPr>
                        <w:alias w:val="BilageEtikett"/>
                        <w:tag w:val="BilageEtikett"/>
                        <w:id w:val="-1825266661"/>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251740201"/>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5CFFE7"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F6B8CD" w14:textId="78F35C85" w:rsidR="00244011" w:rsidRDefault="00545EC1" w:rsidP="00664D04">
                          <w:pPr>
                            <w:pStyle w:val="Brdtext"/>
                            <w:jc w:val="left"/>
                          </w:pPr>
                          <w:sdt>
                            <w:sdtPr>
                              <w:alias w:val="NummerEtikett"/>
                              <w:tag w:val="NummerEtikett"/>
                              <w:id w:val="-46605365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557545810"/>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6298665" w14:textId="62EAE7CA" w:rsidR="00C7375F" w:rsidRPr="00C7375F" w:rsidRDefault="00545EC1" w:rsidP="00C7375F">
                          <w:pPr>
                            <w:pStyle w:val="Brdtext"/>
                          </w:pPr>
                          <w:sdt>
                            <w:sdtPr>
                              <w:alias w:val="BilageEtikett"/>
                              <w:tag w:val="BilageEtikett"/>
                              <w:id w:val="-1003819805"/>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785009482"/>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6F6B8CD" w14:textId="78F35C85" w:rsidR="00244011" w:rsidRDefault="00545EC1" w:rsidP="00664D04">
                    <w:pPr>
                      <w:pStyle w:val="Brdtext"/>
                      <w:jc w:val="left"/>
                    </w:pPr>
                    <w:sdt>
                      <w:sdtPr>
                        <w:alias w:val="NummerEtikett"/>
                        <w:tag w:val="NummerEtikett"/>
                        <w:id w:val="-46605365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557545810"/>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6298665" w14:textId="62EAE7CA" w:rsidR="00C7375F" w:rsidRPr="00C7375F" w:rsidRDefault="00545EC1" w:rsidP="00C7375F">
                    <w:pPr>
                      <w:pStyle w:val="Brdtext"/>
                    </w:pPr>
                    <w:sdt>
                      <w:sdtPr>
                        <w:alias w:val="BilageEtikett"/>
                        <w:tag w:val="BilageEtikett"/>
                        <w:id w:val="-1003819805"/>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785009482"/>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8A959D" w14:textId="77777777" w:rsidR="00244011" w:rsidRDefault="00244011" w:rsidP="00EE1584">
    <w:pPr>
      <w:pStyle w:val="Brdtext"/>
    </w:pPr>
    <w:r>
      <w:rPr>
        <w:noProof/>
        <w:lang w:eastAsia="sv-SE"/>
      </w:rPr>
      <mc:AlternateContent>
        <mc:Choice Requires="wps">
          <w:drawing>
            <wp:anchor distT="0" distB="0" distL="0" distR="0" simplePos="0" relativeHeight="2516879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002F6" w14:textId="1E95BBA3" w:rsidR="00244011" w:rsidRDefault="00545EC1" w:rsidP="00A118D8">
                          <w:pPr>
                            <w:pStyle w:val="Brdtext"/>
                            <w:jc w:val="left"/>
                          </w:pPr>
                          <w:sdt>
                            <w:sdtPr>
                              <w:alias w:val="NummerEtikett"/>
                              <w:tag w:val="NummerEtikett"/>
                              <w:id w:val="-91455619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2950636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EC7B67C" w14:textId="17CFA683" w:rsidR="00C7375F" w:rsidRPr="00C7375F" w:rsidRDefault="00545EC1" w:rsidP="00C7375F">
                          <w:pPr>
                            <w:pStyle w:val="Brdtext"/>
                          </w:pPr>
                          <w:sdt>
                            <w:sdtPr>
                              <w:alias w:val="BilageEtikett"/>
                              <w:tag w:val="BilageEtikett"/>
                              <w:id w:val="1566608388"/>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515855154"/>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A4002F6" w14:textId="1E95BBA3" w:rsidR="00244011" w:rsidRDefault="00545EC1" w:rsidP="00A118D8">
                    <w:pPr>
                      <w:pStyle w:val="Brdtext"/>
                      <w:jc w:val="left"/>
                    </w:pPr>
                    <w:sdt>
                      <w:sdtPr>
                        <w:alias w:val="NummerEtikett"/>
                        <w:tag w:val="NummerEtikett"/>
                        <w:id w:val="-91455619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2950636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EC7B67C" w14:textId="17CFA683" w:rsidR="00C7375F" w:rsidRPr="00C7375F" w:rsidRDefault="00545EC1" w:rsidP="00C7375F">
                    <w:pPr>
                      <w:pStyle w:val="Brdtext"/>
                    </w:pPr>
                    <w:sdt>
                      <w:sdtPr>
                        <w:alias w:val="BilageEtikett"/>
                        <w:tag w:val="BilageEtikett"/>
                        <w:id w:val="1566608388"/>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515855154"/>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FD9B4E"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1B5CEF" w14:textId="0EB22316" w:rsidR="00244011" w:rsidRDefault="00545EC1" w:rsidP="00664D04">
                          <w:pPr>
                            <w:pStyle w:val="Brdtext"/>
                            <w:jc w:val="left"/>
                          </w:pPr>
                          <w:sdt>
                            <w:sdtPr>
                              <w:alias w:val="NummerEtikett"/>
                              <w:tag w:val="NummerEtikett"/>
                              <w:id w:val="999463510"/>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65403079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8F474C6" w14:textId="0D2FEE29" w:rsidR="00C7375F" w:rsidRPr="00C7375F" w:rsidRDefault="00545EC1" w:rsidP="00C7375F">
                          <w:pPr>
                            <w:pStyle w:val="Brdtext"/>
                          </w:pPr>
                          <w:sdt>
                            <w:sdtPr>
                              <w:alias w:val="BilageEtikett"/>
                              <w:tag w:val="BilageEtikett"/>
                              <w:id w:val="174160172"/>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403294018"/>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7D1B5CEF" w14:textId="0EB22316" w:rsidR="00244011" w:rsidRDefault="00545EC1" w:rsidP="00664D04">
                    <w:pPr>
                      <w:pStyle w:val="Brdtext"/>
                      <w:jc w:val="left"/>
                    </w:pPr>
                    <w:sdt>
                      <w:sdtPr>
                        <w:alias w:val="NummerEtikett"/>
                        <w:tag w:val="NummerEtikett"/>
                        <w:id w:val="999463510"/>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65403079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8F474C6" w14:textId="0D2FEE29" w:rsidR="00C7375F" w:rsidRPr="00C7375F" w:rsidRDefault="00545EC1" w:rsidP="00C7375F">
                    <w:pPr>
                      <w:pStyle w:val="Brdtext"/>
                    </w:pPr>
                    <w:sdt>
                      <w:sdtPr>
                        <w:alias w:val="BilageEtikett"/>
                        <w:tag w:val="BilageEtikett"/>
                        <w:id w:val="174160172"/>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403294018"/>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6ED190" w14:textId="77777777" w:rsidR="00244011" w:rsidRDefault="00244011" w:rsidP="00EE1584">
    <w:pPr>
      <w:pStyle w:val="Brdtext"/>
    </w:pPr>
    <w:r>
      <w:rPr>
        <w:noProof/>
        <w:lang w:eastAsia="sv-SE"/>
      </w:rPr>
      <mc:AlternateContent>
        <mc:Choice Requires="wps">
          <w:drawing>
            <wp:anchor distT="0" distB="0" distL="0" distR="0" simplePos="0" relativeHeight="2516889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4E92FF" w14:textId="7D00CE4B" w:rsidR="00244011" w:rsidRDefault="00545EC1" w:rsidP="00A118D8">
                          <w:pPr>
                            <w:pStyle w:val="Brdtext"/>
                            <w:jc w:val="left"/>
                          </w:pPr>
                          <w:sdt>
                            <w:sdtPr>
                              <w:alias w:val="NummerEtikett"/>
                              <w:tag w:val="NummerEtikett"/>
                              <w:id w:val="165803212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851412484"/>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1331618C" w14:textId="3F3CDA6D" w:rsidR="00C7375F" w:rsidRPr="00C7375F" w:rsidRDefault="00545EC1" w:rsidP="00C7375F">
                          <w:pPr>
                            <w:pStyle w:val="Brdtext"/>
                          </w:pPr>
                          <w:sdt>
                            <w:sdtPr>
                              <w:alias w:val="BilageEtikett"/>
                              <w:tag w:val="BilageEtikett"/>
                              <w:id w:val="-789595697"/>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1906753881"/>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04E92FF" w14:textId="7D00CE4B" w:rsidR="00244011" w:rsidRDefault="00545EC1" w:rsidP="00A118D8">
                    <w:pPr>
                      <w:pStyle w:val="Brdtext"/>
                      <w:jc w:val="left"/>
                    </w:pPr>
                    <w:sdt>
                      <w:sdtPr>
                        <w:alias w:val="NummerEtikett"/>
                        <w:tag w:val="NummerEtikett"/>
                        <w:id w:val="165803212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851412484"/>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1331618C" w14:textId="3F3CDA6D" w:rsidR="00C7375F" w:rsidRPr="00C7375F" w:rsidRDefault="00545EC1" w:rsidP="00C7375F">
                    <w:pPr>
                      <w:pStyle w:val="Brdtext"/>
                    </w:pPr>
                    <w:sdt>
                      <w:sdtPr>
                        <w:alias w:val="BilageEtikett"/>
                        <w:tag w:val="BilageEtikett"/>
                        <w:id w:val="-789595697"/>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1906753881"/>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651AA7"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23F2F0" w14:textId="7B44B96F" w:rsidR="00244011" w:rsidRDefault="00545EC1" w:rsidP="00664D04">
                          <w:pPr>
                            <w:pStyle w:val="Brdtext"/>
                            <w:jc w:val="left"/>
                          </w:pPr>
                          <w:sdt>
                            <w:sdtPr>
                              <w:alias w:val="NummerEtikett"/>
                              <w:tag w:val="NummerEtikett"/>
                              <w:id w:val="-190683959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23767551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1BE70307" w14:textId="366E00BA" w:rsidR="00C7375F" w:rsidRPr="00C7375F" w:rsidRDefault="00545EC1" w:rsidP="00C7375F">
                          <w:pPr>
                            <w:pStyle w:val="Brdtext"/>
                          </w:pPr>
                          <w:sdt>
                            <w:sdtPr>
                              <w:alias w:val="BilageEtikett"/>
                              <w:tag w:val="BilageEtikett"/>
                              <w:id w:val="282549998"/>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784862016"/>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77Le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D23F2F0" w14:textId="7B44B96F" w:rsidR="00244011" w:rsidRDefault="00545EC1" w:rsidP="00664D04">
                    <w:pPr>
                      <w:pStyle w:val="Brdtext"/>
                      <w:jc w:val="left"/>
                    </w:pPr>
                    <w:sdt>
                      <w:sdtPr>
                        <w:alias w:val="NummerEtikett"/>
                        <w:tag w:val="NummerEtikett"/>
                        <w:id w:val="-190683959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23767551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1BE70307" w14:textId="366E00BA" w:rsidR="00C7375F" w:rsidRPr="00C7375F" w:rsidRDefault="00545EC1" w:rsidP="00C7375F">
                    <w:pPr>
                      <w:pStyle w:val="Brdtext"/>
                    </w:pPr>
                    <w:sdt>
                      <w:sdtPr>
                        <w:alias w:val="BilageEtikett"/>
                        <w:tag w:val="BilageEtikett"/>
                        <w:id w:val="282549998"/>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784862016"/>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5C4779" w14:textId="77777777" w:rsidR="00244011" w:rsidRDefault="00244011" w:rsidP="00EE1584">
    <w:pPr>
      <w:pStyle w:val="Brdtext"/>
    </w:pPr>
    <w:r>
      <w:rPr>
        <w:noProof/>
        <w:lang w:eastAsia="sv-SE"/>
      </w:rPr>
      <mc:AlternateContent>
        <mc:Choice Requires="wps">
          <w:drawing>
            <wp:anchor distT="0" distB="0" distL="0" distR="0" simplePos="0" relativeHeight="25168998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7ECCA9" w14:textId="68EDF708" w:rsidR="00244011" w:rsidRDefault="00545EC1" w:rsidP="00A118D8">
                          <w:pPr>
                            <w:pStyle w:val="Brdtext"/>
                            <w:jc w:val="left"/>
                          </w:pPr>
                          <w:sdt>
                            <w:sdtPr>
                              <w:alias w:val="NummerEtikett"/>
                              <w:tag w:val="NummerEtikett"/>
                              <w:id w:val="-48685610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18008393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EC1D73A" w14:textId="5A802FAF" w:rsidR="00C7375F" w:rsidRPr="00C7375F" w:rsidRDefault="00545EC1" w:rsidP="00C7375F">
                          <w:pPr>
                            <w:pStyle w:val="Brdtext"/>
                          </w:pPr>
                          <w:sdt>
                            <w:sdtPr>
                              <w:alias w:val="BilageEtikett"/>
                              <w:tag w:val="BilageEtikett"/>
                              <w:id w:val="-1697373396"/>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1477139225"/>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Uges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E7ECCA9" w14:textId="68EDF708" w:rsidR="00244011" w:rsidRDefault="00545EC1" w:rsidP="00A118D8">
                    <w:pPr>
                      <w:pStyle w:val="Brdtext"/>
                      <w:jc w:val="left"/>
                    </w:pPr>
                    <w:sdt>
                      <w:sdtPr>
                        <w:alias w:val="NummerEtikett"/>
                        <w:tag w:val="NummerEtikett"/>
                        <w:id w:val="-48685610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18008393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EC1D73A" w14:textId="5A802FAF" w:rsidR="00C7375F" w:rsidRPr="00C7375F" w:rsidRDefault="00545EC1" w:rsidP="00C7375F">
                    <w:pPr>
                      <w:pStyle w:val="Brdtext"/>
                    </w:pPr>
                    <w:sdt>
                      <w:sdtPr>
                        <w:alias w:val="BilageEtikett"/>
                        <w:tag w:val="BilageEtikett"/>
                        <w:id w:val="-1697373396"/>
                        <w:lock w:val="sdtContentLocked"/>
                        <w:dataBinding w:prefixMappings="xmlns:ns0='http://rkdhs/mallar/lagstiftning/Prop/Prop.xsd'" w:xpath="/ns0:dokumentvärden[1]/ns0:bilagor[1]/ns0:bilaga[4]/@bilageetikett" w:storeItemID="{068625C3-B546-44A5-B525-B7CC092E5AD6}"/>
                        <w:text/>
                      </w:sdtPr>
                      <w:sdtEndPr/>
                      <w:sdtContent>
                        <w:r w:rsidR="00A459F2">
                          <w:t>Bilaga</w:t>
                        </w:r>
                      </w:sdtContent>
                    </w:sdt>
                    <w:r w:rsidR="00AB59E6">
                      <w:t xml:space="preserve"> </w:t>
                    </w:r>
                    <w:sdt>
                      <w:sdtPr>
                        <w:alias w:val="BilageNummer"/>
                        <w:tag w:val="BilageNummer"/>
                        <w:id w:val="-1477139225"/>
                        <w:lock w:val="sdtContentLocked"/>
                        <w:dataBinding w:prefixMappings="xmlns:ns0='http://rkdhs/mallar/lagstiftning/Prop/Prop.xsd'" w:xpath="/ns0:dokumentvärden[1]/ns0:bilagor[1]/ns0:bilaga[4]/@bilagenummer" w:storeItemID="{068625C3-B546-44A5-B525-B7CC092E5AD6}"/>
                        <w:text/>
                      </w:sdtPr>
                      <w:sdtEndPr/>
                      <w:sdtContent>
                        <w:r w:rsidR="00A459F2">
                          <w:t>4</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4DB58C"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705859" w14:textId="60FE5364" w:rsidR="00244011" w:rsidRDefault="00545EC1" w:rsidP="00664D04">
                          <w:pPr>
                            <w:pStyle w:val="Brdtext"/>
                            <w:jc w:val="left"/>
                          </w:pPr>
                          <w:sdt>
                            <w:sdtPr>
                              <w:alias w:val="NummerEtikett"/>
                              <w:tag w:val="NummerEtikett"/>
                              <w:id w:val="63669718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66952043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2D992662" w14:textId="78609C06" w:rsidR="00C7375F" w:rsidRPr="00C7375F" w:rsidRDefault="00545EC1" w:rsidP="00C7375F">
                          <w:pPr>
                            <w:pStyle w:val="Brdtext"/>
                          </w:pPr>
                          <w:sdt>
                            <w:sdtPr>
                              <w:alias w:val="BilageEtikett"/>
                              <w:tag w:val="BilageEtikett"/>
                              <w:id w:val="-826049597"/>
                              <w:lock w:val="sdtContentLocked"/>
                              <w:dataBinding w:prefixMappings="xmlns:ns0='http://rkdhs/mallar/lagstiftning/Prop/Prop.xsd'" w:xpath="/ns0:dokumentvärden[1]/ns0:bilagor[1]/ns0:bilaga[5]/@bilageetikett" w:storeItemID="{068625C3-B546-44A5-B525-B7CC092E5AD6}"/>
                              <w:text/>
                            </w:sdtPr>
                            <w:sdtEndPr/>
                            <w:sdtContent>
                              <w:r w:rsidR="00A459F2">
                                <w:t>Bilaga</w:t>
                              </w:r>
                            </w:sdtContent>
                          </w:sdt>
                          <w:r w:rsidR="00AB59E6">
                            <w:t xml:space="preserve"> </w:t>
                          </w:r>
                          <w:sdt>
                            <w:sdtPr>
                              <w:alias w:val="BilageNummer"/>
                              <w:tag w:val="BilageNummer"/>
                              <w:id w:val="923987031"/>
                              <w:lock w:val="sdtContentLocked"/>
                              <w:dataBinding w:prefixMappings="xmlns:ns0='http://rkdhs/mallar/lagstiftning/Prop/Prop.xsd'" w:xpath="/ns0:dokumentvärden[1]/ns0:bilagor[1]/ns0:bilaga[5]/@bilagenummer" w:storeItemID="{068625C3-B546-44A5-B525-B7CC092E5AD6}"/>
                              <w:text/>
                            </w:sdtPr>
                            <w:sdtEndPr/>
                            <w:sdtContent>
                              <w:r w:rsidR="00A459F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nvvY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A705859" w14:textId="60FE5364" w:rsidR="00244011" w:rsidRDefault="00545EC1" w:rsidP="00664D04">
                    <w:pPr>
                      <w:pStyle w:val="Brdtext"/>
                      <w:jc w:val="left"/>
                    </w:pPr>
                    <w:sdt>
                      <w:sdtPr>
                        <w:alias w:val="NummerEtikett"/>
                        <w:tag w:val="NummerEtikett"/>
                        <w:id w:val="63669718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66952043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2D992662" w14:textId="78609C06" w:rsidR="00C7375F" w:rsidRPr="00C7375F" w:rsidRDefault="00545EC1" w:rsidP="00C7375F">
                    <w:pPr>
                      <w:pStyle w:val="Brdtext"/>
                    </w:pPr>
                    <w:sdt>
                      <w:sdtPr>
                        <w:alias w:val="BilageEtikett"/>
                        <w:tag w:val="BilageEtikett"/>
                        <w:id w:val="-826049597"/>
                        <w:lock w:val="sdtContentLocked"/>
                        <w:dataBinding w:prefixMappings="xmlns:ns0='http://rkdhs/mallar/lagstiftning/Prop/Prop.xsd'" w:xpath="/ns0:dokumentvärden[1]/ns0:bilagor[1]/ns0:bilaga[5]/@bilageetikett" w:storeItemID="{068625C3-B546-44A5-B525-B7CC092E5AD6}"/>
                        <w:text/>
                      </w:sdtPr>
                      <w:sdtEndPr/>
                      <w:sdtContent>
                        <w:r w:rsidR="00A459F2">
                          <w:t>Bilaga</w:t>
                        </w:r>
                      </w:sdtContent>
                    </w:sdt>
                    <w:r w:rsidR="00AB59E6">
                      <w:t xml:space="preserve"> </w:t>
                    </w:r>
                    <w:sdt>
                      <w:sdtPr>
                        <w:alias w:val="BilageNummer"/>
                        <w:tag w:val="BilageNummer"/>
                        <w:id w:val="923987031"/>
                        <w:lock w:val="sdtContentLocked"/>
                        <w:dataBinding w:prefixMappings="xmlns:ns0='http://rkdhs/mallar/lagstiftning/Prop/Prop.xsd'" w:xpath="/ns0:dokumentvärden[1]/ns0:bilagor[1]/ns0:bilaga[5]/@bilagenummer" w:storeItemID="{068625C3-B546-44A5-B525-B7CC092E5AD6}"/>
                        <w:text/>
                      </w:sdtPr>
                      <w:sdtEndPr/>
                      <w:sdtContent>
                        <w:r w:rsidR="00A459F2">
                          <w:t>5</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74A50C" w14:textId="77777777" w:rsidR="00244011" w:rsidRDefault="00244011" w:rsidP="00EE1584">
    <w:pPr>
      <w:pStyle w:val="Brdtext"/>
    </w:pPr>
    <w:r>
      <w:rPr>
        <w:noProof/>
        <w:lang w:eastAsia="sv-SE"/>
      </w:rPr>
      <mc:AlternateContent>
        <mc:Choice Requires="wps">
          <w:drawing>
            <wp:anchor distT="0" distB="0" distL="0" distR="0" simplePos="0" relativeHeight="2516910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D962C0" w14:textId="727657EA" w:rsidR="00244011" w:rsidRDefault="00545EC1" w:rsidP="00A118D8">
                          <w:pPr>
                            <w:pStyle w:val="Brdtext"/>
                            <w:jc w:val="left"/>
                          </w:pPr>
                          <w:sdt>
                            <w:sdtPr>
                              <w:alias w:val="NummerEtikett"/>
                              <w:tag w:val="NummerEtikett"/>
                              <w:id w:val="-128587691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20090388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974D22C" w14:textId="5D549B19" w:rsidR="00C7375F" w:rsidRPr="00C7375F" w:rsidRDefault="00545EC1" w:rsidP="00C7375F">
                          <w:pPr>
                            <w:pStyle w:val="Brdtext"/>
                          </w:pPr>
                          <w:sdt>
                            <w:sdtPr>
                              <w:alias w:val="BilageEtikett"/>
                              <w:tag w:val="BilageEtikett"/>
                              <w:id w:val="-2090915908"/>
                              <w:lock w:val="sdtContentLocked"/>
                              <w:dataBinding w:prefixMappings="xmlns:ns0='http://rkdhs/mallar/lagstiftning/Prop/Prop.xsd'" w:xpath="/ns0:dokumentvärden[1]/ns0:bilagor[1]/ns0:bilaga[5]/@bilageetikett" w:storeItemID="{068625C3-B546-44A5-B525-B7CC092E5AD6}"/>
                              <w:text/>
                            </w:sdtPr>
                            <w:sdtEndPr/>
                            <w:sdtContent>
                              <w:r w:rsidR="00A459F2">
                                <w:t>Bilaga</w:t>
                              </w:r>
                            </w:sdtContent>
                          </w:sdt>
                          <w:r w:rsidR="00AB59E6">
                            <w:t xml:space="preserve"> </w:t>
                          </w:r>
                          <w:sdt>
                            <w:sdtPr>
                              <w:alias w:val="BilageNummer"/>
                              <w:tag w:val="BilageNummer"/>
                              <w:id w:val="-1635633601"/>
                              <w:lock w:val="sdtContentLocked"/>
                              <w:dataBinding w:prefixMappings="xmlns:ns0='http://rkdhs/mallar/lagstiftning/Prop/Prop.xsd'" w:xpath="/ns0:dokumentvärden[1]/ns0:bilagor[1]/ns0:bilaga[5]/@bilagenummer" w:storeItemID="{068625C3-B546-44A5-B525-B7CC092E5AD6}"/>
                              <w:text/>
                            </w:sdtPr>
                            <w:sdtEndPr/>
                            <w:sdtContent>
                              <w:r w:rsidR="00A459F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91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9J0KI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7D962C0" w14:textId="727657EA" w:rsidR="00244011" w:rsidRDefault="00545EC1" w:rsidP="00A118D8">
                    <w:pPr>
                      <w:pStyle w:val="Brdtext"/>
                      <w:jc w:val="left"/>
                    </w:pPr>
                    <w:sdt>
                      <w:sdtPr>
                        <w:alias w:val="NummerEtikett"/>
                        <w:tag w:val="NummerEtikett"/>
                        <w:id w:val="-1285876918"/>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20090388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974D22C" w14:textId="5D549B19" w:rsidR="00C7375F" w:rsidRPr="00C7375F" w:rsidRDefault="00545EC1" w:rsidP="00C7375F">
                    <w:pPr>
                      <w:pStyle w:val="Brdtext"/>
                    </w:pPr>
                    <w:sdt>
                      <w:sdtPr>
                        <w:alias w:val="BilageEtikett"/>
                        <w:tag w:val="BilageEtikett"/>
                        <w:id w:val="-2090915908"/>
                        <w:lock w:val="sdtContentLocked"/>
                        <w:dataBinding w:prefixMappings="xmlns:ns0='http://rkdhs/mallar/lagstiftning/Prop/Prop.xsd'" w:xpath="/ns0:dokumentvärden[1]/ns0:bilagor[1]/ns0:bilaga[5]/@bilageetikett" w:storeItemID="{068625C3-B546-44A5-B525-B7CC092E5AD6}"/>
                        <w:text/>
                      </w:sdtPr>
                      <w:sdtEndPr/>
                      <w:sdtContent>
                        <w:r w:rsidR="00A459F2">
                          <w:t>Bilaga</w:t>
                        </w:r>
                      </w:sdtContent>
                    </w:sdt>
                    <w:r w:rsidR="00AB59E6">
                      <w:t xml:space="preserve"> </w:t>
                    </w:r>
                    <w:sdt>
                      <w:sdtPr>
                        <w:alias w:val="BilageNummer"/>
                        <w:tag w:val="BilageNummer"/>
                        <w:id w:val="-1635633601"/>
                        <w:lock w:val="sdtContentLocked"/>
                        <w:dataBinding w:prefixMappings="xmlns:ns0='http://rkdhs/mallar/lagstiftning/Prop/Prop.xsd'" w:xpath="/ns0:dokumentvärden[1]/ns0:bilagor[1]/ns0:bilaga[5]/@bilagenummer" w:storeItemID="{068625C3-B546-44A5-B525-B7CC092E5AD6}"/>
                        <w:text/>
                      </w:sdtPr>
                      <w:sdtEndPr/>
                      <w:sdtContent>
                        <w:r w:rsidR="00A459F2">
                          <w:t>5</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0E774D" w14:textId="77777777" w:rsidR="00244011" w:rsidRDefault="00244011" w:rsidP="00EE1584">
    <w:pPr>
      <w:pStyle w:val="Brdtext"/>
    </w:pP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38B691" w14:textId="77777777" w:rsidR="00244011" w:rsidRDefault="00244011"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47F76F" w14:textId="413CA7B6" w:rsidR="00244011" w:rsidRDefault="00545EC1" w:rsidP="00664D04">
                          <w:pPr>
                            <w:pStyle w:val="Brdtext"/>
                            <w:jc w:val="left"/>
                          </w:pPr>
                          <w:sdt>
                            <w:sdtPr>
                              <w:alias w:val="NummerEtikett"/>
                              <w:tag w:val="NummerEtikett"/>
                              <w:id w:val="-1109963325"/>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93836132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30329F74" w14:textId="0B5CACC9" w:rsidR="00C7375F" w:rsidRPr="00C7375F" w:rsidRDefault="00545EC1" w:rsidP="00C7375F">
                          <w:pPr>
                            <w:pStyle w:val="Brdtext"/>
                          </w:pPr>
                          <w:sdt>
                            <w:sdtPr>
                              <w:alias w:val="BilageEtikett"/>
                              <w:tag w:val="BilageEtikett"/>
                              <w:id w:val="1110937762"/>
                              <w:lock w:val="sdtContentLocked"/>
                              <w:dataBinding w:prefixMappings="xmlns:ns0='http://rkdhs/mallar/lagstiftning/Prop/Prop.xsd'" w:xpath="/ns0:dokumentvärden[1]/ns0:bilagor[1]/ns0:bilaga[6]/@bilageetikett" w:storeItemID="{068625C3-B546-44A5-B525-B7CC092E5AD6}"/>
                              <w:text/>
                            </w:sdtPr>
                            <w:sdtEndPr/>
                            <w:sdtContent>
                              <w:r w:rsidR="00A459F2">
                                <w:t>Bilaga</w:t>
                              </w:r>
                            </w:sdtContent>
                          </w:sdt>
                          <w:r w:rsidR="00AB59E6">
                            <w:t xml:space="preserve"> </w:t>
                          </w:r>
                          <w:sdt>
                            <w:sdtPr>
                              <w:alias w:val="BilageNummer"/>
                              <w:tag w:val="BilageNummer"/>
                              <w:id w:val="-489256294"/>
                              <w:lock w:val="sdtContentLocked"/>
                              <w:dataBinding w:prefixMappings="xmlns:ns0='http://rkdhs/mallar/lagstiftning/Prop/Prop.xsd'" w:xpath="/ns0:dokumentvärden[1]/ns0:bilagor[1]/ns0:bilaga[6]/@bilagenummer" w:storeItemID="{068625C3-B546-44A5-B525-B7CC092E5AD6}"/>
                              <w:text/>
                            </w:sdtPr>
                            <w:sdtEndPr/>
                            <w:sdtContent>
                              <w:r w:rsidR="00A459F2">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NdXP2O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3747F76F" w14:textId="413CA7B6" w:rsidR="00244011" w:rsidRDefault="00545EC1" w:rsidP="00664D04">
                    <w:pPr>
                      <w:pStyle w:val="Brdtext"/>
                      <w:jc w:val="left"/>
                    </w:pPr>
                    <w:sdt>
                      <w:sdtPr>
                        <w:alias w:val="NummerEtikett"/>
                        <w:tag w:val="NummerEtikett"/>
                        <w:id w:val="-1109963325"/>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93836132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30329F74" w14:textId="0B5CACC9" w:rsidR="00C7375F" w:rsidRPr="00C7375F" w:rsidRDefault="00545EC1" w:rsidP="00C7375F">
                    <w:pPr>
                      <w:pStyle w:val="Brdtext"/>
                    </w:pPr>
                    <w:sdt>
                      <w:sdtPr>
                        <w:alias w:val="BilageEtikett"/>
                        <w:tag w:val="BilageEtikett"/>
                        <w:id w:val="1110937762"/>
                        <w:lock w:val="sdtContentLocked"/>
                        <w:dataBinding w:prefixMappings="xmlns:ns0='http://rkdhs/mallar/lagstiftning/Prop/Prop.xsd'" w:xpath="/ns0:dokumentvärden[1]/ns0:bilagor[1]/ns0:bilaga[6]/@bilageetikett" w:storeItemID="{068625C3-B546-44A5-B525-B7CC092E5AD6}"/>
                        <w:text/>
                      </w:sdtPr>
                      <w:sdtEndPr/>
                      <w:sdtContent>
                        <w:r w:rsidR="00A459F2">
                          <w:t>Bilaga</w:t>
                        </w:r>
                      </w:sdtContent>
                    </w:sdt>
                    <w:r w:rsidR="00AB59E6">
                      <w:t xml:space="preserve"> </w:t>
                    </w:r>
                    <w:sdt>
                      <w:sdtPr>
                        <w:alias w:val="BilageNummer"/>
                        <w:tag w:val="BilageNummer"/>
                        <w:id w:val="-489256294"/>
                        <w:lock w:val="sdtContentLocked"/>
                        <w:dataBinding w:prefixMappings="xmlns:ns0='http://rkdhs/mallar/lagstiftning/Prop/Prop.xsd'" w:xpath="/ns0:dokumentvärden[1]/ns0:bilagor[1]/ns0:bilaga[6]/@bilagenummer" w:storeItemID="{068625C3-B546-44A5-B525-B7CC092E5AD6}"/>
                        <w:text/>
                      </w:sdtPr>
                      <w:sdtEndPr/>
                      <w:sdtContent>
                        <w:r w:rsidR="00A459F2">
                          <w:t>6</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3DD92A" w14:textId="77777777" w:rsidR="00244011" w:rsidRDefault="00244011" w:rsidP="00EE1584">
    <w:pPr>
      <w:pStyle w:val="Brdtext"/>
    </w:pPr>
    <w:r>
      <w:rPr>
        <w:noProof/>
        <w:lang w:eastAsia="sv-SE"/>
      </w:rPr>
      <mc:AlternateContent>
        <mc:Choice Requires="wps">
          <w:drawing>
            <wp:anchor distT="0" distB="0" distL="0" distR="0" simplePos="0" relativeHeight="2516920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20484E" w14:textId="053D96B5" w:rsidR="00244011" w:rsidRDefault="00545EC1" w:rsidP="00A118D8">
                          <w:pPr>
                            <w:pStyle w:val="Brdtext"/>
                            <w:jc w:val="left"/>
                          </w:pPr>
                          <w:sdt>
                            <w:sdtPr>
                              <w:alias w:val="NummerEtikett"/>
                              <w:tag w:val="NummerEtikett"/>
                              <w:id w:val="199676653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0033845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B13C386" w14:textId="260B088B" w:rsidR="00C7375F" w:rsidRPr="00C7375F" w:rsidRDefault="00545EC1" w:rsidP="00C7375F">
                          <w:pPr>
                            <w:pStyle w:val="Brdtext"/>
                          </w:pPr>
                          <w:sdt>
                            <w:sdtPr>
                              <w:alias w:val="BilageEtikett"/>
                              <w:tag w:val="BilageEtikett"/>
                              <w:id w:val="-1602107860"/>
                              <w:lock w:val="sdtContentLocked"/>
                              <w:dataBinding w:prefixMappings="xmlns:ns0='http://rkdhs/mallar/lagstiftning/Prop/Prop.xsd'" w:xpath="/ns0:dokumentvärden[1]/ns0:bilagor[1]/ns0:bilaga[6]/@bilageetikett" w:storeItemID="{068625C3-B546-44A5-B525-B7CC092E5AD6}"/>
                              <w:text/>
                            </w:sdtPr>
                            <w:sdtEndPr/>
                            <w:sdtContent>
                              <w:r w:rsidR="00A459F2">
                                <w:t>Bilaga</w:t>
                              </w:r>
                            </w:sdtContent>
                          </w:sdt>
                          <w:r w:rsidR="00AB59E6">
                            <w:t xml:space="preserve"> </w:t>
                          </w:r>
                          <w:sdt>
                            <w:sdtPr>
                              <w:alias w:val="BilageNummer"/>
                              <w:tag w:val="BilageNummer"/>
                              <w:id w:val="-273324527"/>
                              <w:lock w:val="sdtContentLocked"/>
                              <w:dataBinding w:prefixMappings="xmlns:ns0='http://rkdhs/mallar/lagstiftning/Prop/Prop.xsd'" w:xpath="/ns0:dokumentvärden[1]/ns0:bilagor[1]/ns0:bilaga[6]/@bilagenummer" w:storeItemID="{068625C3-B546-44A5-B525-B7CC092E5AD6}"/>
                              <w:text/>
                            </w:sdtPr>
                            <w:sdtEndPr/>
                            <w:sdtContent>
                              <w:r w:rsidR="00A459F2">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92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yMaEK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220484E" w14:textId="053D96B5" w:rsidR="00244011" w:rsidRDefault="00545EC1" w:rsidP="00A118D8">
                    <w:pPr>
                      <w:pStyle w:val="Brdtext"/>
                      <w:jc w:val="left"/>
                    </w:pPr>
                    <w:sdt>
                      <w:sdtPr>
                        <w:alias w:val="NummerEtikett"/>
                        <w:tag w:val="NummerEtikett"/>
                        <w:id w:val="199676653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0033845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B13C386" w14:textId="260B088B" w:rsidR="00C7375F" w:rsidRPr="00C7375F" w:rsidRDefault="00545EC1" w:rsidP="00C7375F">
                    <w:pPr>
                      <w:pStyle w:val="Brdtext"/>
                    </w:pPr>
                    <w:sdt>
                      <w:sdtPr>
                        <w:alias w:val="BilageEtikett"/>
                        <w:tag w:val="BilageEtikett"/>
                        <w:id w:val="-1602107860"/>
                        <w:lock w:val="sdtContentLocked"/>
                        <w:dataBinding w:prefixMappings="xmlns:ns0='http://rkdhs/mallar/lagstiftning/Prop/Prop.xsd'" w:xpath="/ns0:dokumentvärden[1]/ns0:bilagor[1]/ns0:bilaga[6]/@bilageetikett" w:storeItemID="{068625C3-B546-44A5-B525-B7CC092E5AD6}"/>
                        <w:text/>
                      </w:sdtPr>
                      <w:sdtEndPr/>
                      <w:sdtContent>
                        <w:r w:rsidR="00A459F2">
                          <w:t>Bilaga</w:t>
                        </w:r>
                      </w:sdtContent>
                    </w:sdt>
                    <w:r w:rsidR="00AB59E6">
                      <w:t xml:space="preserve"> </w:t>
                    </w:r>
                    <w:sdt>
                      <w:sdtPr>
                        <w:alias w:val="BilageNummer"/>
                        <w:tag w:val="BilageNummer"/>
                        <w:id w:val="-273324527"/>
                        <w:lock w:val="sdtContentLocked"/>
                        <w:dataBinding w:prefixMappings="xmlns:ns0='http://rkdhs/mallar/lagstiftning/Prop/Prop.xsd'" w:xpath="/ns0:dokumentvärden[1]/ns0:bilagor[1]/ns0:bilaga[6]/@bilagenummer" w:storeItemID="{068625C3-B546-44A5-B525-B7CC092E5AD6}"/>
                        <w:text/>
                      </w:sdtPr>
                      <w:sdtEndPr/>
                      <w:sdtContent>
                        <w:r w:rsidR="00A459F2">
                          <w:t>6</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D091F8" w14:textId="77777777" w:rsidR="00244011" w:rsidRDefault="00244011" w:rsidP="00EE1584">
    <w:pPr>
      <w:pStyle w:val="Brdtext"/>
    </w:pP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4B8B88" w14:textId="77777777" w:rsidR="00244011" w:rsidRDefault="00244011"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D67EAE" w14:textId="60D87787" w:rsidR="00244011" w:rsidRDefault="00545EC1" w:rsidP="00664D04">
                          <w:pPr>
                            <w:pStyle w:val="Brdtext"/>
                            <w:jc w:val="left"/>
                          </w:pPr>
                          <w:sdt>
                            <w:sdtPr>
                              <w:alias w:val="NummerEtikett"/>
                              <w:tag w:val="NummerEtikett"/>
                              <w:id w:val="-30956089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74282693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7018DE5" w14:textId="5C64CDC6" w:rsidR="00C7375F" w:rsidRPr="00C7375F" w:rsidRDefault="00545EC1" w:rsidP="00C7375F">
                          <w:pPr>
                            <w:pStyle w:val="Brdtext"/>
                          </w:pPr>
                          <w:sdt>
                            <w:sdtPr>
                              <w:alias w:val="BilageEtikett"/>
                              <w:tag w:val="BilageEtikett"/>
                              <w:id w:val="-480688675"/>
                              <w:lock w:val="sdtContentLocked"/>
                              <w:dataBinding w:prefixMappings="xmlns:ns0='http://rkdhs/mallar/lagstiftning/Prop/Prop.xsd'" w:xpath="/ns0:dokumentvärden[1]/ns0:bilagor[1]/ns0:bilaga[7]/@bilageetikett" w:storeItemID="{068625C3-B546-44A5-B525-B7CC092E5AD6}"/>
                              <w:text/>
                            </w:sdtPr>
                            <w:sdtEndPr/>
                            <w:sdtContent>
                              <w:r w:rsidR="00A459F2">
                                <w:t>Bilaga</w:t>
                              </w:r>
                            </w:sdtContent>
                          </w:sdt>
                          <w:r w:rsidR="00AB59E6">
                            <w:t xml:space="preserve"> </w:t>
                          </w:r>
                          <w:sdt>
                            <w:sdtPr>
                              <w:alias w:val="BilageNummer"/>
                              <w:tag w:val="BilageNummer"/>
                              <w:id w:val="-1932427788"/>
                              <w:lock w:val="sdtContentLocked"/>
                              <w:dataBinding w:prefixMappings="xmlns:ns0='http://rkdhs/mallar/lagstiftning/Prop/Prop.xsd'" w:xpath="/ns0:dokumentvärden[1]/ns0:bilagor[1]/ns0:bilaga[7]/@bilagenummer" w:storeItemID="{068625C3-B546-44A5-B525-B7CC092E5AD6}"/>
                              <w:text/>
                            </w:sdtPr>
                            <w:sdtEndPr/>
                            <w:sdtContent>
                              <w:r w:rsidR="00A459F2">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H/KYS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3D67EAE" w14:textId="60D87787" w:rsidR="00244011" w:rsidRDefault="00545EC1" w:rsidP="00664D04">
                    <w:pPr>
                      <w:pStyle w:val="Brdtext"/>
                      <w:jc w:val="left"/>
                    </w:pPr>
                    <w:sdt>
                      <w:sdtPr>
                        <w:alias w:val="NummerEtikett"/>
                        <w:tag w:val="NummerEtikett"/>
                        <w:id w:val="-30956089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742826937"/>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7018DE5" w14:textId="5C64CDC6" w:rsidR="00C7375F" w:rsidRPr="00C7375F" w:rsidRDefault="00545EC1" w:rsidP="00C7375F">
                    <w:pPr>
                      <w:pStyle w:val="Brdtext"/>
                    </w:pPr>
                    <w:sdt>
                      <w:sdtPr>
                        <w:alias w:val="BilageEtikett"/>
                        <w:tag w:val="BilageEtikett"/>
                        <w:id w:val="-480688675"/>
                        <w:lock w:val="sdtContentLocked"/>
                        <w:dataBinding w:prefixMappings="xmlns:ns0='http://rkdhs/mallar/lagstiftning/Prop/Prop.xsd'" w:xpath="/ns0:dokumentvärden[1]/ns0:bilagor[1]/ns0:bilaga[7]/@bilageetikett" w:storeItemID="{068625C3-B546-44A5-B525-B7CC092E5AD6}"/>
                        <w:text/>
                      </w:sdtPr>
                      <w:sdtEndPr/>
                      <w:sdtContent>
                        <w:r w:rsidR="00A459F2">
                          <w:t>Bilaga</w:t>
                        </w:r>
                      </w:sdtContent>
                    </w:sdt>
                    <w:r w:rsidR="00AB59E6">
                      <w:t xml:space="preserve"> </w:t>
                    </w:r>
                    <w:sdt>
                      <w:sdtPr>
                        <w:alias w:val="BilageNummer"/>
                        <w:tag w:val="BilageNummer"/>
                        <w:id w:val="-1932427788"/>
                        <w:lock w:val="sdtContentLocked"/>
                        <w:dataBinding w:prefixMappings="xmlns:ns0='http://rkdhs/mallar/lagstiftning/Prop/Prop.xsd'" w:xpath="/ns0:dokumentvärden[1]/ns0:bilagor[1]/ns0:bilaga[7]/@bilagenummer" w:storeItemID="{068625C3-B546-44A5-B525-B7CC092E5AD6}"/>
                        <w:text/>
                      </w:sdtPr>
                      <w:sdtEndPr/>
                      <w:sdtContent>
                        <w:r w:rsidR="00A459F2">
                          <w:t>7</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1088D7" w14:textId="77777777" w:rsidR="00244011" w:rsidRDefault="00244011" w:rsidP="00EE1584">
    <w:pPr>
      <w:pStyle w:val="Brdtext"/>
    </w:pPr>
    <w:r>
      <w:rPr>
        <w:noProof/>
        <w:lang w:eastAsia="sv-SE"/>
      </w:rPr>
      <mc:AlternateContent>
        <mc:Choice Requires="wps">
          <w:drawing>
            <wp:anchor distT="0" distB="0" distL="0" distR="0" simplePos="0" relativeHeight="2516930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DBA6EC" w14:textId="02F57787" w:rsidR="00244011" w:rsidRDefault="00545EC1" w:rsidP="00A118D8">
                          <w:pPr>
                            <w:pStyle w:val="Brdtext"/>
                            <w:jc w:val="left"/>
                          </w:pPr>
                          <w:sdt>
                            <w:sdtPr>
                              <w:alias w:val="NummerEtikett"/>
                              <w:tag w:val="NummerEtikett"/>
                              <w:id w:val="49061277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80454824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F6AA3A1" w14:textId="6C7BC057" w:rsidR="00C7375F" w:rsidRPr="00C7375F" w:rsidRDefault="00545EC1" w:rsidP="00C7375F">
                          <w:pPr>
                            <w:pStyle w:val="Brdtext"/>
                          </w:pPr>
                          <w:sdt>
                            <w:sdtPr>
                              <w:alias w:val="BilageEtikett"/>
                              <w:tag w:val="BilageEtikett"/>
                              <w:id w:val="304594951"/>
                              <w:lock w:val="sdtContentLocked"/>
                              <w:dataBinding w:prefixMappings="xmlns:ns0='http://rkdhs/mallar/lagstiftning/Prop/Prop.xsd'" w:xpath="/ns0:dokumentvärden[1]/ns0:bilagor[1]/ns0:bilaga[7]/@bilageetikett" w:storeItemID="{068625C3-B546-44A5-B525-B7CC092E5AD6}"/>
                              <w:text/>
                            </w:sdtPr>
                            <w:sdtEndPr/>
                            <w:sdtContent>
                              <w:r w:rsidR="00A459F2">
                                <w:t>Bilaga</w:t>
                              </w:r>
                            </w:sdtContent>
                          </w:sdt>
                          <w:r w:rsidR="00AB59E6">
                            <w:t xml:space="preserve"> </w:t>
                          </w:r>
                          <w:sdt>
                            <w:sdtPr>
                              <w:alias w:val="BilageNummer"/>
                              <w:tag w:val="BilageNummer"/>
                              <w:id w:val="699361625"/>
                              <w:lock w:val="sdtContentLocked"/>
                              <w:dataBinding w:prefixMappings="xmlns:ns0='http://rkdhs/mallar/lagstiftning/Prop/Prop.xsd'" w:xpath="/ns0:dokumentvärden[1]/ns0:bilagor[1]/ns0:bilaga[7]/@bilagenummer" w:storeItemID="{068625C3-B546-44A5-B525-B7CC092E5AD6}"/>
                              <w:text/>
                            </w:sdtPr>
                            <w:sdtEndPr/>
                            <w:sdtContent>
                              <w:r w:rsidR="00A459F2">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TRR9C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DDBA6EC" w14:textId="02F57787" w:rsidR="00244011" w:rsidRDefault="00545EC1" w:rsidP="00A118D8">
                    <w:pPr>
                      <w:pStyle w:val="Brdtext"/>
                      <w:jc w:val="left"/>
                    </w:pPr>
                    <w:sdt>
                      <w:sdtPr>
                        <w:alias w:val="NummerEtikett"/>
                        <w:tag w:val="NummerEtikett"/>
                        <w:id w:val="49061277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80454824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F6AA3A1" w14:textId="6C7BC057" w:rsidR="00C7375F" w:rsidRPr="00C7375F" w:rsidRDefault="00545EC1" w:rsidP="00C7375F">
                    <w:pPr>
                      <w:pStyle w:val="Brdtext"/>
                    </w:pPr>
                    <w:sdt>
                      <w:sdtPr>
                        <w:alias w:val="BilageEtikett"/>
                        <w:tag w:val="BilageEtikett"/>
                        <w:id w:val="304594951"/>
                        <w:lock w:val="sdtContentLocked"/>
                        <w:dataBinding w:prefixMappings="xmlns:ns0='http://rkdhs/mallar/lagstiftning/Prop/Prop.xsd'" w:xpath="/ns0:dokumentvärden[1]/ns0:bilagor[1]/ns0:bilaga[7]/@bilageetikett" w:storeItemID="{068625C3-B546-44A5-B525-B7CC092E5AD6}"/>
                        <w:text/>
                      </w:sdtPr>
                      <w:sdtEndPr/>
                      <w:sdtContent>
                        <w:r w:rsidR="00A459F2">
                          <w:t>Bilaga</w:t>
                        </w:r>
                      </w:sdtContent>
                    </w:sdt>
                    <w:r w:rsidR="00AB59E6">
                      <w:t xml:space="preserve"> </w:t>
                    </w:r>
                    <w:sdt>
                      <w:sdtPr>
                        <w:alias w:val="BilageNummer"/>
                        <w:tag w:val="BilageNummer"/>
                        <w:id w:val="699361625"/>
                        <w:lock w:val="sdtContentLocked"/>
                        <w:dataBinding w:prefixMappings="xmlns:ns0='http://rkdhs/mallar/lagstiftning/Prop/Prop.xsd'" w:xpath="/ns0:dokumentvärden[1]/ns0:bilagor[1]/ns0:bilaga[7]/@bilagenummer" w:storeItemID="{068625C3-B546-44A5-B525-B7CC092E5AD6}"/>
                        <w:text/>
                      </w:sdtPr>
                      <w:sdtEndPr/>
                      <w:sdtContent>
                        <w:r w:rsidR="00A459F2">
                          <w:t>7</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1F8990" w14:textId="77777777" w:rsidR="00244011" w:rsidRDefault="00244011" w:rsidP="00EE1584">
    <w:pPr>
      <w:pStyle w:val="Brdtext"/>
    </w:pP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3E873E" w14:textId="77777777" w:rsidR="00244011" w:rsidRDefault="00244011"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9834FE" w14:textId="2BF57C88" w:rsidR="00244011" w:rsidRDefault="00545EC1" w:rsidP="00664D04">
                          <w:pPr>
                            <w:pStyle w:val="Brdtext"/>
                            <w:jc w:val="left"/>
                          </w:pPr>
                          <w:sdt>
                            <w:sdtPr>
                              <w:alias w:val="NummerEtikett"/>
                              <w:tag w:val="NummerEtikett"/>
                              <w:id w:val="94658064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8308290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9EE77F6" w14:textId="057D3E0D" w:rsidR="00C7375F" w:rsidRPr="00C7375F" w:rsidRDefault="00545EC1" w:rsidP="00C7375F">
                          <w:pPr>
                            <w:pStyle w:val="Brdtext"/>
                          </w:pPr>
                          <w:sdt>
                            <w:sdtPr>
                              <w:alias w:val="BilageEtikett"/>
                              <w:tag w:val="BilageEtikett"/>
                              <w:id w:val="1492754621"/>
                              <w:lock w:val="sdtContentLocked"/>
                              <w:dataBinding w:prefixMappings="xmlns:ns0='http://rkdhs/mallar/lagstiftning/Prop/Prop.xsd'" w:xpath="/ns0:dokumentvärden[1]/ns0:bilagor[1]/ns0:bilaga[7]/@bilageetikett" w:storeItemID="{068625C3-B546-44A5-B525-B7CC092E5AD6}"/>
                              <w:text/>
                            </w:sdtPr>
                            <w:sdtEndPr/>
                            <w:sdtContent>
                              <w:r w:rsidR="00A459F2">
                                <w:t>Bilaga</w:t>
                              </w:r>
                            </w:sdtContent>
                          </w:sdt>
                          <w:r w:rsidR="00AB59E6">
                            <w:t xml:space="preserve"> </w:t>
                          </w:r>
                          <w:sdt>
                            <w:sdtPr>
                              <w:alias w:val="BilageNummer"/>
                              <w:tag w:val="BilageNummer"/>
                              <w:id w:val="-914632230"/>
                              <w:lock w:val="sdtContentLocked"/>
                              <w:dataBinding w:prefixMappings="xmlns:ns0='http://rkdhs/mallar/lagstiftning/Prop/Prop.xsd'" w:xpath="/ns0:dokumentvärden[1]/ns0:bilagor[1]/ns0:bilaga[7]/@bilagenummer" w:storeItemID="{068625C3-B546-44A5-B525-B7CC092E5AD6}"/>
                              <w:text/>
                            </w:sdtPr>
                            <w:sdtEndPr/>
                            <w:sdtContent>
                              <w:r w:rsidR="00A459F2">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4.8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LqFbkA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k&#10;mBLDNHr0ILroVyhgnOBpXZjC6t7BLnZfbIc2b+8DLlPVnfQ6/VEPgR5Ab3bgIhjhyamclOgYJRy6&#10;clyejjP6xd7b+RC/CqtJEirq0byMKVtfh4iXwHRrkpIFq5r6qlEqHxJhxIXyZM3QahXzG+Hxh5Uy&#10;pK3oycfjUQ5sbHLvIyuTwohMmSFdqryvMEtxo0SyUea7kIAsF/pKbsa5MLv82TpZSaR6i+Ngv3/V&#10;W5z7OuCRM1sTd866Mdbn6vOM7SGrf24hk709AD+oO4mxW3SZKyX6OFBjYesNmOFtP1rB8asG7btm&#10;Id4xj1lCx7Ef4i0+UlnAbweJkqX1v1+7T/agOLSUtJjNioZfK+YFJeqbAflPy8kkDXM+TI4/gUnE&#10;H2oWhxqz0hcWnCixiRzPYrKPaitKb/Uj1sg8ZYWKGY7cFY1b8SL2GwNriIv5PBthfB2L1+be8RQ6&#10;4ZzI+dA9Mu8GBkdw/8Zup5hNXxC5t02ewc1XEWTMLE9I96gOHcDoZ/IPayrtlsNzttov09kz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XLqFb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A9834FE" w14:textId="2BF57C88" w:rsidR="00244011" w:rsidRDefault="00545EC1" w:rsidP="00664D04">
                    <w:pPr>
                      <w:pStyle w:val="Brdtext"/>
                      <w:jc w:val="left"/>
                    </w:pPr>
                    <w:sdt>
                      <w:sdtPr>
                        <w:alias w:val="NummerEtikett"/>
                        <w:tag w:val="NummerEtikett"/>
                        <w:id w:val="94658064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8308290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9EE77F6" w14:textId="057D3E0D" w:rsidR="00C7375F" w:rsidRPr="00C7375F" w:rsidRDefault="00545EC1" w:rsidP="00C7375F">
                    <w:pPr>
                      <w:pStyle w:val="Brdtext"/>
                    </w:pPr>
                    <w:sdt>
                      <w:sdtPr>
                        <w:alias w:val="BilageEtikett"/>
                        <w:tag w:val="BilageEtikett"/>
                        <w:id w:val="1492754621"/>
                        <w:lock w:val="sdtContentLocked"/>
                        <w:dataBinding w:prefixMappings="xmlns:ns0='http://rkdhs/mallar/lagstiftning/Prop/Prop.xsd'" w:xpath="/ns0:dokumentvärden[1]/ns0:bilagor[1]/ns0:bilaga[7]/@bilageetikett" w:storeItemID="{068625C3-B546-44A5-B525-B7CC092E5AD6}"/>
                        <w:text/>
                      </w:sdtPr>
                      <w:sdtEndPr/>
                      <w:sdtContent>
                        <w:r w:rsidR="00A459F2">
                          <w:t>Bilaga</w:t>
                        </w:r>
                      </w:sdtContent>
                    </w:sdt>
                    <w:r w:rsidR="00AB59E6">
                      <w:t xml:space="preserve"> </w:t>
                    </w:r>
                    <w:sdt>
                      <w:sdtPr>
                        <w:alias w:val="BilageNummer"/>
                        <w:tag w:val="BilageNummer"/>
                        <w:id w:val="-914632230"/>
                        <w:lock w:val="sdtContentLocked"/>
                        <w:dataBinding w:prefixMappings="xmlns:ns0='http://rkdhs/mallar/lagstiftning/Prop/Prop.xsd'" w:xpath="/ns0:dokumentvärden[1]/ns0:bilagor[1]/ns0:bilaga[7]/@bilagenummer" w:storeItemID="{068625C3-B546-44A5-B525-B7CC092E5AD6}"/>
                        <w:text/>
                      </w:sdtPr>
                      <w:sdtEndPr/>
                      <w:sdtContent>
                        <w:r w:rsidR="00A459F2">
                          <w:t>7</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E3CFFB" w14:textId="77777777" w:rsidR="00244011" w:rsidRDefault="00244011" w:rsidP="00EE1584">
    <w:pPr>
      <w:pStyle w:val="Brdtext"/>
    </w:pPr>
    <w:r>
      <w:rPr>
        <w:noProof/>
        <w:lang w:eastAsia="sv-SE"/>
      </w:rPr>
      <mc:AlternateContent>
        <mc:Choice Requires="wps">
          <w:drawing>
            <wp:anchor distT="0" distB="0" distL="0" distR="0" simplePos="0" relativeHeight="2516940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223F13" w14:textId="24416698" w:rsidR="00244011" w:rsidRDefault="00545EC1" w:rsidP="00A118D8">
                          <w:pPr>
                            <w:pStyle w:val="Brdtext"/>
                            <w:jc w:val="left"/>
                          </w:pPr>
                          <w:sdt>
                            <w:sdtPr>
                              <w:alias w:val="NummerEtikett"/>
                              <w:tag w:val="NummerEtikett"/>
                              <w:id w:val="-84378878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23170362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0F5BEAD" w14:textId="3CCAEFC4" w:rsidR="00C7375F" w:rsidRPr="00C7375F" w:rsidRDefault="00545EC1" w:rsidP="00C7375F">
                          <w:pPr>
                            <w:pStyle w:val="Brdtext"/>
                          </w:pPr>
                          <w:sdt>
                            <w:sdtPr>
                              <w:alias w:val="BilageEtikett"/>
                              <w:tag w:val="BilageEtikett"/>
                              <w:id w:val="-582989480"/>
                              <w:lock w:val="sdtContentLocked"/>
                              <w:dataBinding w:prefixMappings="xmlns:ns0='http://rkdhs/mallar/lagstiftning/Prop/Prop.xsd'" w:xpath="/ns0:dokumentvärden[1]/ns0:bilagor[1]/ns0:bilaga[7]/@bilageetikett" w:storeItemID="{068625C3-B546-44A5-B525-B7CC092E5AD6}"/>
                              <w:text/>
                            </w:sdtPr>
                            <w:sdtEndPr/>
                            <w:sdtContent>
                              <w:r w:rsidR="00A459F2">
                                <w:t>Bilaga</w:t>
                              </w:r>
                            </w:sdtContent>
                          </w:sdt>
                          <w:r w:rsidR="00AB59E6">
                            <w:t xml:space="preserve"> </w:t>
                          </w:r>
                          <w:sdt>
                            <w:sdtPr>
                              <w:alias w:val="BilageNummer"/>
                              <w:tag w:val="BilageNummer"/>
                              <w:id w:val="-143897801"/>
                              <w:lock w:val="sdtContentLocked"/>
                              <w:dataBinding w:prefixMappings="xmlns:ns0='http://rkdhs/mallar/lagstiftning/Prop/Prop.xsd'" w:xpath="/ns0:dokumentvärden[1]/ns0:bilagor[1]/ns0:bilaga[7]/@bilagenummer" w:storeItemID="{068625C3-B546-44A5-B525-B7CC092E5AD6}"/>
                              <w:text/>
                            </w:sdtPr>
                            <w:sdtEndPr/>
                            <w:sdtContent>
                              <w:r w:rsidR="00A459F2">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15pt;margin-top:35.45pt;width:89.85pt;height:9.6pt;z-index:251694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03h5jw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0w4&#10;c8JSjx5VF3FFBRwneFofpmT14Mkudp+hozZv7wNdpqo7jTb9qR5GegJ6swOXgjGZnMpJSR3jTJKu&#10;HJdn44x+sff2GOIXBZYloeJIzcuYivVNiPQSMt2apGQBTFNfN8bkQyKMujTI1oJabWJ+I3n8YWUc&#10;ayt+enwyyoEdJPc+snEpjMqUGdKlyvsKsxQ3RiUb474pTZDlQl/JLaRUbpc/WycrTane4jjY71/1&#10;Fue+DvLImcHFnbNtHGCuPs/YHrL6xxYy3dsT4Ad1JzF2iy5zpRztKLCAekPMQOhHK3h53VD7bkSI&#10;9wJplqjjtB/iHX20AYIfBomzJeCv1+6TPVGctJy1NJsVDz9XAhVn5qsj8p+Vk0ka5nyYnHwkJjE8&#10;1CwONW5lL4E4UdIm8jKLyT6aragR7BOtkXnKSirhJOWueNyKl7HfGLSGpJrPsxGNrxfxxj14mUIn&#10;nBM5H7sngX5gcCTu38J2isX0BZF72+QZ/HwViYyZ5QnpHtWhAzT6mfzDmkq75fCcrfbLdPY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BzTeHm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2223F13" w14:textId="24416698" w:rsidR="00244011" w:rsidRDefault="00545EC1" w:rsidP="00A118D8">
                    <w:pPr>
                      <w:pStyle w:val="Brdtext"/>
                      <w:jc w:val="left"/>
                    </w:pPr>
                    <w:sdt>
                      <w:sdtPr>
                        <w:alias w:val="NummerEtikett"/>
                        <w:tag w:val="NummerEtikett"/>
                        <w:id w:val="-843788789"/>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23170362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0F5BEAD" w14:textId="3CCAEFC4" w:rsidR="00C7375F" w:rsidRPr="00C7375F" w:rsidRDefault="00545EC1" w:rsidP="00C7375F">
                    <w:pPr>
                      <w:pStyle w:val="Brdtext"/>
                    </w:pPr>
                    <w:sdt>
                      <w:sdtPr>
                        <w:alias w:val="BilageEtikett"/>
                        <w:tag w:val="BilageEtikett"/>
                        <w:id w:val="-582989480"/>
                        <w:lock w:val="sdtContentLocked"/>
                        <w:dataBinding w:prefixMappings="xmlns:ns0='http://rkdhs/mallar/lagstiftning/Prop/Prop.xsd'" w:xpath="/ns0:dokumentvärden[1]/ns0:bilagor[1]/ns0:bilaga[7]/@bilageetikett" w:storeItemID="{068625C3-B546-44A5-B525-B7CC092E5AD6}"/>
                        <w:text/>
                      </w:sdtPr>
                      <w:sdtEndPr/>
                      <w:sdtContent>
                        <w:r w:rsidR="00A459F2">
                          <w:t>Bilaga</w:t>
                        </w:r>
                      </w:sdtContent>
                    </w:sdt>
                    <w:r w:rsidR="00AB59E6">
                      <w:t xml:space="preserve"> </w:t>
                    </w:r>
                    <w:sdt>
                      <w:sdtPr>
                        <w:alias w:val="BilageNummer"/>
                        <w:tag w:val="BilageNummer"/>
                        <w:id w:val="-143897801"/>
                        <w:lock w:val="sdtContentLocked"/>
                        <w:dataBinding w:prefixMappings="xmlns:ns0='http://rkdhs/mallar/lagstiftning/Prop/Prop.xsd'" w:xpath="/ns0:dokumentvärden[1]/ns0:bilagor[1]/ns0:bilaga[7]/@bilagenummer" w:storeItemID="{068625C3-B546-44A5-B525-B7CC092E5AD6}"/>
                        <w:text/>
                      </w:sdtPr>
                      <w:sdtEndPr/>
                      <w:sdtContent>
                        <w:r w:rsidR="00A459F2">
                          <w:t>7</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B30A1C" w14:textId="77777777" w:rsidR="00244011" w:rsidRDefault="00244011" w:rsidP="00664D04">
    <w:pPr>
      <w:pStyle w:val="Brdtext"/>
    </w:pPr>
    <w:r>
      <w:rPr>
        <w:noProof/>
        <w:lang w:eastAsia="sv-SE"/>
      </w:rPr>
      <mc:AlternateContent>
        <mc:Choice Requires="wps">
          <w:drawing>
            <wp:anchor distT="0" distB="0" distL="0" distR="0" simplePos="0" relativeHeight="2516643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151ADF" w14:textId="16E1AE6A" w:rsidR="00244011" w:rsidRDefault="00545EC1" w:rsidP="00664D04">
                          <w:pPr>
                            <w:pStyle w:val="Brdtext"/>
                            <w:jc w:val="left"/>
                          </w:pPr>
                          <w:sdt>
                            <w:sdtPr>
                              <w:alias w:val="NummerEtikett"/>
                              <w:tag w:val="NummerEtikett"/>
                              <w:id w:val="129879084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29412848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70BDB50" w14:textId="415DEBDE" w:rsidR="00C7375F" w:rsidRPr="00C7375F" w:rsidRDefault="00545EC1" w:rsidP="00C7375F">
                          <w:pPr>
                            <w:pStyle w:val="Brdtext"/>
                          </w:pPr>
                          <w:sdt>
                            <w:sdtPr>
                              <w:alias w:val="BilageEtikett"/>
                              <w:tag w:val="BilageEtikett"/>
                              <w:id w:val="-1714265170"/>
                              <w:lock w:val="sdtContentLocked"/>
                              <w:dataBinding w:prefixMappings="xmlns:ns0='http://rkdhs/mallar/lagstiftning/Prop/Prop.xsd'" w:xpath="/ns0:dokumentvärden[1]/ns0:bilagor[1]/ns0:bilaga[8]/@bilageetikett" w:storeItemID="{068625C3-B546-44A5-B525-B7CC092E5AD6}"/>
                              <w:text/>
                            </w:sdtPr>
                            <w:sdtEndPr/>
                            <w:sdtContent>
                              <w:r w:rsidR="00A459F2">
                                <w:t>Bilaga</w:t>
                              </w:r>
                            </w:sdtContent>
                          </w:sdt>
                          <w:r w:rsidR="00AB59E6">
                            <w:t xml:space="preserve"> </w:t>
                          </w:r>
                          <w:sdt>
                            <w:sdtPr>
                              <w:alias w:val="BilageNummer"/>
                              <w:tag w:val="BilageNummer"/>
                              <w:id w:val="1513882108"/>
                              <w:lock w:val="sdtContentLocked"/>
                              <w:dataBinding w:prefixMappings="xmlns:ns0='http://rkdhs/mallar/lagstiftning/Prop/Prop.xsd'" w:xpath="/ns0:dokumentvärden[1]/ns0:bilagor[1]/ns0:bilaga[8]/@bilagenummer" w:storeItemID="{068625C3-B546-44A5-B525-B7CC092E5AD6}"/>
                              <w:text/>
                            </w:sdtPr>
                            <w:sdtEndPr/>
                            <w:sdtContent>
                              <w:r w:rsidR="00A459F2">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2" type="#_x0000_t202" style="position:absolute;left:0;text-align:left;margin-left:29.4pt;margin-top:34.85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c8UHkAIAAJQ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xJ&#10;iWEae/QkmuB2WMAowlNbP0WrR4t2ofkMDba5v/d4GatupNPxj/UQ1CPQhyO4GIzw6JSPc+wYJRx1&#10;+Si/GiX0s5O3dT58EaBJFArqsHkJU7a/9QFfgqa9SUzmQVXlqlIqHSJhxFI5smfYahXSG9HjDytl&#10;SF3Qi4+TYQpsILq3kZWJYUSiTJcuVt5WmKRwUCLaKPNNSIQsFfpKbsa5MMf8yTpaSUz1FsfO/vSq&#10;tzi3daBHygwmHJ11ZcCl6tOMnSArf/SQydYeAT+rO4qhWTeJK/lw0lNgDeUBmeGgHS1v+arC9t0y&#10;Hx6Yw1nCjuN+CPf4kQoQfugkSrbgfr12H+2R4qilpMbZLKj/uWNOUKK+GiT/VT4ex2FOh/HkEplE&#10;3Llmfa4xO70E5ESOm8jyJEb7oHpROtDPuEYWMSuqmOGYu6ChF5eh3Ri4hrhYLJIRjq9l4dY8Wh5D&#10;R5wjOZ+aZ+Zsx+CA3L+DforZ9AWRW9vo6e1iF5CMieUR6RbVrgM4+on83ZqKu+X8nKxOy3T+Gw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4c8UH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A151ADF" w14:textId="16E1AE6A" w:rsidR="00244011" w:rsidRDefault="00545EC1" w:rsidP="00664D04">
                    <w:pPr>
                      <w:pStyle w:val="Brdtext"/>
                      <w:jc w:val="left"/>
                    </w:pPr>
                    <w:sdt>
                      <w:sdtPr>
                        <w:alias w:val="NummerEtikett"/>
                        <w:tag w:val="NummerEtikett"/>
                        <w:id w:val="129879084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29412848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70BDB50" w14:textId="415DEBDE" w:rsidR="00C7375F" w:rsidRPr="00C7375F" w:rsidRDefault="00545EC1" w:rsidP="00C7375F">
                    <w:pPr>
                      <w:pStyle w:val="Brdtext"/>
                    </w:pPr>
                    <w:sdt>
                      <w:sdtPr>
                        <w:alias w:val="BilageEtikett"/>
                        <w:tag w:val="BilageEtikett"/>
                        <w:id w:val="-1714265170"/>
                        <w:lock w:val="sdtContentLocked"/>
                        <w:dataBinding w:prefixMappings="xmlns:ns0='http://rkdhs/mallar/lagstiftning/Prop/Prop.xsd'" w:xpath="/ns0:dokumentvärden[1]/ns0:bilagor[1]/ns0:bilaga[8]/@bilageetikett" w:storeItemID="{068625C3-B546-44A5-B525-B7CC092E5AD6}"/>
                        <w:text/>
                      </w:sdtPr>
                      <w:sdtEndPr/>
                      <w:sdtContent>
                        <w:r w:rsidR="00A459F2">
                          <w:t>Bilaga</w:t>
                        </w:r>
                      </w:sdtContent>
                    </w:sdt>
                    <w:r w:rsidR="00AB59E6">
                      <w:t xml:space="preserve"> </w:t>
                    </w:r>
                    <w:sdt>
                      <w:sdtPr>
                        <w:alias w:val="BilageNummer"/>
                        <w:tag w:val="BilageNummer"/>
                        <w:id w:val="1513882108"/>
                        <w:lock w:val="sdtContentLocked"/>
                        <w:dataBinding w:prefixMappings="xmlns:ns0='http://rkdhs/mallar/lagstiftning/Prop/Prop.xsd'" w:xpath="/ns0:dokumentvärden[1]/ns0:bilagor[1]/ns0:bilaga[8]/@bilagenummer" w:storeItemID="{068625C3-B546-44A5-B525-B7CC092E5AD6}"/>
                        <w:text/>
                      </w:sdtPr>
                      <w:sdtEndPr/>
                      <w:sdtContent>
                        <w:r w:rsidR="00A459F2">
                          <w:t>8</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F88225" w14:textId="77777777" w:rsidR="00244011" w:rsidRDefault="00244011" w:rsidP="00EE1584">
    <w:pPr>
      <w:pStyle w:val="Brdtext"/>
    </w:pPr>
    <w:r>
      <w:rPr>
        <w:noProof/>
        <w:lang w:eastAsia="sv-SE"/>
      </w:rPr>
      <mc:AlternateContent>
        <mc:Choice Requires="wps">
          <w:drawing>
            <wp:anchor distT="0" distB="0" distL="0" distR="0" simplePos="0" relativeHeight="2516951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F5FFBD" w14:textId="1A06CC76" w:rsidR="00244011" w:rsidRDefault="00545EC1" w:rsidP="00A118D8">
                          <w:pPr>
                            <w:pStyle w:val="Brdtext"/>
                            <w:jc w:val="left"/>
                          </w:pPr>
                          <w:sdt>
                            <w:sdtPr>
                              <w:alias w:val="NummerEtikett"/>
                              <w:tag w:val="NummerEtikett"/>
                              <w:id w:val="-1195374103"/>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877886343"/>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F69AA9F" w14:textId="06698064" w:rsidR="00C7375F" w:rsidRPr="00C7375F" w:rsidRDefault="00545EC1" w:rsidP="00C7375F">
                          <w:pPr>
                            <w:pStyle w:val="Brdtext"/>
                          </w:pPr>
                          <w:sdt>
                            <w:sdtPr>
                              <w:alias w:val="BilageEtikett"/>
                              <w:tag w:val="BilageEtikett"/>
                              <w:id w:val="1199978510"/>
                              <w:lock w:val="sdtContentLocked"/>
                              <w:dataBinding w:prefixMappings="xmlns:ns0='http://rkdhs/mallar/lagstiftning/Prop/Prop.xsd'" w:xpath="/ns0:dokumentvärden[1]/ns0:bilagor[1]/ns0:bilaga[8]/@bilageetikett" w:storeItemID="{068625C3-B546-44A5-B525-B7CC092E5AD6}"/>
                              <w:text/>
                            </w:sdtPr>
                            <w:sdtEndPr/>
                            <w:sdtContent>
                              <w:r w:rsidR="00A459F2">
                                <w:t>Bilaga</w:t>
                              </w:r>
                            </w:sdtContent>
                          </w:sdt>
                          <w:r w:rsidR="00AB59E6">
                            <w:t xml:space="preserve"> </w:t>
                          </w:r>
                          <w:sdt>
                            <w:sdtPr>
                              <w:alias w:val="BilageNummer"/>
                              <w:tag w:val="BilageNummer"/>
                              <w:id w:val="-746730425"/>
                              <w:lock w:val="sdtContentLocked"/>
                              <w:dataBinding w:prefixMappings="xmlns:ns0='http://rkdhs/mallar/lagstiftning/Prop/Prop.xsd'" w:xpath="/ns0:dokumentvärden[1]/ns0:bilagor[1]/ns0:bilaga[8]/@bilagenummer" w:storeItemID="{068625C3-B546-44A5-B525-B7CC092E5AD6}"/>
                              <w:text/>
                            </w:sdtPr>
                            <w:sdtEndPr/>
                            <w:sdtContent>
                              <w:r w:rsidR="00A459F2">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3" type="#_x0000_t202" style="position:absolute;left:0;text-align:left;margin-left:348.15pt;margin-top:35.45pt;width:89.85pt;height:9.6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7PJUkQIAAJQ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smU&#10;EsM09mgl2uC2WMB5hKexvkCrpUW70H6GFts83Hu8jFW30un4x3oI6hHo/QFcDEZ4dMonOXaMEo66&#10;fJxfjhP62dHbOh++CNAkCiV12LyEKdvd+YAvQdPBJCbzoOrqtlYqHSJhxLVyZMew1SqkN6LHH1bK&#10;kKak0/OLUQpsILp3kZWJYUSiTJ8uVt5VmKSwVyLaKPNNSIQsFfpKbsa5MIf8yTpaSUz1Fsfe/viq&#10;tzh3daBHygwmHJx1bcCl6tOMHSGrfgyQyc4eAT+pO4qhXbeJK/loOlBgDdUemeGgGy1v+W2N7btj&#10;Pjwyh7OEHcf9EB7wIxUg/NBLlGzA/XrtPtojxVFLSYOzWVL/c8ucoER9NUj+y3wyicOcDpOLj8gk&#10;4k4161ON2eprQE7kuIksT2K0D2oQpQP9hGtkEbOiihmOuUsaBvE6dBsD1xAXi0UywvG1LNyZpeUx&#10;dMQ5knPVPjFnewYH5P49DFPMihdE7myjp7eLbUAyJpZHpDtU+w7g6Cfy92sq7pbTc7I6LtP5b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jOzyVJ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34F5FFBD" w14:textId="1A06CC76" w:rsidR="00244011" w:rsidRDefault="00545EC1" w:rsidP="00A118D8">
                    <w:pPr>
                      <w:pStyle w:val="Brdtext"/>
                      <w:jc w:val="left"/>
                    </w:pPr>
                    <w:sdt>
                      <w:sdtPr>
                        <w:alias w:val="NummerEtikett"/>
                        <w:tag w:val="NummerEtikett"/>
                        <w:id w:val="-1195374103"/>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877886343"/>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F69AA9F" w14:textId="06698064" w:rsidR="00C7375F" w:rsidRPr="00C7375F" w:rsidRDefault="00545EC1" w:rsidP="00C7375F">
                    <w:pPr>
                      <w:pStyle w:val="Brdtext"/>
                    </w:pPr>
                    <w:sdt>
                      <w:sdtPr>
                        <w:alias w:val="BilageEtikett"/>
                        <w:tag w:val="BilageEtikett"/>
                        <w:id w:val="1199978510"/>
                        <w:lock w:val="sdtContentLocked"/>
                        <w:dataBinding w:prefixMappings="xmlns:ns0='http://rkdhs/mallar/lagstiftning/Prop/Prop.xsd'" w:xpath="/ns0:dokumentvärden[1]/ns0:bilagor[1]/ns0:bilaga[8]/@bilageetikett" w:storeItemID="{068625C3-B546-44A5-B525-B7CC092E5AD6}"/>
                        <w:text/>
                      </w:sdtPr>
                      <w:sdtEndPr/>
                      <w:sdtContent>
                        <w:r w:rsidR="00A459F2">
                          <w:t>Bilaga</w:t>
                        </w:r>
                      </w:sdtContent>
                    </w:sdt>
                    <w:r w:rsidR="00AB59E6">
                      <w:t xml:space="preserve"> </w:t>
                    </w:r>
                    <w:sdt>
                      <w:sdtPr>
                        <w:alias w:val="BilageNummer"/>
                        <w:tag w:val="BilageNummer"/>
                        <w:id w:val="-746730425"/>
                        <w:lock w:val="sdtContentLocked"/>
                        <w:dataBinding w:prefixMappings="xmlns:ns0='http://rkdhs/mallar/lagstiftning/Prop/Prop.xsd'" w:xpath="/ns0:dokumentvärden[1]/ns0:bilagor[1]/ns0:bilaga[8]/@bilagenummer" w:storeItemID="{068625C3-B546-44A5-B525-B7CC092E5AD6}"/>
                        <w:text/>
                      </w:sdtPr>
                      <w:sdtEndPr/>
                      <w:sdtContent>
                        <w:r w:rsidR="00A459F2">
                          <w:t>8</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6F5290" w14:textId="77777777" w:rsidR="00244011" w:rsidRDefault="00244011" w:rsidP="00EE1584">
    <w:pPr>
      <w:pStyle w:val="Brdtext"/>
    </w:pP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F4618" w14:textId="77777777" w:rsidR="00244011" w:rsidRDefault="00244011" w:rsidP="00664D04">
    <w:pPr>
      <w:pStyle w:val="Brdtext"/>
    </w:pPr>
    <w:r>
      <w:rPr>
        <w:noProof/>
        <w:lang w:eastAsia="sv-SE"/>
      </w:rPr>
      <mc:AlternateContent>
        <mc:Choice Requires="wps">
          <w:drawing>
            <wp:anchor distT="0" distB="0" distL="0" distR="0" simplePos="0" relativeHeight="2516654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1E7944" w14:textId="22C6A36E" w:rsidR="00244011" w:rsidRDefault="00545EC1" w:rsidP="00664D04">
                          <w:pPr>
                            <w:pStyle w:val="Brdtext"/>
                            <w:jc w:val="left"/>
                          </w:pPr>
                          <w:sdt>
                            <w:sdtPr>
                              <w:alias w:val="NummerEtikett"/>
                              <w:tag w:val="NummerEtikett"/>
                              <w:id w:val="1648172863"/>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3927926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F863667" w14:textId="2AFB70A9" w:rsidR="00C7375F" w:rsidRPr="00C7375F" w:rsidRDefault="00545EC1" w:rsidP="00C7375F">
                          <w:pPr>
                            <w:pStyle w:val="Brdtext"/>
                          </w:pPr>
                          <w:sdt>
                            <w:sdtPr>
                              <w:alias w:val="BilageEtikett"/>
                              <w:tag w:val="BilageEtikett"/>
                              <w:id w:val="365115329"/>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202675689"/>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37" type="#_x0000_t202" style="position:absolute;left:0;text-align:left;margin-left:29.4pt;margin-top:34.85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940+jwIAAJQ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k9O&#10;OXPCUo8eVBdxRQmMU3laH6aEuveEi90X6KjN2/tAlynrTqNNf8qHkZ4KvdkVl5wxmYzKSUkd40yS&#10;rhyXp+Nc/WJv7THErwosS0LFkZqXayrW1yHSSwi6haRgAUxTXzXG5EMijLowyNaCWm1ifiNZ/IEy&#10;jrUVP/l4PMqOHSTz3rNxyY3KlBnCpcz7DLMUN0YljHHflaaS5URfiS2kVG4XP6MTSlOotxgO+P2r&#10;3mLc50EWOTK4uDO2jQPM2ecZ25es/rktme7xVPCDvJMYu0WXuVKWuXfpbgH1hpiB0I9W8PKqofZd&#10;ixDvBNIsUcdpP8Rb+mgDVH4YJM6WgL9fu094ojhpOWtpNisefq0EKs7MN0fkPy0nkzTM+TA5/kRM&#10;YnioWRxq3MpeAHGipE3kZRYTPpqtqBHsI62ReYpKKuEkxa543IoXsd8YtIakms8ziMbXi3jt7r1M&#10;rlOdEzkfukeBfmBwJO7fwHaKxfQFkXtssgx+vopExszyfVWHDtDoZ/IPayrtlsNzRu2X6ewZ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33jT6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91E7944" w14:textId="22C6A36E" w:rsidR="00244011" w:rsidRDefault="00545EC1" w:rsidP="00664D04">
                    <w:pPr>
                      <w:pStyle w:val="Brdtext"/>
                      <w:jc w:val="left"/>
                    </w:pPr>
                    <w:sdt>
                      <w:sdtPr>
                        <w:alias w:val="NummerEtikett"/>
                        <w:tag w:val="NummerEtikett"/>
                        <w:id w:val="1648172863"/>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3927926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F863667" w14:textId="2AFB70A9" w:rsidR="00C7375F" w:rsidRPr="00C7375F" w:rsidRDefault="00545EC1" w:rsidP="00C7375F">
                    <w:pPr>
                      <w:pStyle w:val="Brdtext"/>
                    </w:pPr>
                    <w:sdt>
                      <w:sdtPr>
                        <w:alias w:val="BilageEtikett"/>
                        <w:tag w:val="BilageEtikett"/>
                        <w:id w:val="365115329"/>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202675689"/>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6F931" w14:textId="77777777" w:rsidR="00244011" w:rsidRDefault="00244011" w:rsidP="00EE1584">
    <w:pPr>
      <w:pStyle w:val="Brdtext"/>
    </w:pPr>
    <w:r>
      <w:rPr>
        <w:noProof/>
        <w:lang w:eastAsia="sv-SE"/>
      </w:rPr>
      <mc:AlternateContent>
        <mc:Choice Requires="wps">
          <w:drawing>
            <wp:anchor distT="0" distB="0" distL="0" distR="0" simplePos="0" relativeHeight="2516961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EAB1DB" w14:textId="603A2C18" w:rsidR="00244011" w:rsidRDefault="00545EC1" w:rsidP="00A118D8">
                          <w:pPr>
                            <w:pStyle w:val="Brdtext"/>
                            <w:jc w:val="left"/>
                          </w:pPr>
                          <w:sdt>
                            <w:sdtPr>
                              <w:alias w:val="NummerEtikett"/>
                              <w:tag w:val="NummerEtikett"/>
                              <w:id w:val="-1284807815"/>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93285248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E7EA4DB" w14:textId="4A82D232" w:rsidR="00C7375F" w:rsidRPr="00C7375F" w:rsidRDefault="00545EC1" w:rsidP="00C7375F">
                          <w:pPr>
                            <w:pStyle w:val="Brdtext"/>
                          </w:pPr>
                          <w:sdt>
                            <w:sdtPr>
                              <w:alias w:val="BilageEtikett"/>
                              <w:tag w:val="BilageEtikett"/>
                              <w:id w:val="-686981795"/>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270777434"/>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38" type="#_x0000_t202" style="position:absolute;left:0;text-align:left;margin-left:348.15pt;margin-top:35.45pt;width:89.85pt;height:9.6pt;z-index:251696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ClQcjgIAAJQ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E&#10;nTJMo0ePoot+hQKOEzytC1NYPTjYxe6z7dDm7X3AZaq6k16nP+oh0APozQ5cBCM8OZWTEh2jhENX&#10;jsuzcUa/2Hs7H+IXYTVJQkU9mpcxZeubEPESmG5NUrJgVVNfN0rlQyKMuFSerBlarWJ+Izz+sFKG&#10;tBU9PT4Z5cDGJvc+sjIpjMiUGdKlyvsKsxQ3SiQbZb4JCchyoa/kZpwLs8ufrZOVRKq3OA72+1e9&#10;xbmvAx45szVx56wbY32uPs/YHrL6xxYy2dsD8IO6kxi7RZe5UpY7CixsvQEzvO1HKzh+3aB9NyzE&#10;e+YxS+g49kO8w0cqC/jtIFGytP7Xa/fJHhSHlpIWs1nR8HPFvKBEfTUg/1k5maRhzofJyUcwifhD&#10;zeJQY1b60oITJTaR41lM9lFtRemtfsIamaesUDHDkbuicStexn5jYA1xMZ9nI4yvY/HGPDieQiec&#10;Ezkfuyfm3cDgCO7f2u0Us+kLIve2yTO4+SqCjJnlCeke1aEDGP1M/mFNpd1yeM5W+2U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pgpUHI4CAACU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2FEAB1DB" w14:textId="603A2C18" w:rsidR="00244011" w:rsidRDefault="00545EC1" w:rsidP="00A118D8">
                    <w:pPr>
                      <w:pStyle w:val="Brdtext"/>
                      <w:jc w:val="left"/>
                    </w:pPr>
                    <w:sdt>
                      <w:sdtPr>
                        <w:alias w:val="NummerEtikett"/>
                        <w:tag w:val="NummerEtikett"/>
                        <w:id w:val="-1284807815"/>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93285248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E7EA4DB" w14:textId="4A82D232" w:rsidR="00C7375F" w:rsidRPr="00C7375F" w:rsidRDefault="00545EC1" w:rsidP="00C7375F">
                    <w:pPr>
                      <w:pStyle w:val="Brdtext"/>
                    </w:pPr>
                    <w:sdt>
                      <w:sdtPr>
                        <w:alias w:val="BilageEtikett"/>
                        <w:tag w:val="BilageEtikett"/>
                        <w:id w:val="-686981795"/>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270777434"/>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3A6FE4" w14:textId="77777777" w:rsidR="00244011" w:rsidRDefault="00244011" w:rsidP="00EE1584">
    <w:pPr>
      <w:pStyle w:val="Brdtext"/>
    </w:pP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B962F0" w14:textId="77777777" w:rsidR="00244011" w:rsidRDefault="00244011" w:rsidP="00664D04">
    <w:pPr>
      <w:pStyle w:val="Brdtext"/>
    </w:pPr>
    <w:r>
      <w:rPr>
        <w:noProof/>
        <w:lang w:eastAsia="sv-SE"/>
      </w:rPr>
      <mc:AlternateContent>
        <mc:Choice Requires="wps">
          <w:drawing>
            <wp:anchor distT="0" distB="0" distL="0" distR="0" simplePos="0" relativeHeight="25166643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D03282" w14:textId="34C8BA47" w:rsidR="00244011" w:rsidRDefault="00545EC1" w:rsidP="00664D04">
                          <w:pPr>
                            <w:pStyle w:val="Brdtext"/>
                            <w:jc w:val="left"/>
                          </w:pPr>
                          <w:sdt>
                            <w:sdtPr>
                              <w:alias w:val="NummerEtikett"/>
                              <w:tag w:val="NummerEtikett"/>
                              <w:id w:val="158310866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70563773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0621082" w14:textId="5454F9C9" w:rsidR="00C7375F" w:rsidRPr="00C7375F" w:rsidRDefault="00545EC1" w:rsidP="00C7375F">
                          <w:pPr>
                            <w:pStyle w:val="Brdtext"/>
                          </w:pPr>
                          <w:sdt>
                            <w:sdtPr>
                              <w:alias w:val="BilageEtikett"/>
                              <w:tag w:val="BilageEtikett"/>
                              <w:id w:val="-1707097281"/>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415161222"/>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2" type="#_x0000_t202" style="position:absolute;left:0;text-align:left;margin-left:29.4pt;margin-top:34.85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0FX7kAIAAJQFAAAOAAAAZHJzL2Uyb0RvYy54bWysVFFv2yAQfp+0/4B4Xx1nSbdGdaqsVadJ&#10;VVstnfpMMDTWMDAgsbNf3w9sJ1nXl057sYH77o777jvOL9paka1wvjK6oPnJiBKhuSkr/VTQHw/X&#10;Hz5T4gPTJVNGi4LuhKcX8/fvzhs7E2OzNqoUjiCI9rPGFnQdgp1lmedrUTN/YqzQMErjahawdU9Z&#10;6ViD6LXKxqPRadYYV1pnuPAep1edkc5TfCkFD3dSehGIKijuFtLXpe8qfrP5OZs9OWbXFe+vwf7h&#10;FjWrNJLuQ12xwMjGVX+FqivujDcynHBTZ0bKiotUA6rJRy+qWa6ZFakWkOPtnib//8Ly2+29I1VZ&#10;0GlOiWY1evQg2uA2KGAc6WmsnwG1tMCF9otp0ebh3OMwVt1KV8c/6iGwg+jdnlwEIzw65ZMcHaOE&#10;w5aP87NxYj87eFvnw1dhahIXBXVoXuKUbW98wE0AHSAxmTeqKq8rpdImCkZcKke2DK1WId0RHn+g&#10;lCZNQU8/TkcpsDbRvYusdAwjkmT6dLHyrsK0CjslIkbp70KCslToK7kZ50Lv8yd0REmkeotjjz/c&#10;6i3OXR3wSJmNDnvnutLGperTjB0oK38OlMkOD8KP6o7L0K7apJU8nw4SWJlyB2U4042Wt/y6Qvtu&#10;mA/3zGGW0HG8D+EOH6kM6Df9ipK1cb9fO494SBxWShrMZkH9rw1zghL1TUP8Z/lkEoc5bSbTT1AS&#10;cceW1bFFb+pLA01A37hdWkZ8UMNSOlM/4hlZxKwwMc2Ru6BhWF6G7sXAM8TFYpFAGF/Lwo1eWh5D&#10;R56jOB/aR+Zsr+AA7d+aYYrZ7IWQO2z09HaxCRBjUnlkumO17wBGP4m/f6bi23K8T6jDYzp/Bg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H0FX7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5D03282" w14:textId="34C8BA47" w:rsidR="00244011" w:rsidRDefault="00545EC1" w:rsidP="00664D04">
                    <w:pPr>
                      <w:pStyle w:val="Brdtext"/>
                      <w:jc w:val="left"/>
                    </w:pPr>
                    <w:sdt>
                      <w:sdtPr>
                        <w:alias w:val="NummerEtikett"/>
                        <w:tag w:val="NummerEtikett"/>
                        <w:id w:val="158310866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705637732"/>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0621082" w14:textId="5454F9C9" w:rsidR="00C7375F" w:rsidRPr="00C7375F" w:rsidRDefault="00545EC1" w:rsidP="00C7375F">
                    <w:pPr>
                      <w:pStyle w:val="Brdtext"/>
                    </w:pPr>
                    <w:sdt>
                      <w:sdtPr>
                        <w:alias w:val="BilageEtikett"/>
                        <w:tag w:val="BilageEtikett"/>
                        <w:id w:val="-1707097281"/>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415161222"/>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AB9642" w14:textId="77777777" w:rsidR="00244011" w:rsidRDefault="00244011" w:rsidP="00EE1584">
    <w:pPr>
      <w:pStyle w:val="Brdtext"/>
    </w:pPr>
    <w:r>
      <w:rPr>
        <w:noProof/>
        <w:lang w:eastAsia="sv-SE"/>
      </w:rPr>
      <mc:AlternateContent>
        <mc:Choice Requires="wps">
          <w:drawing>
            <wp:anchor distT="0" distB="0" distL="0" distR="0" simplePos="0" relativeHeight="2516971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DD8EAB" w14:textId="5752D518" w:rsidR="00244011" w:rsidRDefault="00545EC1" w:rsidP="00A118D8">
                          <w:pPr>
                            <w:pStyle w:val="Brdtext"/>
                            <w:jc w:val="left"/>
                          </w:pPr>
                          <w:sdt>
                            <w:sdtPr>
                              <w:alias w:val="NummerEtikett"/>
                              <w:tag w:val="NummerEtikett"/>
                              <w:id w:val="102768376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72105027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31FBE443" w14:textId="5A664DDF" w:rsidR="00C7375F" w:rsidRPr="00C7375F" w:rsidRDefault="00545EC1" w:rsidP="00C7375F">
                          <w:pPr>
                            <w:pStyle w:val="Brdtext"/>
                          </w:pPr>
                          <w:sdt>
                            <w:sdtPr>
                              <w:alias w:val="BilageEtikett"/>
                              <w:tag w:val="BilageEtikett"/>
                              <w:id w:val="1323389181"/>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628047510"/>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3" type="#_x0000_t202" style="position:absolute;left:0;text-align:left;margin-left:348.15pt;margin-top:35.45pt;width:89.85pt;height:9.6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2KokA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EezWr06Em0wW1QwGmkp7F+CtSjBS60n02LNg/nHoex6la6Ov5RD4EdkXZ7chGM8OiUT3J0jBIO&#10;Wz7OL8aJ/ezgbZ0PX4SpSVwU1KF5iVO2vfUBNwF0gMRk3qiqvKmUSpsoGHGlHNkytFqFdEd4/IFS&#10;mjQFPT9FrdFJm+jeRVY6nogkmT5drLyrMK3CTomIUfqbkKAsFfpKbsa50Pv8CR1REqne4tjjD7d6&#10;i3NXBzxSZqPD3rmutHGp+vTGDpSVPwbKZIcH4Ud1x2Vol23SSp6fDxJYmnIHZTjTPS1v+U2F9t0y&#10;Hx6Yw1tCxzEfwj0+UhnQb/oVJWvjfr12HvGQOKyUNHibBfU/N8wJStRXDfFf5JMJwoa0mZx9hJKI&#10;O7Ysjy16U18ZaCLHJLI8LSM+qGEpnamfMUYWMStMTHPkLmgYllehmxgYQ1wsFgmE52tZuNWPlsfQ&#10;kecozqf2mTnbKzhA+3dmeMVs+kLIHTZ6ervYBIgxqTwy3bHadwBPP4m/H1NxthzvE+o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zT2Ko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5DDD8EAB" w14:textId="5752D518" w:rsidR="00244011" w:rsidRDefault="00545EC1" w:rsidP="00A118D8">
                    <w:pPr>
                      <w:pStyle w:val="Brdtext"/>
                      <w:jc w:val="left"/>
                    </w:pPr>
                    <w:sdt>
                      <w:sdtPr>
                        <w:alias w:val="NummerEtikett"/>
                        <w:tag w:val="NummerEtikett"/>
                        <w:id w:val="102768376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72105027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31FBE443" w14:textId="5A664DDF" w:rsidR="00C7375F" w:rsidRPr="00C7375F" w:rsidRDefault="00545EC1" w:rsidP="00C7375F">
                    <w:pPr>
                      <w:pStyle w:val="Brdtext"/>
                    </w:pPr>
                    <w:sdt>
                      <w:sdtPr>
                        <w:alias w:val="BilageEtikett"/>
                        <w:tag w:val="BilageEtikett"/>
                        <w:id w:val="1323389181"/>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628047510"/>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27525E" w14:textId="77777777" w:rsidR="00244011" w:rsidRDefault="00244011" w:rsidP="00664D04">
    <w:pPr>
      <w:pStyle w:val="Brdtext"/>
    </w:pPr>
    <w:r>
      <w:rPr>
        <w:noProof/>
        <w:lang w:eastAsia="sv-SE"/>
      </w:rPr>
      <mc:AlternateContent>
        <mc:Choice Requires="wps">
          <w:drawing>
            <wp:anchor distT="0" distB="0" distL="0" distR="0" simplePos="0" relativeHeight="25166745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BB739A" w14:textId="02F5EAC3" w:rsidR="00244011" w:rsidRDefault="00545EC1" w:rsidP="00664D04">
                          <w:pPr>
                            <w:pStyle w:val="Brdtext"/>
                            <w:jc w:val="left"/>
                          </w:pPr>
                          <w:sdt>
                            <w:sdtPr>
                              <w:alias w:val="NummerEtikett"/>
                              <w:tag w:val="NummerEtikett"/>
                              <w:id w:val="4387744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740063154"/>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18459DBB" w14:textId="11B64F89" w:rsidR="00C7375F" w:rsidRPr="00C7375F" w:rsidRDefault="00545EC1" w:rsidP="00C7375F">
                          <w:pPr>
                            <w:pStyle w:val="Brdtext"/>
                          </w:pPr>
                          <w:sdt>
                            <w:sdtPr>
                              <w:alias w:val="BilageEtikett"/>
                              <w:tag w:val="BilageEtikett"/>
                              <w:id w:val="-2088682135"/>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921528078"/>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47" type="#_x0000_t202" style="position:absolute;left:0;text-align:left;margin-left:29.4pt;margin-top:34.85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vE8jwIAAJQ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c9O&#10;KdGsRo+eRBvcBgWMIzyN9VNoPVrohfazadHm4d3jMVbdSlfHP+ohkAPo3R5cOCM8GuWTHB2jhEOW&#10;j/OLcUI/O1hb58MXYWoSDwV1aF7ClG1vfUAmUB1UYjBvVFXeVEqlSySMuFKObBlarULKERZ/aClN&#10;moKen56NkmNtonnnWenoRiTK9OFi5V2F6RR2SkQdpb8JCchSoa/EZpwLvY+ftKOWRKi3GPb6h6ze&#10;YtzVAYsU2eiwN64rbVyqPs3YAbLyxwCZ7PQB+FHd8RjaZZu4gkYOFFiacgdmONONlrf8pkL7bpkP&#10;D8xhltBx7Idwj49UBvCb/kTJ2rhfr71HfVAcUkoazGZB/c8Nc4IS9VWD/Bf5ZBKHOV0mZx+RDXHH&#10;kuWxRG/qKwNO5NhElqdj1A9qOEpn6meskUWMChHTHLELGobjVeg2BtYQF4tFUsL4WhZu9aPl0XXE&#10;OZLzqX1mzvYMDuD+nRmmmE1fELnTjZbeLjYBZEwsj0h3qPYdwOgn8vdrKu6W43vSOizT+W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Aju8TyPAgAAlA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BBB739A" w14:textId="02F5EAC3" w:rsidR="00244011" w:rsidRDefault="00545EC1" w:rsidP="00664D04">
                    <w:pPr>
                      <w:pStyle w:val="Brdtext"/>
                      <w:jc w:val="left"/>
                    </w:pPr>
                    <w:sdt>
                      <w:sdtPr>
                        <w:alias w:val="NummerEtikett"/>
                        <w:tag w:val="NummerEtikett"/>
                        <w:id w:val="43877442"/>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740063154"/>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18459DBB" w14:textId="11B64F89" w:rsidR="00C7375F" w:rsidRPr="00C7375F" w:rsidRDefault="00545EC1" w:rsidP="00C7375F">
                    <w:pPr>
                      <w:pStyle w:val="Brdtext"/>
                    </w:pPr>
                    <w:sdt>
                      <w:sdtPr>
                        <w:alias w:val="BilageEtikett"/>
                        <w:tag w:val="BilageEtikett"/>
                        <w:id w:val="-2088682135"/>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921528078"/>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93CE6D" w14:textId="77777777" w:rsidR="00244011" w:rsidRDefault="00244011" w:rsidP="00EE1584">
    <w:pPr>
      <w:pStyle w:val="Brdtext"/>
    </w:pPr>
    <w:r>
      <w:rPr>
        <w:noProof/>
        <w:lang w:eastAsia="sv-SE"/>
      </w:rPr>
      <mc:AlternateContent>
        <mc:Choice Requires="wps">
          <w:drawing>
            <wp:anchor distT="0" distB="0" distL="0" distR="0" simplePos="0" relativeHeight="2516981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69D79C" w14:textId="2BA50EE9" w:rsidR="00244011" w:rsidRDefault="00545EC1" w:rsidP="00A118D8">
                          <w:pPr>
                            <w:pStyle w:val="Brdtext"/>
                            <w:jc w:val="left"/>
                          </w:pPr>
                          <w:sdt>
                            <w:sdtPr>
                              <w:alias w:val="NummerEtikett"/>
                              <w:tag w:val="NummerEtikett"/>
                              <w:id w:val="-1929195240"/>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272252596"/>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D4F9E36" w14:textId="670B9C73" w:rsidR="00C7375F" w:rsidRPr="00C7375F" w:rsidRDefault="00545EC1" w:rsidP="00C7375F">
                          <w:pPr>
                            <w:pStyle w:val="Brdtext"/>
                          </w:pPr>
                          <w:sdt>
                            <w:sdtPr>
                              <w:alias w:val="BilageEtikett"/>
                              <w:tag w:val="BilageEtikett"/>
                              <w:id w:val="1156192161"/>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631643914"/>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48" type="#_x0000_t202" style="position:absolute;left:0;text-align:left;margin-left:348.15pt;margin-top:35.45pt;width:89.85pt;height:9.6pt;z-index:251698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Eyge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2ZgSzWr06Em0wW1QwGmEp7F+CqtHC7vQfjYt2jzce1zGqlvp6vhHPQR6AL3bg4tghEenfJKjY5Rw&#10;6PJxfjFO6GcHb+t8+CJMTaJQUIfmJUzZ9tYHvASmg0lM5o2qyptKqXSIhBFXypEtQ6tVSG+Exx9W&#10;SpOmoOenZ6MUWJvo3kVWOoYRiTJ9ulh5V2GSwk6JaKP0NyEBWSr0ldyMc6H3+ZN1tJJI9RbH3v7w&#10;qrc4d3XAI2U2Ouyd60obl6pPM3aArPwxQCY7ewB+VHcUQ7tsE1fQvoECS1PuwAxnutHylt9UaN8t&#10;8+GBOcwSOo79EO7xkcoAftNLlKyN+/XafbQHxaGlpMFsFtT/3DAnKFFfNch/kU8mcZjTYXL2EUwi&#10;7lizPNboTX1lwIkcm8jyJEb7oAZROlM/Y40sYlaomObIXdAwiFeh2xhYQ1wsFskI42tZuNWPlsfQ&#10;EedIzqf2mTnbMziA+3dmmGI2fUHkzjZ6ervYBJAxsTwi3aHadwCjn8jfr6m4W47PyeqwTO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BDEyge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B69D79C" w14:textId="2BA50EE9" w:rsidR="00244011" w:rsidRDefault="00545EC1" w:rsidP="00A118D8">
                    <w:pPr>
                      <w:pStyle w:val="Brdtext"/>
                      <w:jc w:val="left"/>
                    </w:pPr>
                    <w:sdt>
                      <w:sdtPr>
                        <w:alias w:val="NummerEtikett"/>
                        <w:tag w:val="NummerEtikett"/>
                        <w:id w:val="-1929195240"/>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272252596"/>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D4F9E36" w14:textId="670B9C73" w:rsidR="00C7375F" w:rsidRPr="00C7375F" w:rsidRDefault="00545EC1" w:rsidP="00C7375F">
                    <w:pPr>
                      <w:pStyle w:val="Brdtext"/>
                    </w:pPr>
                    <w:sdt>
                      <w:sdtPr>
                        <w:alias w:val="BilageEtikett"/>
                        <w:tag w:val="BilageEtikett"/>
                        <w:id w:val="1156192161"/>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631643914"/>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B4D718" w14:textId="77777777" w:rsidR="00244011" w:rsidRDefault="00244011" w:rsidP="00664D04">
    <w:pPr>
      <w:pStyle w:val="Brdtext"/>
    </w:pPr>
    <w:r>
      <w:rPr>
        <w:noProof/>
        <w:lang w:eastAsia="sv-SE"/>
      </w:rPr>
      <mc:AlternateContent>
        <mc:Choice Requires="wps">
          <w:drawing>
            <wp:anchor distT="0" distB="0" distL="0" distR="0" simplePos="0" relativeHeight="25166848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81C574" w14:textId="1FB9EFAF" w:rsidR="00244011" w:rsidRDefault="00545EC1" w:rsidP="00664D04">
                          <w:pPr>
                            <w:pStyle w:val="Brdtext"/>
                            <w:jc w:val="left"/>
                          </w:pPr>
                          <w:sdt>
                            <w:sdtPr>
                              <w:alias w:val="NummerEtikett"/>
                              <w:tag w:val="NummerEtikett"/>
                              <w:id w:val="196306130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7551770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235FDB6" w14:textId="513F90F5" w:rsidR="00C7375F" w:rsidRPr="00C7375F" w:rsidRDefault="00545EC1" w:rsidP="00C7375F">
                          <w:pPr>
                            <w:pStyle w:val="Brdtext"/>
                          </w:pPr>
                          <w:sdt>
                            <w:sdtPr>
                              <w:alias w:val="BilageEtikett"/>
                              <w:tag w:val="BilageEtikett"/>
                              <w:id w:val="-1733993800"/>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462030534"/>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2" type="#_x0000_t202" style="position:absolute;left:0;text-align:left;margin-left:29.4pt;margin-top:34.85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53u1kQIAAJQFAAAOAAAAZHJzL2Uyb0RvYy54bWysVE1v2zAMvQ/YfxB0XxxnSbcadYqsRYYB&#10;RVssHXpWZKkxJomapMTOfn0p2U6yrpcOu9iU+CU+PvListWK7ITzNZiS5qMxJcJwqGrzVNIfD8sP&#10;nynxgZmKKTCipHvh6eX8/buLxhZiAhtQlXAEgxhfNLakmxBskWWeb4RmfgRWGFRKcJoFPLqnrHKs&#10;wehaZZPx+CxrwFXWARfe4+11p6TzFF9KwcOdlF4EokqKbwvp69J3Hb/Z/IIVT47ZTc37Z7B/eIVm&#10;tcGkh1DXLDCydfVfoXTNHXiQYcRBZyBlzUWqAavJxy+qWW2YFakWBMfbA0z+/4Xlt7t7R+qqpLMZ&#10;JYZp7NGDaIPbYgGTCE9jfYFWK4t2of0CLbZ5uPd4GatupdPxj/UQ1CPQ+wO4GIzw6JRPc+wYJRx1&#10;+SQ/nyT0s6O3dT58FaBJFErqsHkJU7a78QFfgqaDSUzmQdXVslYqHSJhxJVyZMew1SqkN6LHH1bK&#10;kKakZx9n4xTYQHTvIisTw4hEmT5drLyrMElhr0S0Uea7kAhZKvSV3IxzYQ75k3W0kpjqLY69/fFV&#10;b3Hu6kCPlBlMODjr2oBL1acZO0JW/Rwgk509An5SdxRDu24TV/LJbKDAGqo9MsNBN1re8mWN7bth&#10;Ptwzh7OEHcf9EO7wIxUg/NBLlGzA/X7tPtojxVFLSYOzWVL/a8ucoER9M0j+83w6jcOcDtPZJ2QS&#10;caea9anGbPUVICdy3ESWJzHaBzWI0oF+xDWyiFlRxQzH3CUNg3gVuo2Ba4iLxSIZ4fhaFm7MyvIY&#10;OuIcyfnQPjJnewYH5P4tDFPMihdE7myjp7eLbUAyJpZHpDtU+w7g6Cfy92sq7pbTc7I6LtP5M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e+d7tZ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1181C574" w14:textId="1FB9EFAF" w:rsidR="00244011" w:rsidRDefault="00545EC1" w:rsidP="00664D04">
                    <w:pPr>
                      <w:pStyle w:val="Brdtext"/>
                      <w:jc w:val="left"/>
                    </w:pPr>
                    <w:sdt>
                      <w:sdtPr>
                        <w:alias w:val="NummerEtikett"/>
                        <w:tag w:val="NummerEtikett"/>
                        <w:id w:val="1963061304"/>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7551770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235FDB6" w14:textId="513F90F5" w:rsidR="00C7375F" w:rsidRPr="00C7375F" w:rsidRDefault="00545EC1" w:rsidP="00C7375F">
                    <w:pPr>
                      <w:pStyle w:val="Brdtext"/>
                    </w:pPr>
                    <w:sdt>
                      <w:sdtPr>
                        <w:alias w:val="BilageEtikett"/>
                        <w:tag w:val="BilageEtikett"/>
                        <w:id w:val="-1733993800"/>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462030534"/>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EFFED3" w14:textId="77777777" w:rsidR="00244011" w:rsidRDefault="00244011" w:rsidP="00EE1584">
    <w:pPr>
      <w:pStyle w:val="Brdtext"/>
    </w:pPr>
    <w:r>
      <w:rPr>
        <w:noProof/>
        <w:lang w:eastAsia="sv-SE"/>
      </w:rPr>
      <mc:AlternateContent>
        <mc:Choice Requires="wps">
          <w:drawing>
            <wp:anchor distT="0" distB="0" distL="0" distR="0" simplePos="0" relativeHeight="2516992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8BE73F" w14:textId="428519B8" w:rsidR="00244011" w:rsidRDefault="00545EC1" w:rsidP="00A118D8">
                          <w:pPr>
                            <w:pStyle w:val="Brdtext"/>
                            <w:jc w:val="left"/>
                          </w:pPr>
                          <w:sdt>
                            <w:sdtPr>
                              <w:alias w:val="NummerEtikett"/>
                              <w:tag w:val="NummerEtikett"/>
                              <w:id w:val="-1972979870"/>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79297134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F86AD49" w14:textId="2F2B89FF" w:rsidR="00C7375F" w:rsidRPr="00C7375F" w:rsidRDefault="00545EC1" w:rsidP="00C7375F">
                          <w:pPr>
                            <w:pStyle w:val="Brdtext"/>
                          </w:pPr>
                          <w:sdt>
                            <w:sdtPr>
                              <w:alias w:val="BilageEtikett"/>
                              <w:tag w:val="BilageEtikett"/>
                              <w:id w:val="-110831495"/>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249474729"/>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3" type="#_x0000_t202" style="position:absolute;left:0;text-align:left;margin-left:348.15pt;margin-top:35.45pt;width:89.85pt;height:9.6pt;z-index:251699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eEzmkQIAAJQ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DKm&#10;xDCNPXoSTXA7LOAiwlNbP0WrR4t2ofkMDba5v/d4GatupNPxj/UQ1CPQhyO4GIzw6JSPc+wYJRx1&#10;+Si/GiX0s5O3dT58EaBJFArqsHkJU7a/9QFfgqa9SUzmQVXlqlIqHSJhxFI5smfYahXSG9HjDytl&#10;SF3Qy4vJMAU2EN3byMrEMCJRpksXK28rTFI4KBFtlPkmJEKWCn0lN+NcmGP+ZB2tJKZ6i2Nnf3rV&#10;W5zbOtAjZQYTjs66MuBS9WnGTpCVP3rIZGuPgJ/VHcXQrJvElXx02VNgDeUBmeGgHS1v+arC9t0y&#10;Hx6Yw1nCjuN+CPf4kQoQfugkSrbgfr12H+2R4qilpMbZLKj/uWNOUKK+GiT/VT4ex2FOh/HkIzKJ&#10;uHPN+lxjdnoJyIkcN5HlSYz2QfWidKCfcY0sYlZUMcMxd0FDLy5DuzFwDXGxWCQjHF/Lwq15tDyG&#10;jjhHcj41z8zZjsEBuX8H/RSz6Qsit7bR09vFLiAZE8sj0i2qXQdw9BP5uzUVd8v5OVm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j3hM5p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4F8BE73F" w14:textId="428519B8" w:rsidR="00244011" w:rsidRDefault="00545EC1" w:rsidP="00A118D8">
                    <w:pPr>
                      <w:pStyle w:val="Brdtext"/>
                      <w:jc w:val="left"/>
                    </w:pPr>
                    <w:sdt>
                      <w:sdtPr>
                        <w:alias w:val="NummerEtikett"/>
                        <w:tag w:val="NummerEtikett"/>
                        <w:id w:val="-1972979870"/>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179297134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4F86AD49" w14:textId="2F2B89FF" w:rsidR="00C7375F" w:rsidRPr="00C7375F" w:rsidRDefault="00545EC1" w:rsidP="00C7375F">
                    <w:pPr>
                      <w:pStyle w:val="Brdtext"/>
                    </w:pPr>
                    <w:sdt>
                      <w:sdtPr>
                        <w:alias w:val="BilageEtikett"/>
                        <w:tag w:val="BilageEtikett"/>
                        <w:id w:val="-110831495"/>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249474729"/>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1686A3" w14:textId="77777777" w:rsidR="00244011" w:rsidRDefault="00244011" w:rsidP="00664D04">
    <w:pPr>
      <w:pStyle w:val="Brdtext"/>
    </w:pPr>
    <w:r>
      <w:rPr>
        <w:noProof/>
        <w:lang w:eastAsia="sv-SE"/>
      </w:rPr>
      <mc:AlternateContent>
        <mc:Choice Requires="wps">
          <w:drawing>
            <wp:anchor distT="0" distB="0" distL="0" distR="0" simplePos="0" relativeHeight="2516695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094655" w14:textId="1B2D86C5" w:rsidR="00244011" w:rsidRDefault="00545EC1" w:rsidP="00664D04">
                          <w:pPr>
                            <w:pStyle w:val="Brdtext"/>
                            <w:jc w:val="left"/>
                          </w:pPr>
                          <w:sdt>
                            <w:sdtPr>
                              <w:alias w:val="NummerEtikett"/>
                              <w:tag w:val="NummerEtikett"/>
                              <w:id w:val="-239642220"/>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583299893"/>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B94E964" w14:textId="206DF562" w:rsidR="00C7375F" w:rsidRPr="00C7375F" w:rsidRDefault="00545EC1" w:rsidP="00C7375F">
                          <w:pPr>
                            <w:pStyle w:val="Brdtext"/>
                          </w:pPr>
                          <w:sdt>
                            <w:sdtPr>
                              <w:alias w:val="BilageEtikett"/>
                              <w:tag w:val="BilageEtikett"/>
                              <w:id w:val="-174814392"/>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467964529"/>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57" type="#_x0000_t202" style="position:absolute;left:0;text-align:left;margin-left:29.4pt;margin-top:34.85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mXApkAIAAJQFAAAOAAAAZHJzL2Uyb0RvYy54bWysVE1v2zAMvQ/YfxB0Xx2nabcGdYqsRYcB&#10;RVusHXpWZKkxJomaxMTOfv0o2flY10uHXWxKfCRF8pHnF501bK1CbMBVvDwacaachLpxzxX//nj9&#10;4RNnEYWrhQGnKr5RkV/M3r87b/1UjWEJplaBkRMXp62v+BLRT4siyqWyIh6BV46UGoIVSMfwXNRB&#10;tOTdmmI8Gp0WLYTaB5AqRrq96pV8lv1rrSTeaR0VMlNxehvmb8jfRfoWs3MxfQ7CLxs5PEP8wyus&#10;aBwF3bm6EijYKjR/ubKNDBBB45EEW4DWjVQ5B8qmHL3I5mEpvMq5UHGi35Up/j+38nZ9H1hTV/zk&#10;I2dOWOrRo+owrCiBcSpP6+OUUA+ecNh9ho7avL2PdJmy7nSw6U/5MNJToTe74pIzJpNROSmpY5xJ&#10;0pXj8mycq1/srX2I+EWBZUmoeKDm5ZqK9U1EeglBt5AULIJp6uvGmHxIhFGXJrC1oFYbzG8kiz9Q&#10;xrG24qfHJ6Ps2EEy7z0bl9yoTJkhXMq8zzBLuDEqYYz7pjSVLCf6SmwhpXK7+BmdUJpCvcVwwO9f&#10;9RbjPg+yyJHB4c7YNg5Czj7P2L5k9Y9tyXSPp4If5J1E7BZd5kp5nHuX7hZQb4gZAfrRil5eN9S+&#10;GxHxXgSaJeo47Qe8o482QOWHQeJsCeHXa/cJTxQnLWctzWbF48+VCIoz89UR+c/KySQNcz5MTj4S&#10;k1g41CwONW5lL4E4UdIm8jKLCY9mK+oA9onWyDxFJZVwkmJXHLfiJfYbg9aQVPN5BtH4eoE37sHL&#10;5DrVOZHzsXsSwQ8MRuL+LWynWExfELnHJsvo5yskMmaW76s6dIBGP5N/WFNptxyeM2q/TGe/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LmXApkAIAAJQ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2094655" w14:textId="1B2D86C5" w:rsidR="00244011" w:rsidRDefault="00545EC1" w:rsidP="00664D04">
                    <w:pPr>
                      <w:pStyle w:val="Brdtext"/>
                      <w:jc w:val="left"/>
                    </w:pPr>
                    <w:sdt>
                      <w:sdtPr>
                        <w:alias w:val="NummerEtikett"/>
                        <w:tag w:val="NummerEtikett"/>
                        <w:id w:val="-239642220"/>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583299893"/>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B94E964" w14:textId="206DF562" w:rsidR="00C7375F" w:rsidRPr="00C7375F" w:rsidRDefault="00545EC1" w:rsidP="00C7375F">
                    <w:pPr>
                      <w:pStyle w:val="Brdtext"/>
                    </w:pPr>
                    <w:sdt>
                      <w:sdtPr>
                        <w:alias w:val="BilageEtikett"/>
                        <w:tag w:val="BilageEtikett"/>
                        <w:id w:val="-174814392"/>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467964529"/>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706503" w14:textId="77777777" w:rsidR="00244011" w:rsidRDefault="00244011" w:rsidP="00EE1584">
    <w:pPr>
      <w:pStyle w:val="Brdtext"/>
    </w:pPr>
    <w:r>
      <w:rPr>
        <w:noProof/>
        <w:lang w:eastAsia="sv-SE"/>
      </w:rPr>
      <mc:AlternateContent>
        <mc:Choice Requires="wps">
          <w:drawing>
            <wp:anchor distT="0" distB="0" distL="0" distR="0" simplePos="0" relativeHeight="2517002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F9AD2B" w14:textId="2C7B8C2B" w:rsidR="00244011" w:rsidRDefault="00545EC1" w:rsidP="00A118D8">
                          <w:pPr>
                            <w:pStyle w:val="Brdtext"/>
                            <w:jc w:val="left"/>
                          </w:pPr>
                          <w:sdt>
                            <w:sdtPr>
                              <w:alias w:val="NummerEtikett"/>
                              <w:tag w:val="NummerEtikett"/>
                              <w:id w:val="350919463"/>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213161360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CA25D2B" w14:textId="15C23A1C" w:rsidR="00C7375F" w:rsidRPr="00C7375F" w:rsidRDefault="00545EC1" w:rsidP="00C7375F">
                          <w:pPr>
                            <w:pStyle w:val="Brdtext"/>
                          </w:pPr>
                          <w:sdt>
                            <w:sdtPr>
                              <w:alias w:val="BilageEtikett"/>
                              <w:tag w:val="BilageEtikett"/>
                              <w:id w:val="-1749422760"/>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383857031"/>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58" type="#_x0000_t202" style="position:absolute;left:0;text-align:left;margin-left:348.15pt;margin-top:35.45pt;width:89.85pt;height:9.6pt;z-index:251700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ZKkLkAIAAJQ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Mkp&#10;Z05Y6tGj6jCsqIDjBE/r45SsHjzZYfcZOmrz9j7SZaq608GmP9XDSE9Ab3bgUjAmk1M5KaljnEnS&#10;lePybJzRL/bePkT8osCyJFQ8UPMypmJ9E5FeQqZbk5Qsgmnq68aYfEiEUZcmsLWgVhvMbySPP6yM&#10;Y23FT49PRjmwg+TeRzYuhVGZMkO6VHlfYZZwY1SyMe6b0gRZLvSV3EJK5Xb5s3Wy0pTqLY6D/f5V&#10;b3Hu6yCPnBkc7pxt4yDk6vOM7SGrf2wh0709AX5QdxKxW3SZK+XxjgILqDfEjAD9aEUvrxtq342I&#10;eC8CzRJ1nPYD3tFHGyD4YZA4W0L49dp9sieKk5azlmaz4vHnSgTFmfnqiPxn5WSShjkfJicfiUks&#10;HGoWhxq3spdAnChpE3mZxWSPZivqAPaJ1sg8ZSWVcJJyVxy34iX2G4PWkFTzeTai8fUCb9yDlyl0&#10;wjmR87F7EsEPDEbi/i1sp1hMXxC5t02e0c9XSGTMLE9I96gOHaDRz+Qf1lTaLYfnbLVfpr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AZKkLkAIAAJQ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49F9AD2B" w14:textId="2C7B8C2B" w:rsidR="00244011" w:rsidRDefault="00545EC1" w:rsidP="00A118D8">
                    <w:pPr>
                      <w:pStyle w:val="Brdtext"/>
                      <w:jc w:val="left"/>
                    </w:pPr>
                    <w:sdt>
                      <w:sdtPr>
                        <w:alias w:val="NummerEtikett"/>
                        <w:tag w:val="NummerEtikett"/>
                        <w:id w:val="350919463"/>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2131613608"/>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0CA25D2B" w14:textId="15C23A1C" w:rsidR="00C7375F" w:rsidRPr="00C7375F" w:rsidRDefault="00545EC1" w:rsidP="00C7375F">
                    <w:pPr>
                      <w:pStyle w:val="Brdtext"/>
                    </w:pPr>
                    <w:sdt>
                      <w:sdtPr>
                        <w:alias w:val="BilageEtikett"/>
                        <w:tag w:val="BilageEtikett"/>
                        <w:id w:val="-1749422760"/>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383857031"/>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BF6619" w14:textId="77777777" w:rsidR="00244011" w:rsidRDefault="00244011" w:rsidP="00664D04">
    <w:pPr>
      <w:pStyle w:val="Brdtext"/>
    </w:pPr>
    <w:r>
      <w:rPr>
        <w:noProof/>
        <w:lang w:eastAsia="sv-SE"/>
      </w:rPr>
      <mc:AlternateContent>
        <mc:Choice Requires="wps">
          <w:drawing>
            <wp:anchor distT="0" distB="0" distL="0" distR="0" simplePos="0" relativeHeight="2516705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288DBB" w14:textId="6194DA18" w:rsidR="00244011" w:rsidRDefault="00545EC1" w:rsidP="00664D04">
                          <w:pPr>
                            <w:pStyle w:val="Brdtext"/>
                            <w:jc w:val="left"/>
                          </w:pPr>
                          <w:sdt>
                            <w:sdtPr>
                              <w:alias w:val="NummerEtikett"/>
                              <w:tag w:val="NummerEtikett"/>
                              <w:id w:val="-811336137"/>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411392141"/>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2DF8A79E" w14:textId="5B62C2AC" w:rsidR="00C7375F" w:rsidRPr="00C7375F" w:rsidRDefault="00545EC1" w:rsidP="00C7375F">
                          <w:pPr>
                            <w:pStyle w:val="Brdtext"/>
                          </w:pPr>
                          <w:sdt>
                            <w:sdtPr>
                              <w:alias w:val="BilageEtikett"/>
                              <w:tag w:val="BilageEtikett"/>
                              <w:id w:val="1854228824"/>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57739449"/>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2" type="#_x0000_t202" style="position:absolute;left:0;text-align:left;margin-left:29.4pt;margin-top:34.85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PlfQkQIAAJQFAAAOAAAAZHJzL2Uyb0RvYy54bWysVN9v2jAQfp+0/8Hy+xpCoRuooWKtmCah&#10;thpMfTaOXaLZPs82JOyv39lJgHV96bSX5Oz75fvuu7u+abQie+F8Baag+cWAEmE4lJV5Luj39eLD&#10;J0p8YKZkCowo6EF4ejN7/+66tlMxhC2oUjiCQYyf1rag2xDsNMs83wrN/AVYYVApwWkW8Oies9Kx&#10;GqNrlQ0Hg6usBldaB1x4j7d3rZLOUnwpBQ8PUnoRiCoovi2kr0vfTfxms2s2fXbMbivePYP9wys0&#10;qwwmPYa6Y4GRnav+CqUr7sCDDBccdAZSVlykGrCafPCimtWWWZFqQXC8PcLk/19Yfr9/dKQqCzqe&#10;UGKYxh6tRRPcDgsYRnhq66dotbJoF5rP0GCb+3uPl7HqRjod/1gPQT0CfTiCi8EIj075KMeOUcJR&#10;lw/zyTChn528rfPhiwBNolBQh81LmLL90gd8CZr2JjGZB1WVi0qpdIiEEbfKkT3DVquQ3ogef1gp&#10;Q+qCXl2OBymwgejeRlYmhhGJMl26WHlbYZLCQYloo8w3IRGyVOgruRnnwhzzJ+toJTHVWxw7+9Or&#10;3uLc1oEeKTOYcHTWlQGXqk8zdoKs/NFDJlt7BPys7iiGZtMkruSX454CGygPyAwH7Wh5yxcVtm/J&#10;fHhkDmcJO477ITzgRypA+KGTKNmC+/XafbRHiqOWkhpns6D+5445QYn6apD8k3w0isOcDqPxR2QS&#10;ceeazbnG7PQtICdy3ESWJzHaB9WL0oF+wjUyj1lRxQzH3AUNvXgb2o2Ba4iL+TwZ4fhaFpZmZXkM&#10;HXGO5Fw3T8zZjsEBuX8P/RSz6Qsit7bR09v5LiAZE8sj0i2qXQdw9BP5uzUVd8v5OVmdlunsNwAA&#10;AP//AwBQSwMEFAAGAAgAAAAhAJOkePTfAAAACAEAAA8AAABkcnMvZG93bnJldi54bWxMj8FOwzAQ&#10;RO9I/IO1SNyoQ6HFTbOpAMGBSlVFi9SrGy9xRLyOYqcNf485wXE0o5k3xWp0rThRHxrPCLeTDARx&#10;5U3DNcLH/vVGgQhRs9GtZ0L4pgCr8vKi0LnxZ36n0y7WIpVwyDWCjbHLpQyVJafDxHfEyfv0vdMx&#10;yb6WptfnVO5aOc2yuXS64bRgdUfPlqqv3eAQ9psnM0gzmreXarPe0kGu7f0W8fpqfFyCiDTGvzD8&#10;4id0KBPT0Q9sgmgRZiqRR4T54gFE8qd3agbiiKDUAmRZyP8Hyh8AAAD//wMAUEsBAi0AFAAGAAgA&#10;AAAhALaDOJL+AAAA4QEAABMAAAAAAAAAAAAAAAAAAAAAAFtDb250ZW50X1R5cGVzXS54bWxQSwEC&#10;LQAUAAYACAAAACEAOP0h/9YAAACUAQAACwAAAAAAAAAAAAAAAAAvAQAAX3JlbHMvLnJlbHNQSwEC&#10;LQAUAAYACAAAACEAwT5X0JECAACUBQAADgAAAAAAAAAAAAAAAAAuAgAAZHJzL2Uyb0RvYy54bWxQ&#10;SwECLQAUAAYACAAAACEAk6R49N8AAAAIAQAADwAAAAAAAAAAAAAAAADrBAAAZHJzL2Rvd25yZXYu&#10;eG1sUEsFBgAAAAAEAAQA8wAAAPcFAAAAAA==&#10;" o:allowoverlap="f" fillcolor="white [3201]" stroked="f" strokeweight=".5pt">
              <v:textbox style="mso-fit-shape-to-text:t">
                <w:txbxContent>
                  <w:p w14:paraId="0D288DBB" w14:textId="6194DA18" w:rsidR="00244011" w:rsidRDefault="00545EC1" w:rsidP="00664D04">
                    <w:pPr>
                      <w:pStyle w:val="Brdtext"/>
                      <w:jc w:val="left"/>
                    </w:pPr>
                    <w:sdt>
                      <w:sdtPr>
                        <w:alias w:val="NummerEtikett"/>
                        <w:tag w:val="NummerEtikett"/>
                        <w:id w:val="-811336137"/>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411392141"/>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2DF8A79E" w14:textId="5B62C2AC" w:rsidR="00C7375F" w:rsidRPr="00C7375F" w:rsidRDefault="00545EC1" w:rsidP="00C7375F">
                    <w:pPr>
                      <w:pStyle w:val="Brdtext"/>
                    </w:pPr>
                    <w:sdt>
                      <w:sdtPr>
                        <w:alias w:val="BilageEtikett"/>
                        <w:tag w:val="BilageEtikett"/>
                        <w:id w:val="1854228824"/>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157739449"/>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E05356" w14:textId="77777777" w:rsidR="00244011" w:rsidRDefault="00244011" w:rsidP="00EE1584">
    <w:pPr>
      <w:pStyle w:val="Brdtext"/>
    </w:pPr>
    <w:r>
      <w:rPr>
        <w:noProof/>
        <w:lang w:eastAsia="sv-SE"/>
      </w:rPr>
      <mc:AlternateContent>
        <mc:Choice Requires="wps">
          <w:drawing>
            <wp:anchor distT="0" distB="0" distL="0" distR="0" simplePos="0" relativeHeight="2517012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37FD2B" w14:textId="0DA467EA" w:rsidR="00244011" w:rsidRDefault="00545EC1" w:rsidP="00A118D8">
                          <w:pPr>
                            <w:pStyle w:val="Brdtext"/>
                            <w:jc w:val="left"/>
                          </w:pPr>
                          <w:sdt>
                            <w:sdtPr>
                              <w:alias w:val="NummerEtikett"/>
                              <w:tag w:val="NummerEtikett"/>
                              <w:id w:val="-134323809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23640783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47A2F6E" w14:textId="425FA883" w:rsidR="00C7375F" w:rsidRPr="00C7375F" w:rsidRDefault="00545EC1" w:rsidP="00C7375F">
                          <w:pPr>
                            <w:pStyle w:val="Brdtext"/>
                          </w:pPr>
                          <w:sdt>
                            <w:sdtPr>
                              <w:alias w:val="BilageEtikett"/>
                              <w:tag w:val="BilageEtikett"/>
                              <w:id w:val="2096427517"/>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492098396"/>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3" type="#_x0000_t202" style="position:absolute;left:0;text-align:left;margin-left:348.15pt;margin-top:35.45pt;width:89.85pt;height:9.6pt;z-index:251701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oWCDkQ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GTqlWY0ePYk2uA0KOI3wNNZPYfVoYRfaz6ZFm4d7j8tYdStdHf+oh0APoHd7cBGM8OiUT3J0jBIO&#10;XT7OL8YJ/ezgbZ0PX4SpSRQK6tC8hCnb3vqAl8B0MInJvFFVeVMplQ6RMOJKObJlaLUK6Y3w+MNK&#10;adIU9Pz0bJQCaxPdu8hKxzAiUaZPFyvvKkxS2CkRbZT+JiQgS4W+kptxLvQ+f7KOVhKp3uLY2x9e&#10;9Rbnrg54pMxGh71zXWnjUvVpxg6QlT8GyGRnD8CP6o5iaJdt4kp+ej5QYGnKHZjhTDda3vKbCu27&#10;ZT48MIdZQsexH8I9PlIZwG96iZK1cb9eu4/2oDi0lDSYzYL6nxvmBCXqqwb5L/LJJA5zOkzOPoJJ&#10;xB1rlscavamvDDiRYxNZnsRoH9QgSmfqZ6yRRcwKFdMcuQsaBvEqdBsDa4iLxSIZYXwtC7f60fIY&#10;OuIcyfnUPjNnewYHcP/ODFPMpi+I3NlGT28XmwAyJpZHpDtU+w5g9BP5+zUVd8vxOVkdlun8NwAA&#10;AP//AwBQSwMEFAAGAAgAAAAhADqKEcLfAAAACQEAAA8AAABkcnMvZG93bnJldi54bWxMj8FOwzAQ&#10;RO9I/IO1SNyoXUBpE7KpAMGBSlVFi8TVjZc4Iraj2GnD37OcynG1TzNvytXkOnGkIbbBI8xnCgT5&#10;OpjWNwgf+9ebJYiYtDe6C54QfijCqrq8KHVhwsm/03GXGsEhPhYawabUF1LG2pLTcRZ68vz7CoPT&#10;ic+hkWbQJw53nbxVKpNOt54brO7p2VL9vRsdwn7zZEZpJvP2Um/WW/qUa3u/Rby+mh4fQCSa0hmG&#10;P31Wh4qdDmH0JooOIcuzO0YRFioHwcBykfG4A0Ku5iCrUv5fUP0CAAD//wMAUEsBAi0AFAAGAAgA&#10;AAAhALaDOJL+AAAA4QEAABMAAAAAAAAAAAAAAAAAAAAAAFtDb250ZW50X1R5cGVzXS54bWxQSwEC&#10;LQAUAAYACAAAACEAOP0h/9YAAACUAQAACwAAAAAAAAAAAAAAAAAvAQAAX3JlbHMvLnJlbHNQSwEC&#10;LQAUAAYACAAAACEANaFgg5ECAACUBQAADgAAAAAAAAAAAAAAAAAuAgAAZHJzL2Uyb0RvYy54bWxQ&#10;SwECLQAUAAYACAAAACEAOooRwt8AAAAJAQAADwAAAAAAAAAAAAAAAADrBAAAZHJzL2Rvd25yZXYu&#10;eG1sUEsFBgAAAAAEAAQA8wAAAPcFAAAAAA==&#10;" o:allowoverlap="f" fillcolor="white [3201]" stroked="f" strokeweight=".5pt">
              <v:textbox style="mso-fit-shape-to-text:t">
                <w:txbxContent>
                  <w:p w14:paraId="2D37FD2B" w14:textId="0DA467EA" w:rsidR="00244011" w:rsidRDefault="00545EC1" w:rsidP="00A118D8">
                    <w:pPr>
                      <w:pStyle w:val="Brdtext"/>
                      <w:jc w:val="left"/>
                    </w:pPr>
                    <w:sdt>
                      <w:sdtPr>
                        <w:alias w:val="NummerEtikett"/>
                        <w:tag w:val="NummerEtikett"/>
                        <w:id w:val="-134323809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236407835"/>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647A2F6E" w14:textId="425FA883" w:rsidR="00C7375F" w:rsidRPr="00C7375F" w:rsidRDefault="00545EC1" w:rsidP="00C7375F">
                    <w:pPr>
                      <w:pStyle w:val="Brdtext"/>
                    </w:pPr>
                    <w:sdt>
                      <w:sdtPr>
                        <w:alias w:val="BilageEtikett"/>
                        <w:tag w:val="BilageEtikett"/>
                        <w:id w:val="2096427517"/>
                        <w:lock w:val="sdtContentLocked"/>
                        <w:dataBinding w:prefixMappings="xmlns:ns0='http://rkdhs/mallar/lagstiftning/Prop/Prop.xsd'" w:xpath="/ns0:dokumentvärden[1]/ns0:bilagor[1]/ns0:bilaga[9]/@bilageetikett" w:storeItemID="{068625C3-B546-44A5-B525-B7CC092E5AD6}"/>
                        <w:text/>
                      </w:sdtPr>
                      <w:sdtEndPr/>
                      <w:sdtContent>
                        <w:r w:rsidR="00A459F2">
                          <w:t>Bilaga</w:t>
                        </w:r>
                      </w:sdtContent>
                    </w:sdt>
                    <w:r w:rsidR="00AB59E6">
                      <w:t xml:space="preserve"> </w:t>
                    </w:r>
                    <w:sdt>
                      <w:sdtPr>
                        <w:alias w:val="BilageNummer"/>
                        <w:tag w:val="BilageNummer"/>
                        <w:id w:val="-492098396"/>
                        <w:lock w:val="sdtContentLocked"/>
                        <w:dataBinding w:prefixMappings="xmlns:ns0='http://rkdhs/mallar/lagstiftning/Prop/Prop.xsd'" w:xpath="/ns0:dokumentvärden[1]/ns0:bilagor[1]/ns0:bilaga[9]/@bilagenummer" w:storeItemID="{068625C3-B546-44A5-B525-B7CC092E5AD6}"/>
                        <w:text/>
                      </w:sdtPr>
                      <w:sdtEndPr/>
                      <w:sdtContent>
                        <w:r w:rsidR="00A459F2">
                          <w:t>9</w:t>
                        </w:r>
                      </w:sdtContent>
                    </w:sdt>
                  </w:p>
                </w:txbxContent>
              </v:textbox>
              <w10:wrap type="square" anchorx="page" anchory="page"/>
            </v:shape>
          </w:pict>
        </mc:Fallback>
      </mc:AlternateContent>
    </w:r>
    <w:r>
      <w:t xml:space="preserve"> </w:t>
    </w: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2730DC" w14:textId="77777777" w:rsidR="00244011" w:rsidRDefault="00244011" w:rsidP="00664D04">
    <w:pPr>
      <w:pStyle w:val="Brdtext"/>
    </w:pPr>
    <w:r>
      <w:rPr>
        <w:noProof/>
        <w:lang w:eastAsia="sv-SE"/>
      </w:rPr>
      <mc:AlternateContent>
        <mc:Choice Requires="wps">
          <w:drawing>
            <wp:anchor distT="0" distB="0" distL="0" distR="0" simplePos="0" relativeHeight="2516715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6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7B6F5C" w14:textId="7FDA0EED" w:rsidR="00244011" w:rsidRDefault="00545EC1" w:rsidP="00664D04">
                          <w:pPr>
                            <w:pStyle w:val="Brdtext"/>
                            <w:jc w:val="left"/>
                          </w:pPr>
                          <w:sdt>
                            <w:sdtPr>
                              <w:alias w:val="NummerEtikett"/>
                              <w:tag w:val="NummerEtikett"/>
                              <w:id w:val="-1193842577"/>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54871910"/>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07FE278" w14:textId="0C91FF54" w:rsidR="00C7375F" w:rsidRPr="00C7375F" w:rsidRDefault="00545EC1" w:rsidP="00C7375F">
                          <w:pPr>
                            <w:pStyle w:val="Brdtext"/>
                          </w:pPr>
                          <w:sdt>
                            <w:sdtPr>
                              <w:alias w:val="BilageEtikett"/>
                              <w:tag w:val="BilageEtikett"/>
                              <w:id w:val="-1438674491"/>
                              <w:lock w:val="sdtContentLocked"/>
                              <w:dataBinding w:prefixMappings="xmlns:ns0='http://rkdhs/mallar/lagstiftning/Prop/Prop.xsd'" w:xpath="/ns0:dokumentvärden[1]/ns0:bilagor[1]/ns0:bilaga[10]/@bilageetikett" w:storeItemID="{068625C3-B546-44A5-B525-B7CC092E5AD6}"/>
                              <w:text/>
                            </w:sdtPr>
                            <w:sdtEndPr/>
                            <w:sdtContent>
                              <w:r w:rsidR="00A459F2">
                                <w:t>Bilaga</w:t>
                              </w:r>
                            </w:sdtContent>
                          </w:sdt>
                          <w:r w:rsidR="00AB59E6">
                            <w:t xml:space="preserve"> </w:t>
                          </w:r>
                          <w:sdt>
                            <w:sdtPr>
                              <w:alias w:val="BilageNummer"/>
                              <w:tag w:val="BilageNummer"/>
                              <w:id w:val="-1913227050"/>
                              <w:lock w:val="sdtContentLocked"/>
                              <w:dataBinding w:prefixMappings="xmlns:ns0='http://rkdhs/mallar/lagstiftning/Prop/Prop.xsd'" w:xpath="/ns0:dokumentvärden[1]/ns0:bilagor[1]/ns0:bilaga[10]/@bilagenummer" w:storeItemID="{068625C3-B546-44A5-B525-B7CC092E5AD6}"/>
                              <w:text/>
                            </w:sdtPr>
                            <w:sdtEndPr/>
                            <w:sdtContent>
                              <w:r w:rsidR="00A459F2">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67" type="#_x0000_t202" style="position:absolute;left:0;text-align:left;margin-left:29.4pt;margin-top:34.85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K3ljAIAAJQ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PSkp&#10;MUyjRw+ii36FBMapPK0LU6DuHXCx+2I7tHn7HvCYsu6k1+mPfAjkKPRmV1wYIzwplZMSHaOEQ1aO&#10;y9Nxrn6x13Y+xK/CapIOFfVoXq4pW1+HiEgA3UKSs2BVU181SuVLIoy4UJ6sGVqtYo4RGn+glCEt&#10;Mv14PMqGjU3qvWVlkhmRKTO4S5n3GeZT3CiRMMp8FxIly4m+4ptxLszOf0YnlISrtygO+H1Ub1Hu&#10;84BG9mxN3Cnrxlifs88zti9Z/XNbMtnjUfCDvNMxdosuc6Wc5N6lt4WtN2CGt/1oBcevGrTvmoV4&#10;xzxmCR3Hfoi3+EhlUX47nChZWv/7tfeEB8UhpaTFbFY0/FoxLyhR3wzIf1pOEACJ+TI5/gQmEX8o&#10;WRxKzEpfWHAC/EZ0+ZjwUW2P0lv9iDUyT14hYobDd0Xj9ngR+42BNcTFfJ5BGF/H4rW5dzyZTnVO&#10;5HzoHpl3A4MjuH9jt1PMpi+I3GOTZnDzVQQZM8v3VR06gNHP5B/WVNoth/eM2i/T2TM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BAAreWMAgAAlA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2A7B6F5C" w14:textId="7FDA0EED" w:rsidR="00244011" w:rsidRDefault="00545EC1" w:rsidP="00664D04">
                    <w:pPr>
                      <w:pStyle w:val="Brdtext"/>
                      <w:jc w:val="left"/>
                    </w:pPr>
                    <w:sdt>
                      <w:sdtPr>
                        <w:alias w:val="NummerEtikett"/>
                        <w:tag w:val="NummerEtikett"/>
                        <w:id w:val="-1193842577"/>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54871910"/>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507FE278" w14:textId="0C91FF54" w:rsidR="00C7375F" w:rsidRPr="00C7375F" w:rsidRDefault="00545EC1" w:rsidP="00C7375F">
                    <w:pPr>
                      <w:pStyle w:val="Brdtext"/>
                    </w:pPr>
                    <w:sdt>
                      <w:sdtPr>
                        <w:alias w:val="BilageEtikett"/>
                        <w:tag w:val="BilageEtikett"/>
                        <w:id w:val="-1438674491"/>
                        <w:lock w:val="sdtContentLocked"/>
                        <w:dataBinding w:prefixMappings="xmlns:ns0='http://rkdhs/mallar/lagstiftning/Prop/Prop.xsd'" w:xpath="/ns0:dokumentvärden[1]/ns0:bilagor[1]/ns0:bilaga[10]/@bilageetikett" w:storeItemID="{068625C3-B546-44A5-B525-B7CC092E5AD6}"/>
                        <w:text/>
                      </w:sdtPr>
                      <w:sdtEndPr/>
                      <w:sdtContent>
                        <w:r w:rsidR="00A459F2">
                          <w:t>Bilaga</w:t>
                        </w:r>
                      </w:sdtContent>
                    </w:sdt>
                    <w:r w:rsidR="00AB59E6">
                      <w:t xml:space="preserve"> </w:t>
                    </w:r>
                    <w:sdt>
                      <w:sdtPr>
                        <w:alias w:val="BilageNummer"/>
                        <w:tag w:val="BilageNummer"/>
                        <w:id w:val="-1913227050"/>
                        <w:lock w:val="sdtContentLocked"/>
                        <w:dataBinding w:prefixMappings="xmlns:ns0='http://rkdhs/mallar/lagstiftning/Prop/Prop.xsd'" w:xpath="/ns0:dokumentvärden[1]/ns0:bilagor[1]/ns0:bilaga[10]/@bilagenummer" w:storeItemID="{068625C3-B546-44A5-B525-B7CC092E5AD6}"/>
                        <w:text/>
                      </w:sdtPr>
                      <w:sdtEndPr/>
                      <w:sdtContent>
                        <w:r w:rsidR="00A459F2">
                          <w:t>10</w:t>
                        </w:r>
                      </w:sdtContent>
                    </w:sdt>
                  </w:p>
                </w:txbxContent>
              </v:textbox>
              <w10:wrap type="square" anchorx="page" anchory="page"/>
            </v:shape>
          </w:pict>
        </mc:Fallback>
      </mc:AlternateContent>
    </w:r>
    <w:r>
      <w:t xml:space="preserve"> </w:t>
    </w: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2F01CA" w14:textId="77777777" w:rsidR="00244011" w:rsidRDefault="00244011" w:rsidP="00EE1584">
    <w:pPr>
      <w:pStyle w:val="Brdtext"/>
    </w:pPr>
    <w:r>
      <w:rPr>
        <w:noProof/>
        <w:lang w:eastAsia="sv-SE"/>
      </w:rPr>
      <mc:AlternateContent>
        <mc:Choice Requires="wps">
          <w:drawing>
            <wp:anchor distT="0" distB="0" distL="0" distR="0" simplePos="0" relativeHeight="2517022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356391" w14:textId="7D9C6795" w:rsidR="00244011" w:rsidRDefault="00545EC1" w:rsidP="00A118D8">
                          <w:pPr>
                            <w:pStyle w:val="Brdtext"/>
                            <w:jc w:val="left"/>
                          </w:pPr>
                          <w:sdt>
                            <w:sdtPr>
                              <w:alias w:val="NummerEtikett"/>
                              <w:tag w:val="NummerEtikett"/>
                              <w:id w:val="1249004523"/>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4723703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16C5F204" w14:textId="44B861B0" w:rsidR="00C7375F" w:rsidRPr="00C7375F" w:rsidRDefault="00545EC1" w:rsidP="00C7375F">
                          <w:pPr>
                            <w:pStyle w:val="Brdtext"/>
                          </w:pPr>
                          <w:sdt>
                            <w:sdtPr>
                              <w:alias w:val="BilageEtikett"/>
                              <w:tag w:val="BilageEtikett"/>
                              <w:id w:val="-2050687898"/>
                              <w:lock w:val="sdtContentLocked"/>
                              <w:dataBinding w:prefixMappings="xmlns:ns0='http://rkdhs/mallar/lagstiftning/Prop/Prop.xsd'" w:xpath="/ns0:dokumentvärden[1]/ns0:bilagor[1]/ns0:bilaga[10]/@bilageetikett" w:storeItemID="{068625C3-B546-44A5-B525-B7CC092E5AD6}"/>
                              <w:text/>
                            </w:sdtPr>
                            <w:sdtEndPr/>
                            <w:sdtContent>
                              <w:r w:rsidR="00A459F2">
                                <w:t>Bilaga</w:t>
                              </w:r>
                            </w:sdtContent>
                          </w:sdt>
                          <w:r w:rsidR="00AB59E6">
                            <w:t xml:space="preserve"> </w:t>
                          </w:r>
                          <w:sdt>
                            <w:sdtPr>
                              <w:alias w:val="BilageNummer"/>
                              <w:tag w:val="BilageNummer"/>
                              <w:id w:val="959845117"/>
                              <w:lock w:val="sdtContentLocked"/>
                              <w:dataBinding w:prefixMappings="xmlns:ns0='http://rkdhs/mallar/lagstiftning/Prop/Prop.xsd'" w:xpath="/ns0:dokumentvärden[1]/ns0:bilagor[1]/ns0:bilaga[10]/@bilagenummer" w:storeItemID="{068625C3-B546-44A5-B525-B7CC092E5AD6}"/>
                              <w:text/>
                            </w:sdtPr>
                            <w:sdtEndPr/>
                            <w:sdtContent>
                              <w:r w:rsidR="00A459F2">
                                <w:t>10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68" type="#_x0000_t202" style="position:absolute;left:0;text-align:left;margin-left:348.15pt;margin-top:35.45pt;width:89.85pt;height:9.6pt;z-index:25170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THjwIAAJQ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MezWr06Em0wW1QwGmkp7F+CtSjBS60n02LNg/nHoex6la6Ov5RD4EdkXZ7chGM8OiUT3J0jBIO&#10;Wz7OL8aJ/ezgbZ0PX4SpSVwU1KF5iVO2vfUBNwF0gMRk3qiqvKmUSpsoGHGlHNkytFqFdEd4/IFS&#10;mjSo9PRslAJrE927yErHMCJJpk8XK+8qTKuwUyJilP4mJChLhb6Sm3Eu9D5/QkeURKq3OPb4w63e&#10;4tzVAY+U2eiwd64rbVyqPr2xA2Xlj4Ey2eFB+FHdcRnaZZu0glYOEliacgdlONM9LW/5TYX23TIf&#10;HpjDW0LHMR/CPT5SGdBv+hUla+N+vXYe8ZA4rJQ0eJsF9T83zAlK1FcN8V/kkwnChrSZnH2Ekog7&#10;tiyPLXpTXxloIscksjwtIz6oYSmdqZ8xRhYxK0xMc+QuaBiWV6GbGBhDXCwWCYTna1m41Y+Wx9CR&#10;5yjOp/aZOdsrOED7d2Z4xWz6QsgdNnp6u9gEiDGpPDLdsdp3AE8/ib8fU3G2HO8T6jBM5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Fv9dMePAgAAlA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2356391" w14:textId="7D9C6795" w:rsidR="00244011" w:rsidRDefault="00545EC1" w:rsidP="00A118D8">
                    <w:pPr>
                      <w:pStyle w:val="Brdtext"/>
                      <w:jc w:val="left"/>
                    </w:pPr>
                    <w:sdt>
                      <w:sdtPr>
                        <w:alias w:val="NummerEtikett"/>
                        <w:tag w:val="NummerEtikett"/>
                        <w:id w:val="1249004523"/>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94723703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p w14:paraId="16C5F204" w14:textId="44B861B0" w:rsidR="00C7375F" w:rsidRPr="00C7375F" w:rsidRDefault="00545EC1" w:rsidP="00C7375F">
                    <w:pPr>
                      <w:pStyle w:val="Brdtext"/>
                    </w:pPr>
                    <w:sdt>
                      <w:sdtPr>
                        <w:alias w:val="BilageEtikett"/>
                        <w:tag w:val="BilageEtikett"/>
                        <w:id w:val="-2050687898"/>
                        <w:lock w:val="sdtContentLocked"/>
                        <w:dataBinding w:prefixMappings="xmlns:ns0='http://rkdhs/mallar/lagstiftning/Prop/Prop.xsd'" w:xpath="/ns0:dokumentvärden[1]/ns0:bilagor[1]/ns0:bilaga[10]/@bilageetikett" w:storeItemID="{068625C3-B546-44A5-B525-B7CC092E5AD6}"/>
                        <w:text/>
                      </w:sdtPr>
                      <w:sdtEndPr/>
                      <w:sdtContent>
                        <w:r w:rsidR="00A459F2">
                          <w:t>Bilaga</w:t>
                        </w:r>
                      </w:sdtContent>
                    </w:sdt>
                    <w:r w:rsidR="00AB59E6">
                      <w:t xml:space="preserve"> </w:t>
                    </w:r>
                    <w:sdt>
                      <w:sdtPr>
                        <w:alias w:val="BilageNummer"/>
                        <w:tag w:val="BilageNummer"/>
                        <w:id w:val="959845117"/>
                        <w:lock w:val="sdtContentLocked"/>
                        <w:dataBinding w:prefixMappings="xmlns:ns0='http://rkdhs/mallar/lagstiftning/Prop/Prop.xsd'" w:xpath="/ns0:dokumentvärden[1]/ns0:bilagor[1]/ns0:bilaga[10]/@bilagenummer" w:storeItemID="{068625C3-B546-44A5-B525-B7CC092E5AD6}"/>
                        <w:text/>
                      </w:sdtPr>
                      <w:sdtEndPr/>
                      <w:sdtContent>
                        <w:r w:rsidR="00A459F2">
                          <w:t>10</w:t>
                        </w:r>
                      </w:sdtContent>
                    </w:sdt>
                  </w:p>
                </w:txbxContent>
              </v:textbox>
              <w10:wrap type="square" anchorx="page" anchory="page"/>
            </v:shape>
          </w:pict>
        </mc:Fallback>
      </mc:AlternateContent>
    </w:r>
    <w:r>
      <w:t xml:space="preserve"> </w:t>
    </w:r>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A01EFD" w14:textId="77777777" w:rsidR="00244011" w:rsidRDefault="00244011" w:rsidP="00EE1584">
    <w:pPr>
      <w:pStyle w:val="Brdtext"/>
    </w:pPr>
    <w:r>
      <w:t xml:space="preserve"> </w:t>
    </w: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960160" w14:textId="77777777" w:rsidR="00244011" w:rsidRDefault="00244011" w:rsidP="00664D04">
    <w:pPr>
      <w:pStyle w:val="Brdtext"/>
    </w:pPr>
    <w:r>
      <w:rPr>
        <w:noProof/>
        <w:lang w:eastAsia="sv-SE"/>
      </w:rPr>
      <mc:AlternateContent>
        <mc:Choice Requires="wps">
          <w:drawing>
            <wp:anchor distT="0" distB="0" distL="0" distR="0" simplePos="0" relativeHeight="2516725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F4BC8A" w14:textId="24450864" w:rsidR="00244011" w:rsidRPr="00756E21" w:rsidRDefault="00545EC1" w:rsidP="00664D04">
                          <w:pPr>
                            <w:pStyle w:val="Brdtext"/>
                            <w:jc w:val="left"/>
                          </w:pPr>
                          <w:sdt>
                            <w:sdtPr>
                              <w:alias w:val="NummerEtikett"/>
                              <w:tag w:val="NummerEtikett"/>
                              <w:id w:val="-144469303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36137076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72" type="#_x0000_t202" style="position:absolute;left:0;text-align:left;margin-left:29.4pt;margin-top:35.55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cm5jwIAAJQFAAAOAAAAZHJzL2Uyb0RvYy54bWysVN9v2jAQfp+0/8Hy+whh0K2IUDEqpklV&#10;W62d+mwcG6LZPs82JOyv79lJgHV96bSX5Oz75fvuu5tdNVqRvXC+AlPQfDCkRBgOZWU2Bf3xuPrw&#10;mRIfmCmZAiMKehCeXs3fv5vVdipGsAVVCkcwiPHT2hZ0G4KdZpnnW6GZH4AVBpUSnGYBj26TlY7V&#10;GF2rbDQcXmQ1uNI64MJ7vL1ulXSe4kspeLiT0otAVEHxbSF9Xfqu4zebz9h045jdVrx7BvuHV2hW&#10;GUx6DHXNAiM7V/0VSlfcgQcZBhx0BlJWXKQasJp8+KKahy2zItWC4Hh7hMn/v7D8dn/vSFUW9OIj&#10;JYZp7NGjaILbYQGjCE9t/RStHizaheYLNNjm/t7jZay6kU7HP9ZDUI9AH47gYjDCo1M+zrFjlHDU&#10;5aP8cpTQz07e1vnwVYAmUSiow+YlTNn+xgd8CZr2JjGZB1WVq0qpdIiEEUvlyJ5hq1VIb0SPP6yU&#10;IXWsdDJMgQ1E9zayMjGMSJTp0sXK2wqTFA5KRBtlvguJkKVCX8nNOBfmmD9ZRyuJqd7i2NmfXvUW&#10;57YO9EiZwYSjs64MuFR9mrETZOXPHjLZ2iPgZ3VHMTTrJnElH096CqyhPCAzHLSj5S1fVdi+G+bD&#10;PXM4S9hx3A/hDj9SAcIPnUTJFtzv1+6jPVIctZTUOJsF9b92zAlK1DeD5L/Mx+M4zOkwnnxCJhF3&#10;rlmfa8xOLwE5keMmsjyJ0T6oXpQO9BOukUXMiipmOOYuaOjFZWg3Bq4hLhaLZITja1m4MQ+Wx9AR&#10;50jOx+aJOdsxOCD3b6GfYjZ9QeTWNnp6u9gFJGNieUS6RbXrAI5+In+3puJuOT8nq9MynT8D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D9dybmPAgAAlA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71F4BC8A" w14:textId="24450864" w:rsidR="00244011" w:rsidRPr="00756E21" w:rsidRDefault="00545EC1" w:rsidP="00664D04">
                    <w:pPr>
                      <w:pStyle w:val="Brdtext"/>
                      <w:jc w:val="left"/>
                    </w:pPr>
                    <w:sdt>
                      <w:sdtPr>
                        <w:alias w:val="NummerEtikett"/>
                        <w:tag w:val="NummerEtikett"/>
                        <w:id w:val="-1444693031"/>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36137076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6D8859" w14:textId="77777777" w:rsidR="00244011" w:rsidRDefault="00244011" w:rsidP="00EE1584">
    <w:pPr>
      <w:pStyle w:val="Brdtext"/>
    </w:pPr>
    <w:r>
      <w:rPr>
        <w:noProof/>
        <w:lang w:eastAsia="sv-SE"/>
      </w:rPr>
      <mc:AlternateContent>
        <mc:Choice Requires="wps">
          <w:drawing>
            <wp:anchor distT="0" distB="0" distL="0" distR="0" simplePos="0" relativeHeight="2517032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DCD152" w14:textId="79C28655" w:rsidR="00244011" w:rsidRPr="00756E21" w:rsidRDefault="00545EC1" w:rsidP="00A118D8">
                          <w:pPr>
                            <w:pStyle w:val="Brdtext"/>
                            <w:jc w:val="left"/>
                          </w:pPr>
                          <w:sdt>
                            <w:sdtPr>
                              <w:alias w:val="NummerEtikett"/>
                              <w:tag w:val="NummerEtikett"/>
                              <w:id w:val="135353975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829775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73" type="#_x0000_t202" style="position:absolute;left:0;text-align:left;margin-left:348pt;margin-top:36pt;width:89.85pt;height:9.6pt;z-index:251703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wv7qkAIAAJQFAAAOAAAAZHJzL2Uyb0RvYy54bWysVF1P2zAUfZ+0/2D5faQphY2qKepATJMQ&#10;oMHEs+vYbTTH9my3Sffrd+wkbcd4YdpLcu375XvuuXd22daKbIXzldEFzU9GlAjNTVnpVUG/P918&#10;+ESJD0yXTBktCroTnl7O37+bNXYqxmZtVCkcQRDtp40t6DoEO80yz9eiZv7EWKGhlMbVLODoVlnp&#10;WIPotcrGo9F51hhXWme48B63152SzlN8KQUP91J6EYgqKN4W0tel7zJ+s/mMTVeO2XXF+2ewf3hF&#10;zSqNpPtQ1ywwsnHVX6HqijvjjQwn3NSZkbLiItWAavLRi2oe18yKVAvA8XYPk/9/Yfnd9sGRqizo&#10;+ZgSzWr06Em0wW1QwGmEp7F+CqtHC7vQfjYt2jzce1zGqlvp6vhHPQR6AL3bg4tghEenfJKjY5Rw&#10;6PJxfjFO6GcHb+t8+CJMTaJQUIfmJUzZ9tYHvASmg0lM5o2qyptKqXSIhBFXypEtQ6tVSG+Exx9W&#10;SpMGlZ6ejVJgbaJ7F1npGEYkyvTpYuVdhUkKOyWijdLfhARkqdBXcjPOhd7nT9bRSiLVWxx7+8Or&#10;3uLc1QGPlNnosHeuK21cqj7N2AGy8scAmezsAfhR3VEM7bJNXMkn5wMFlqbcgRnOdKPlLb+p0L5b&#10;5sMDc5gldBz7IdzjI5UB/KaXKFkb9+u1+2gPikNLSYPZLKj/uWFOUKK+apD/Ip9M4jCnw+TsI5hE&#10;3LFmeazRm/rKgBM5NpHlSYz2QQ2idKZ+xhpZxKxQMc2Ru6BhEK9CtzGwhrhYLJIRxteycKsfLY+h&#10;I86RnE/tM3O2Z3AA9+/MMMVs+oLInW309HaxCSBjYnlEukO17wBGP5G/X1Nxtxyfk9Vhmc5/Aw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y8L+6pACAACU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6EDCD152" w14:textId="79C28655" w:rsidR="00244011" w:rsidRPr="00756E21" w:rsidRDefault="00545EC1" w:rsidP="00A118D8">
                    <w:pPr>
                      <w:pStyle w:val="Brdtext"/>
                      <w:jc w:val="left"/>
                    </w:pPr>
                    <w:sdt>
                      <w:sdtPr>
                        <w:alias w:val="NummerEtikett"/>
                        <w:tag w:val="NummerEtikett"/>
                        <w:id w:val="1353539756"/>
                        <w:lock w:val="sdtContentLocked"/>
                        <w:dataBinding w:prefixMappings="xmlns:ns0='http://rkdhs/mallar/lagstiftning/Prop/Prop.xsd'" w:xpath="/ns0:dokumentvärden[1]/ns0:dokumentnummer[1]/@etikett" w:storeItemID="{068625C3-B546-44A5-B525-B7CC092E5AD6}"/>
                        <w:text/>
                      </w:sdtPr>
                      <w:sdtEndPr/>
                      <w:sdtContent>
                        <w:r w:rsidR="00A459F2">
                          <w:t>Prop.</w:t>
                        </w:r>
                      </w:sdtContent>
                    </w:sdt>
                    <w:r w:rsidR="00244011">
                      <w:t xml:space="preserve"> </w:t>
                    </w:r>
                    <w:sdt>
                      <w:sdtPr>
                        <w:alias w:val="Nummer"/>
                        <w:tag w:val="Nummer"/>
                        <w:id w:val="-8297759"/>
                        <w:lock w:val="sdtContentLocked"/>
                        <w:dataBinding w:prefixMappings="xmlns:ns0='http://rkdhs/mallar/lagstiftning/Prop/Prop.xsd'" w:xpath="/ns0:dokumentvärden[1]/ns0:dokumentnummer[1]" w:storeItemID="{068625C3-B546-44A5-B525-B7CC092E5AD6}"/>
                        <w:text/>
                      </w:sdtPr>
                      <w:sdtEndPr/>
                      <w:sdtContent>
                        <w:r w:rsidR="00EB77B3">
                          <w:t>2021/22:166</w:t>
                        </w:r>
                      </w:sdtContent>
                    </w:sdt>
                  </w:p>
                </w:txbxContent>
              </v:textbox>
              <w10:wrap type="square" anchorx="page" anchory="page"/>
            </v:shape>
          </w:pict>
        </mc:Fallback>
      </mc:AlternateContent>
    </w:r>
    <w:r>
      <w:t xml:space="preserve"> </w:t>
    </w:r>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F0F134"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defaultTabStop w:val="1304"/>
  <w:hyphenationZone w:val="425"/>
  <w:evenAndOddHeaders/>
  <w:characterSpacingControl w:val="doNotCompress"/>
  <w:hdrShapeDefaults>
    <o:shapedefaults v:ext="edit" spidmax="30721"/>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91E54"/>
    <w:rsid w:val="000023F8"/>
    <w:rsid w:val="000070E2"/>
    <w:rsid w:val="0000783D"/>
    <w:rsid w:val="000106C3"/>
    <w:rsid w:val="000127FF"/>
    <w:rsid w:val="000140A3"/>
    <w:rsid w:val="000163C7"/>
    <w:rsid w:val="00016D25"/>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06BE"/>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306E"/>
    <w:rsid w:val="001C4647"/>
    <w:rsid w:val="001D0157"/>
    <w:rsid w:val="001D0638"/>
    <w:rsid w:val="001D1007"/>
    <w:rsid w:val="001D3465"/>
    <w:rsid w:val="001D4287"/>
    <w:rsid w:val="001D7D3E"/>
    <w:rsid w:val="001F5CE5"/>
    <w:rsid w:val="001F782A"/>
    <w:rsid w:val="002001F8"/>
    <w:rsid w:val="00203904"/>
    <w:rsid w:val="00203FAB"/>
    <w:rsid w:val="00205296"/>
    <w:rsid w:val="0020543F"/>
    <w:rsid w:val="00211E15"/>
    <w:rsid w:val="002132D5"/>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A7015"/>
    <w:rsid w:val="002B01BF"/>
    <w:rsid w:val="002B12FD"/>
    <w:rsid w:val="002B7EB5"/>
    <w:rsid w:val="002C14EF"/>
    <w:rsid w:val="002C1EBF"/>
    <w:rsid w:val="002C49A5"/>
    <w:rsid w:val="002D09C9"/>
    <w:rsid w:val="002D14B7"/>
    <w:rsid w:val="002D2ED8"/>
    <w:rsid w:val="002D6A16"/>
    <w:rsid w:val="002E219E"/>
    <w:rsid w:val="002E5246"/>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0DCA"/>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634B"/>
    <w:rsid w:val="00477ABF"/>
    <w:rsid w:val="00484FCB"/>
    <w:rsid w:val="00487BE9"/>
    <w:rsid w:val="00490ACA"/>
    <w:rsid w:val="004917D3"/>
    <w:rsid w:val="004A4D23"/>
    <w:rsid w:val="004B3589"/>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500"/>
    <w:rsid w:val="005358B1"/>
    <w:rsid w:val="00536700"/>
    <w:rsid w:val="00537022"/>
    <w:rsid w:val="00537049"/>
    <w:rsid w:val="00540DF7"/>
    <w:rsid w:val="0054196B"/>
    <w:rsid w:val="005429E7"/>
    <w:rsid w:val="00542DDB"/>
    <w:rsid w:val="00544938"/>
    <w:rsid w:val="00545EC1"/>
    <w:rsid w:val="0054712A"/>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C6CF8"/>
    <w:rsid w:val="005D0CF0"/>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1804"/>
    <w:rsid w:val="00712EDD"/>
    <w:rsid w:val="007159FE"/>
    <w:rsid w:val="00735F7E"/>
    <w:rsid w:val="007428B6"/>
    <w:rsid w:val="00746A9F"/>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1607"/>
    <w:rsid w:val="007D25ED"/>
    <w:rsid w:val="007E44F8"/>
    <w:rsid w:val="007E70C6"/>
    <w:rsid w:val="007F5652"/>
    <w:rsid w:val="00804C7B"/>
    <w:rsid w:val="008054AE"/>
    <w:rsid w:val="00806287"/>
    <w:rsid w:val="00811E52"/>
    <w:rsid w:val="008141FF"/>
    <w:rsid w:val="0081778B"/>
    <w:rsid w:val="008212D3"/>
    <w:rsid w:val="00823968"/>
    <w:rsid w:val="00827912"/>
    <w:rsid w:val="00830602"/>
    <w:rsid w:val="008321F8"/>
    <w:rsid w:val="00834815"/>
    <w:rsid w:val="008449F4"/>
    <w:rsid w:val="008463D8"/>
    <w:rsid w:val="008478BB"/>
    <w:rsid w:val="008524DA"/>
    <w:rsid w:val="00853315"/>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49CA"/>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59F2"/>
    <w:rsid w:val="00A46AD1"/>
    <w:rsid w:val="00A476E3"/>
    <w:rsid w:val="00A51BC6"/>
    <w:rsid w:val="00A538A3"/>
    <w:rsid w:val="00A640C6"/>
    <w:rsid w:val="00A643CF"/>
    <w:rsid w:val="00A7165A"/>
    <w:rsid w:val="00A71B7F"/>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59E6"/>
    <w:rsid w:val="00AB67EF"/>
    <w:rsid w:val="00AC0393"/>
    <w:rsid w:val="00AC259F"/>
    <w:rsid w:val="00AC3E3B"/>
    <w:rsid w:val="00AC484C"/>
    <w:rsid w:val="00AC64FC"/>
    <w:rsid w:val="00AD09BE"/>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1E54"/>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1A73"/>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2B33"/>
    <w:rsid w:val="00CD3194"/>
    <w:rsid w:val="00CD41FA"/>
    <w:rsid w:val="00CE0113"/>
    <w:rsid w:val="00CE501F"/>
    <w:rsid w:val="00CE5186"/>
    <w:rsid w:val="00CE5F1A"/>
    <w:rsid w:val="00CF0598"/>
    <w:rsid w:val="00CF1CB5"/>
    <w:rsid w:val="00CF2B9C"/>
    <w:rsid w:val="00CF3744"/>
    <w:rsid w:val="00D04A06"/>
    <w:rsid w:val="00D04A47"/>
    <w:rsid w:val="00D04EC3"/>
    <w:rsid w:val="00D0551B"/>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2512"/>
    <w:rsid w:val="00E672A6"/>
    <w:rsid w:val="00E678BE"/>
    <w:rsid w:val="00E711EC"/>
    <w:rsid w:val="00E72942"/>
    <w:rsid w:val="00E77951"/>
    <w:rsid w:val="00E77BE5"/>
    <w:rsid w:val="00E80DA0"/>
    <w:rsid w:val="00E81F6B"/>
    <w:rsid w:val="00E823D2"/>
    <w:rsid w:val="00E90753"/>
    <w:rsid w:val="00E93706"/>
    <w:rsid w:val="00EA1F6C"/>
    <w:rsid w:val="00EA4366"/>
    <w:rsid w:val="00EA7762"/>
    <w:rsid w:val="00EB2528"/>
    <w:rsid w:val="00EB77B3"/>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30721"/>
    <o:shapelayout v:ext="edit">
      <o:idmap v:ext="edit" data="1"/>
    </o:shapelayout>
  </w:shapeDefaults>
  <w:decimalSymbol w:val=","/>
  <w:listSeparator w:val=";"/>
  <w14:docId w14:val="5749466D"/>
  <w15:docId w15:val="{F43681E8-621A-4C11-9ABA-9EECB31D03B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semiHidden/>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semiHidden/>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semiHidden/>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117" Type="http://schemas.openxmlformats.org/officeDocument/2006/relationships/footer" Target="footer57.xml"/><Relationship Id="rId21" Type="http://schemas.openxmlformats.org/officeDocument/2006/relationships/header" Target="header4.xml"/><Relationship Id="rId42" Type="http://schemas.openxmlformats.org/officeDocument/2006/relationships/header" Target="header13.xml"/><Relationship Id="rId47" Type="http://schemas.openxmlformats.org/officeDocument/2006/relationships/header" Target="header15.xml"/><Relationship Id="rId63" Type="http://schemas.openxmlformats.org/officeDocument/2006/relationships/header" Target="header22.xml"/><Relationship Id="rId68" Type="http://schemas.openxmlformats.org/officeDocument/2006/relationships/footer" Target="footer30.xml"/><Relationship Id="rId84" Type="http://schemas.openxmlformats.org/officeDocument/2006/relationships/footer" Target="footer38.xml"/><Relationship Id="rId89" Type="http://schemas.openxmlformats.org/officeDocument/2006/relationships/footer" Target="footer41.xml"/><Relationship Id="rId112" Type="http://schemas.openxmlformats.org/officeDocument/2006/relationships/header" Target="header44.xml"/><Relationship Id="rId133" Type="http://schemas.openxmlformats.org/officeDocument/2006/relationships/header" Target="header54.xml"/><Relationship Id="rId138" Type="http://schemas.openxmlformats.org/officeDocument/2006/relationships/footer" Target="footer68.xml"/><Relationship Id="rId154" Type="http://schemas.openxmlformats.org/officeDocument/2006/relationships/footer" Target="footer77.xml"/><Relationship Id="rId159" Type="http://schemas.openxmlformats.org/officeDocument/2006/relationships/footer" Target="footer80.xml"/><Relationship Id="rId175" Type="http://schemas.openxmlformats.org/officeDocument/2006/relationships/footer" Target="footer89.xml"/><Relationship Id="rId170" Type="http://schemas.openxmlformats.org/officeDocument/2006/relationships/header" Target="header70.xml"/><Relationship Id="rId16" Type="http://schemas.openxmlformats.org/officeDocument/2006/relationships/header" Target="header2.xml"/><Relationship Id="rId107" Type="http://schemas.openxmlformats.org/officeDocument/2006/relationships/header" Target="header42.xml"/><Relationship Id="rId11" Type="http://schemas.openxmlformats.org/officeDocument/2006/relationships/webSettings" Target="webSettings.xml"/><Relationship Id="rId32" Type="http://schemas.openxmlformats.org/officeDocument/2006/relationships/header" Target="header9.xml"/><Relationship Id="rId37" Type="http://schemas.openxmlformats.org/officeDocument/2006/relationships/header" Target="header11.xml"/><Relationship Id="rId53" Type="http://schemas.openxmlformats.org/officeDocument/2006/relationships/header" Target="header18.xml"/><Relationship Id="rId58" Type="http://schemas.openxmlformats.org/officeDocument/2006/relationships/header" Target="header20.xml"/><Relationship Id="rId74" Type="http://schemas.openxmlformats.org/officeDocument/2006/relationships/footer" Target="footer33.xml"/><Relationship Id="rId79" Type="http://schemas.openxmlformats.org/officeDocument/2006/relationships/header" Target="header30.xml"/><Relationship Id="rId102" Type="http://schemas.openxmlformats.org/officeDocument/2006/relationships/header" Target="header40.xml"/><Relationship Id="rId123" Type="http://schemas.openxmlformats.org/officeDocument/2006/relationships/footer" Target="footer60.xml"/><Relationship Id="rId128" Type="http://schemas.openxmlformats.org/officeDocument/2006/relationships/footer" Target="footer63.xml"/><Relationship Id="rId144" Type="http://schemas.openxmlformats.org/officeDocument/2006/relationships/footer" Target="footer71.xml"/><Relationship Id="rId149" Type="http://schemas.openxmlformats.org/officeDocument/2006/relationships/footer" Target="footer74.xml"/><Relationship Id="rId5" Type="http://schemas.openxmlformats.org/officeDocument/2006/relationships/customXml" Target="../customXml/item5.xml"/><Relationship Id="rId90" Type="http://schemas.openxmlformats.org/officeDocument/2006/relationships/footer" Target="footer42.xml"/><Relationship Id="rId95" Type="http://schemas.openxmlformats.org/officeDocument/2006/relationships/footer" Target="footer45.xml"/><Relationship Id="rId160" Type="http://schemas.openxmlformats.org/officeDocument/2006/relationships/footer" Target="footer81.xml"/><Relationship Id="rId165" Type="http://schemas.openxmlformats.org/officeDocument/2006/relationships/footer" Target="footer84.xml"/><Relationship Id="rId22" Type="http://schemas.openxmlformats.org/officeDocument/2006/relationships/header" Target="header5.xml"/><Relationship Id="rId27" Type="http://schemas.openxmlformats.org/officeDocument/2006/relationships/header" Target="header7.xml"/><Relationship Id="rId43" Type="http://schemas.openxmlformats.org/officeDocument/2006/relationships/header" Target="header14.xml"/><Relationship Id="rId48" Type="http://schemas.openxmlformats.org/officeDocument/2006/relationships/header" Target="header16.xml"/><Relationship Id="rId64" Type="http://schemas.openxmlformats.org/officeDocument/2006/relationships/header" Target="header23.xml"/><Relationship Id="rId69" Type="http://schemas.openxmlformats.org/officeDocument/2006/relationships/header" Target="header25.xml"/><Relationship Id="rId113" Type="http://schemas.openxmlformats.org/officeDocument/2006/relationships/header" Target="header45.xml"/><Relationship Id="rId118" Type="http://schemas.openxmlformats.org/officeDocument/2006/relationships/header" Target="header47.xml"/><Relationship Id="rId134" Type="http://schemas.openxmlformats.org/officeDocument/2006/relationships/footer" Target="footer66.xml"/><Relationship Id="rId139" Type="http://schemas.openxmlformats.org/officeDocument/2006/relationships/header" Target="header57.xml"/><Relationship Id="rId80" Type="http://schemas.openxmlformats.org/officeDocument/2006/relationships/footer" Target="footer36.xml"/><Relationship Id="rId85" Type="http://schemas.openxmlformats.org/officeDocument/2006/relationships/footer" Target="footer39.xml"/><Relationship Id="rId150" Type="http://schemas.openxmlformats.org/officeDocument/2006/relationships/footer" Target="footer75.xml"/><Relationship Id="rId155" Type="http://schemas.openxmlformats.org/officeDocument/2006/relationships/footer" Target="footer78.xml"/><Relationship Id="rId171" Type="http://schemas.openxmlformats.org/officeDocument/2006/relationships/footer" Target="footer87.xml"/><Relationship Id="rId176" Type="http://schemas.openxmlformats.org/officeDocument/2006/relationships/header" Target="header73.xml"/><Relationship Id="rId12" Type="http://schemas.openxmlformats.org/officeDocument/2006/relationships/footnotes" Target="footnotes.xml"/><Relationship Id="rId17" Type="http://schemas.openxmlformats.org/officeDocument/2006/relationships/footer" Target="footer1.xml"/><Relationship Id="rId33" Type="http://schemas.openxmlformats.org/officeDocument/2006/relationships/header" Target="header10.xml"/><Relationship Id="rId38" Type="http://schemas.openxmlformats.org/officeDocument/2006/relationships/header" Target="header12.xml"/><Relationship Id="rId59" Type="http://schemas.openxmlformats.org/officeDocument/2006/relationships/footer" Target="footer25.xml"/><Relationship Id="rId103" Type="http://schemas.openxmlformats.org/officeDocument/2006/relationships/footer" Target="footer49.xml"/><Relationship Id="rId108" Type="http://schemas.openxmlformats.org/officeDocument/2006/relationships/footer" Target="footer52.xml"/><Relationship Id="rId124" Type="http://schemas.openxmlformats.org/officeDocument/2006/relationships/header" Target="header50.xml"/><Relationship Id="rId129" Type="http://schemas.openxmlformats.org/officeDocument/2006/relationships/header" Target="header52.xml"/><Relationship Id="rId54" Type="http://schemas.openxmlformats.org/officeDocument/2006/relationships/footer" Target="footer22.xml"/><Relationship Id="rId70" Type="http://schemas.openxmlformats.org/officeDocument/2006/relationships/header" Target="header26.xml"/><Relationship Id="rId75" Type="http://schemas.openxmlformats.org/officeDocument/2006/relationships/header" Target="header28.xml"/><Relationship Id="rId91" Type="http://schemas.openxmlformats.org/officeDocument/2006/relationships/header" Target="header35.xml"/><Relationship Id="rId96" Type="http://schemas.openxmlformats.org/officeDocument/2006/relationships/header" Target="header37.xml"/><Relationship Id="rId140" Type="http://schemas.openxmlformats.org/officeDocument/2006/relationships/footer" Target="footer69.xml"/><Relationship Id="rId145" Type="http://schemas.openxmlformats.org/officeDocument/2006/relationships/footer" Target="footer72.xml"/><Relationship Id="rId161" Type="http://schemas.openxmlformats.org/officeDocument/2006/relationships/header" Target="header66.xml"/><Relationship Id="rId166" Type="http://schemas.openxmlformats.org/officeDocument/2006/relationships/header" Target="header68.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footer" Target="footer4.xml"/><Relationship Id="rId28" Type="http://schemas.openxmlformats.org/officeDocument/2006/relationships/header" Target="header8.xml"/><Relationship Id="rId49" Type="http://schemas.openxmlformats.org/officeDocument/2006/relationships/footer" Target="footer19.xml"/><Relationship Id="rId114" Type="http://schemas.openxmlformats.org/officeDocument/2006/relationships/footer" Target="footer55.xml"/><Relationship Id="rId119" Type="http://schemas.openxmlformats.org/officeDocument/2006/relationships/header" Target="header48.xml"/><Relationship Id="rId10" Type="http://schemas.openxmlformats.org/officeDocument/2006/relationships/settings" Target="settings.xml"/><Relationship Id="rId31" Type="http://schemas.openxmlformats.org/officeDocument/2006/relationships/footer" Target="footer9.xml"/><Relationship Id="rId44" Type="http://schemas.openxmlformats.org/officeDocument/2006/relationships/footer" Target="footer16.xml"/><Relationship Id="rId52" Type="http://schemas.openxmlformats.org/officeDocument/2006/relationships/header" Target="header17.xml"/><Relationship Id="rId60" Type="http://schemas.openxmlformats.org/officeDocument/2006/relationships/footer" Target="footer26.xml"/><Relationship Id="rId65" Type="http://schemas.openxmlformats.org/officeDocument/2006/relationships/footer" Target="footer28.xml"/><Relationship Id="rId73" Type="http://schemas.openxmlformats.org/officeDocument/2006/relationships/header" Target="header27.xml"/><Relationship Id="rId78" Type="http://schemas.openxmlformats.org/officeDocument/2006/relationships/footer" Target="footer35.xml"/><Relationship Id="rId81" Type="http://schemas.openxmlformats.org/officeDocument/2006/relationships/header" Target="header31.xml"/><Relationship Id="rId86" Type="http://schemas.openxmlformats.org/officeDocument/2006/relationships/header" Target="header33.xml"/><Relationship Id="rId94" Type="http://schemas.openxmlformats.org/officeDocument/2006/relationships/footer" Target="footer44.xml"/><Relationship Id="rId99" Type="http://schemas.openxmlformats.org/officeDocument/2006/relationships/footer" Target="footer47.xml"/><Relationship Id="rId101" Type="http://schemas.openxmlformats.org/officeDocument/2006/relationships/header" Target="header39.xml"/><Relationship Id="rId122" Type="http://schemas.openxmlformats.org/officeDocument/2006/relationships/header" Target="header49.xml"/><Relationship Id="rId130" Type="http://schemas.openxmlformats.org/officeDocument/2006/relationships/header" Target="header53.xml"/><Relationship Id="rId135" Type="http://schemas.openxmlformats.org/officeDocument/2006/relationships/header" Target="header55.xml"/><Relationship Id="rId143" Type="http://schemas.openxmlformats.org/officeDocument/2006/relationships/footer" Target="footer70.xml"/><Relationship Id="rId148" Type="http://schemas.openxmlformats.org/officeDocument/2006/relationships/footer" Target="footer73.xml"/><Relationship Id="rId151" Type="http://schemas.openxmlformats.org/officeDocument/2006/relationships/header" Target="header62.xml"/><Relationship Id="rId156" Type="http://schemas.openxmlformats.org/officeDocument/2006/relationships/header" Target="header64.xml"/><Relationship Id="rId164" Type="http://schemas.openxmlformats.org/officeDocument/2006/relationships/footer" Target="footer83.xml"/><Relationship Id="rId169" Type="http://schemas.openxmlformats.org/officeDocument/2006/relationships/footer" Target="footer86.xml"/><Relationship Id="rId177" Type="http://schemas.openxmlformats.org/officeDocument/2006/relationships/footer" Target="footer90.xml"/><Relationship Id="rId4" Type="http://schemas.openxmlformats.org/officeDocument/2006/relationships/customXml" Target="../customXml/item4.xml"/><Relationship Id="rId9" Type="http://schemas.openxmlformats.org/officeDocument/2006/relationships/styles" Target="styles.xml"/><Relationship Id="rId172" Type="http://schemas.openxmlformats.org/officeDocument/2006/relationships/header" Target="header71.xml"/><Relationship Id="rId13" Type="http://schemas.openxmlformats.org/officeDocument/2006/relationships/endnotes" Target="endnotes.xml"/><Relationship Id="rId18" Type="http://schemas.openxmlformats.org/officeDocument/2006/relationships/footer" Target="footer2.xml"/><Relationship Id="rId39" Type="http://schemas.openxmlformats.org/officeDocument/2006/relationships/footer" Target="footer13.xml"/><Relationship Id="rId109" Type="http://schemas.openxmlformats.org/officeDocument/2006/relationships/footer" Target="footer53.xml"/><Relationship Id="rId34" Type="http://schemas.openxmlformats.org/officeDocument/2006/relationships/footer" Target="footer10.xml"/><Relationship Id="rId50" Type="http://schemas.openxmlformats.org/officeDocument/2006/relationships/footer" Target="footer20.xml"/><Relationship Id="rId55" Type="http://schemas.openxmlformats.org/officeDocument/2006/relationships/footer" Target="footer23.xml"/><Relationship Id="rId76" Type="http://schemas.openxmlformats.org/officeDocument/2006/relationships/header" Target="header29.xml"/><Relationship Id="rId97" Type="http://schemas.openxmlformats.org/officeDocument/2006/relationships/header" Target="header38.xml"/><Relationship Id="rId104" Type="http://schemas.openxmlformats.org/officeDocument/2006/relationships/footer" Target="footer50.xml"/><Relationship Id="rId120" Type="http://schemas.openxmlformats.org/officeDocument/2006/relationships/footer" Target="footer58.xml"/><Relationship Id="rId125" Type="http://schemas.openxmlformats.org/officeDocument/2006/relationships/header" Target="header51.xml"/><Relationship Id="rId141" Type="http://schemas.openxmlformats.org/officeDocument/2006/relationships/header" Target="header58.xml"/><Relationship Id="rId146" Type="http://schemas.openxmlformats.org/officeDocument/2006/relationships/header" Target="header60.xml"/><Relationship Id="rId167" Type="http://schemas.openxmlformats.org/officeDocument/2006/relationships/header" Target="header69.xml"/><Relationship Id="rId7" Type="http://schemas.openxmlformats.org/officeDocument/2006/relationships/customXml" Target="../customXml/item7.xml"/><Relationship Id="rId71" Type="http://schemas.openxmlformats.org/officeDocument/2006/relationships/footer" Target="footer31.xml"/><Relationship Id="rId92" Type="http://schemas.openxmlformats.org/officeDocument/2006/relationships/header" Target="header36.xml"/><Relationship Id="rId162" Type="http://schemas.openxmlformats.org/officeDocument/2006/relationships/header" Target="header67.xml"/><Relationship Id="rId2" Type="http://schemas.openxmlformats.org/officeDocument/2006/relationships/customXml" Target="../customXml/item2.xml"/><Relationship Id="rId29" Type="http://schemas.openxmlformats.org/officeDocument/2006/relationships/footer" Target="footer7.xml"/><Relationship Id="rId24" Type="http://schemas.openxmlformats.org/officeDocument/2006/relationships/footer" Target="footer5.xml"/><Relationship Id="rId40" Type="http://schemas.openxmlformats.org/officeDocument/2006/relationships/footer" Target="footer14.xml"/><Relationship Id="rId45" Type="http://schemas.openxmlformats.org/officeDocument/2006/relationships/footer" Target="footer17.xml"/><Relationship Id="rId66" Type="http://schemas.openxmlformats.org/officeDocument/2006/relationships/footer" Target="footer29.xml"/><Relationship Id="rId87" Type="http://schemas.openxmlformats.org/officeDocument/2006/relationships/header" Target="header34.xml"/><Relationship Id="rId110" Type="http://schemas.openxmlformats.org/officeDocument/2006/relationships/header" Target="header43.xml"/><Relationship Id="rId115" Type="http://schemas.openxmlformats.org/officeDocument/2006/relationships/footer" Target="footer56.xml"/><Relationship Id="rId131" Type="http://schemas.openxmlformats.org/officeDocument/2006/relationships/footer" Target="footer64.xml"/><Relationship Id="rId136" Type="http://schemas.openxmlformats.org/officeDocument/2006/relationships/header" Target="header56.xml"/><Relationship Id="rId157" Type="http://schemas.openxmlformats.org/officeDocument/2006/relationships/header" Target="header65.xml"/><Relationship Id="rId178" Type="http://schemas.openxmlformats.org/officeDocument/2006/relationships/fontTable" Target="fontTable.xml"/><Relationship Id="rId61" Type="http://schemas.openxmlformats.org/officeDocument/2006/relationships/header" Target="header21.xml"/><Relationship Id="rId82" Type="http://schemas.openxmlformats.org/officeDocument/2006/relationships/header" Target="header32.xml"/><Relationship Id="rId152" Type="http://schemas.openxmlformats.org/officeDocument/2006/relationships/header" Target="header63.xml"/><Relationship Id="rId173" Type="http://schemas.openxmlformats.org/officeDocument/2006/relationships/header" Target="header72.xml"/><Relationship Id="rId19" Type="http://schemas.openxmlformats.org/officeDocument/2006/relationships/header" Target="header3.xml"/><Relationship Id="rId14" Type="http://schemas.openxmlformats.org/officeDocument/2006/relationships/image" Target="media/image1.emf"/><Relationship Id="rId30" Type="http://schemas.openxmlformats.org/officeDocument/2006/relationships/footer" Target="footer8.xml"/><Relationship Id="rId35" Type="http://schemas.openxmlformats.org/officeDocument/2006/relationships/footer" Target="footer11.xml"/><Relationship Id="rId56" Type="http://schemas.openxmlformats.org/officeDocument/2006/relationships/footer" Target="footer24.xml"/><Relationship Id="rId77" Type="http://schemas.openxmlformats.org/officeDocument/2006/relationships/footer" Target="footer34.xml"/><Relationship Id="rId100" Type="http://schemas.openxmlformats.org/officeDocument/2006/relationships/footer" Target="footer48.xml"/><Relationship Id="rId105" Type="http://schemas.openxmlformats.org/officeDocument/2006/relationships/footer" Target="footer51.xml"/><Relationship Id="rId126" Type="http://schemas.openxmlformats.org/officeDocument/2006/relationships/footer" Target="footer61.xml"/><Relationship Id="rId147" Type="http://schemas.openxmlformats.org/officeDocument/2006/relationships/header" Target="header61.xml"/><Relationship Id="rId168" Type="http://schemas.openxmlformats.org/officeDocument/2006/relationships/footer" Target="footer85.xml"/><Relationship Id="rId8" Type="http://schemas.openxmlformats.org/officeDocument/2006/relationships/numbering" Target="numbering.xml"/><Relationship Id="rId51" Type="http://schemas.openxmlformats.org/officeDocument/2006/relationships/footer" Target="footer21.xml"/><Relationship Id="rId72" Type="http://schemas.openxmlformats.org/officeDocument/2006/relationships/footer" Target="footer32.xml"/><Relationship Id="rId93" Type="http://schemas.openxmlformats.org/officeDocument/2006/relationships/footer" Target="footer43.xml"/><Relationship Id="rId98" Type="http://schemas.openxmlformats.org/officeDocument/2006/relationships/footer" Target="footer46.xml"/><Relationship Id="rId121" Type="http://schemas.openxmlformats.org/officeDocument/2006/relationships/footer" Target="footer59.xml"/><Relationship Id="rId142" Type="http://schemas.openxmlformats.org/officeDocument/2006/relationships/header" Target="header59.xml"/><Relationship Id="rId163" Type="http://schemas.openxmlformats.org/officeDocument/2006/relationships/footer" Target="footer82.xml"/><Relationship Id="rId3" Type="http://schemas.openxmlformats.org/officeDocument/2006/relationships/customXml" Target="../customXml/item3.xml"/><Relationship Id="rId25" Type="http://schemas.openxmlformats.org/officeDocument/2006/relationships/header" Target="header6.xml"/><Relationship Id="rId46" Type="http://schemas.openxmlformats.org/officeDocument/2006/relationships/footer" Target="footer18.xml"/><Relationship Id="rId67" Type="http://schemas.openxmlformats.org/officeDocument/2006/relationships/header" Target="header24.xml"/><Relationship Id="rId116" Type="http://schemas.openxmlformats.org/officeDocument/2006/relationships/header" Target="header46.xml"/><Relationship Id="rId137" Type="http://schemas.openxmlformats.org/officeDocument/2006/relationships/footer" Target="footer67.xml"/><Relationship Id="rId158" Type="http://schemas.openxmlformats.org/officeDocument/2006/relationships/footer" Target="footer79.xml"/><Relationship Id="rId20" Type="http://schemas.openxmlformats.org/officeDocument/2006/relationships/footer" Target="footer3.xml"/><Relationship Id="rId41" Type="http://schemas.openxmlformats.org/officeDocument/2006/relationships/footer" Target="footer15.xml"/><Relationship Id="rId62" Type="http://schemas.openxmlformats.org/officeDocument/2006/relationships/footer" Target="footer27.xml"/><Relationship Id="rId83" Type="http://schemas.openxmlformats.org/officeDocument/2006/relationships/footer" Target="footer37.xml"/><Relationship Id="rId88" Type="http://schemas.openxmlformats.org/officeDocument/2006/relationships/footer" Target="footer40.xml"/><Relationship Id="rId111" Type="http://schemas.openxmlformats.org/officeDocument/2006/relationships/footer" Target="footer54.xml"/><Relationship Id="rId132" Type="http://schemas.openxmlformats.org/officeDocument/2006/relationships/footer" Target="footer65.xml"/><Relationship Id="rId153" Type="http://schemas.openxmlformats.org/officeDocument/2006/relationships/footer" Target="footer76.xml"/><Relationship Id="rId174" Type="http://schemas.openxmlformats.org/officeDocument/2006/relationships/footer" Target="footer88.xml"/><Relationship Id="rId179" Type="http://schemas.openxmlformats.org/officeDocument/2006/relationships/theme" Target="theme/theme1.xml"/><Relationship Id="rId15" Type="http://schemas.openxmlformats.org/officeDocument/2006/relationships/header" Target="header1.xml"/><Relationship Id="rId36" Type="http://schemas.openxmlformats.org/officeDocument/2006/relationships/footer" Target="footer12.xml"/><Relationship Id="rId57" Type="http://schemas.openxmlformats.org/officeDocument/2006/relationships/header" Target="header19.xml"/><Relationship Id="rId106" Type="http://schemas.openxmlformats.org/officeDocument/2006/relationships/header" Target="header41.xml"/><Relationship Id="rId127" Type="http://schemas.openxmlformats.org/officeDocument/2006/relationships/footer" Target="footer62.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Prop/Prop.xsd">
  <departementsnamn>Infrastrukturdepartementet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Andersson, ordförande, och statsråden Johansson, Hallengren, Hultqvist, Damberg, Shekarabi, Ygeman, Linde, Ekström, Eneroth, Dahlgren, Ernkrans, Hallberg, Thorwaldsson, Gustafsdotter, Axelsson Kihlblom, Elger, Farmanbar, Danielsson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Infrastrukturdepartementet"/>
  <dokumentnummer etikett="Prop.">2021/22:166</dokumentnummer>
  <titel>Genomförande av mobilitetspaketet</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a bilagenummer="10" bilageetikett="Bilaga"/>
  </bilagor>
</dokumentvärden>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Infrastrukturdepartementet</TermName>
          <TermId xmlns="http://schemas.microsoft.com/office/infopath/2007/PartnerControls">b4672fb3-9e8e-45ed-bc79-c9d3daddca02</TermId>
        </TermInfo>
      </Terms>
    </k46d94c0acf84ab9a79866a9d8b1905f>
    <TaxCatchAll xmlns="cc625d36-bb37-4650-91b9-0c96159295ba">
      <Value>88</Value>
    </TaxCatchAll>
    <DirtyMigration xmlns="4e9c2f0c-7bf8-49af-8356-cbf363fc78a7">false</DirtyMigration>
    <RKNyckelord xmlns="18f3d968-6251-40b0-9f11-012b293496c2" xsi:nil="true"/>
    <_dlc_DocId xmlns="4f5ca95d-8798-43a8-9b50-3b2f8b9416bf">6VV7YVCVAJZ7-373442560-10573</_dlc_DocId>
    <_dlc_DocIdUrl xmlns="4f5ca95d-8798-43a8-9b50-3b2f8b9416bf">
      <Url>https://dhs.sp.regeringskansliet.se/yta/sb-gransk/_layouts/15/DocIdRedir.aspx?ID=6VV7YVCVAJZ7-373442560-10573</Url>
      <Description>6VV7YVCVAJZ7-373442560-10573</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4" ma:contentTypeDescription="Skapa ett nytt dokument." ma:contentTypeScope="" ma:versionID="3af8a78cd08f5101624b161cc68f2ba1">
  <xsd:schema xmlns:xsd="http://www.w3.org/2001/XMLSchema" xmlns:xs="http://www.w3.org/2001/XMLSchema" xmlns:p="http://schemas.microsoft.com/office/2006/metadata/properties" xmlns:ns2="4e9c2f0c-7bf8-49af-8356-cbf363fc78a7" xmlns:ns4="cc625d36-bb37-4650-91b9-0c96159295ba" xmlns:ns5="18f3d968-6251-40b0-9f11-012b293496c2" xmlns:ns6="4f5ca95d-8798-43a8-9b50-3b2f8b9416bf" targetNamespace="http://schemas.microsoft.com/office/2006/metadata/properties" ma:root="true" ma:fieldsID="4895fc4f8fb269a120ee3f0e10331539" ns2:_="" ns4:_="" ns5:_="" ns6:_="">
    <xsd:import namespace="4e9c2f0c-7bf8-49af-8356-cbf363fc78a7"/>
    <xsd:import namespace="cc625d36-bb37-4650-91b9-0c96159295ba"/>
    <xsd:import namespace="18f3d968-6251-40b0-9f11-012b293496c2"/>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_dlc_DocId" minOccurs="0"/>
                <xsd:element ref="ns6:_dlc_DocIdUrl" minOccurs="0"/>
                <xsd:element ref="ns6: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7" nillable="true" ma:displayName="Dokument-ID-värde" ma:description="Värdet för dokument-ID som tilldelats till det här objektet." ma:internalName="_dlc_DocId" ma:readOnly="true">
      <xsd:simpleType>
        <xsd:restriction base="dms:Text"/>
      </xsd:simpleType>
    </xsd:element>
    <xsd:element name="_dlc_DocIdUrl" ma:index="18"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d07acfae-4dfa-4949-99a8-259efd31a6ae" ContentTypeId="0x010100BBA312BF02777149882D207184EC35C0" PreviousValue="false"/>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2.xml><?xml version="1.0" encoding="utf-8"?>
<ds:datastoreItem xmlns:ds="http://schemas.openxmlformats.org/officeDocument/2006/customXml" ds:itemID="{1E0FF0B1-8CFD-40F4-B3AF-202EB6A46BF5}">
  <ds:schemaRefs>
    <ds:schemaRef ds:uri="http://purl.org/dc/terms/"/>
    <ds:schemaRef ds:uri="http://schemas.openxmlformats.org/package/2006/metadata/core-properties"/>
    <ds:schemaRef ds:uri="http://schemas.microsoft.com/office/2006/documentManagement/types"/>
    <ds:schemaRef ds:uri="4f5ca95d-8798-43a8-9b50-3b2f8b9416bf"/>
    <ds:schemaRef ds:uri="http://purl.org/dc/elements/1.1/"/>
    <ds:schemaRef ds:uri="http://schemas.microsoft.com/office/2006/metadata/properties"/>
    <ds:schemaRef ds:uri="cc625d36-bb37-4650-91b9-0c96159295ba"/>
    <ds:schemaRef ds:uri="http://schemas.microsoft.com/office/infopath/2007/PartnerControls"/>
    <ds:schemaRef ds:uri="18f3d968-6251-40b0-9f11-012b293496c2"/>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BBDC24DE-EF4D-4C94-9399-DE1E645099D4}">
  <ds:schemaRefs>
    <ds:schemaRef ds:uri="http://schemas.microsoft.com/sharepoint/v3/contenttype/forms"/>
  </ds:schemaRefs>
</ds:datastoreItem>
</file>

<file path=customXml/itemProps4.xml><?xml version="1.0" encoding="utf-8"?>
<ds:datastoreItem xmlns:ds="http://schemas.openxmlformats.org/officeDocument/2006/customXml" ds:itemID="{FD912979-DB09-4CA3-8C66-F4A1C819B952}">
  <ds:schemaRefs>
    <ds:schemaRef ds:uri="http://schemas.openxmlformats.org/officeDocument/2006/bibliography"/>
  </ds:schemaRefs>
</ds:datastoreItem>
</file>

<file path=customXml/itemProps5.xml><?xml version="1.0" encoding="utf-8"?>
<ds:datastoreItem xmlns:ds="http://schemas.openxmlformats.org/officeDocument/2006/customXml" ds:itemID="{BE3D856B-7581-425F-AF7C-39AC516ACE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4f5ca95d-8798-43a8-9b50-3b2f8b9416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FB5D0E3-BC93-453F-BC86-4FCE3CF8C778}">
  <ds:schemaRefs>
    <ds:schemaRef ds:uri="Microsoft.SharePoint.Taxonomy.ContentTypeSync"/>
  </ds:schemaRefs>
</ds:datastoreItem>
</file>

<file path=customXml/itemProps7.xml><?xml version="1.0" encoding="utf-8"?>
<ds:datastoreItem xmlns:ds="http://schemas.openxmlformats.org/officeDocument/2006/customXml" ds:itemID="{D0738BF9-0ACA-4311-B1D6-56059AD7D84A}">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196</Pages>
  <Words>65314</Words>
  <Characters>346166</Characters>
  <Application>Microsoft Office Word</Application>
  <DocSecurity>4</DocSecurity>
  <Lines>2884</Lines>
  <Paragraphs>821</Paragraphs>
  <ScaleCrop>false</ScaleCrop>
  <HeadingPairs>
    <vt:vector size="2" baseType="variant">
      <vt:variant>
        <vt:lpstr>Rubrik</vt:lpstr>
      </vt:variant>
      <vt:variant>
        <vt:i4>1</vt:i4>
      </vt:variant>
    </vt:vector>
  </HeadingPairs>
  <TitlesOfParts>
    <vt:vector size="1" baseType="lpstr">
      <vt:lpstr>Genomförande av mobilitetspaketet</vt:lpstr>
    </vt:vector>
  </TitlesOfParts>
  <Company>Regeringskansliet</Company>
  <LinksUpToDate>false</LinksUpToDate>
  <CharactersWithSpaces>410659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Genomförande av mobilitetspaketet</dc:title>
  <dc:creator>Louise Berlin</dc:creator>
  <dc:description/>
  <cp:lastModifiedBy>Mona Wiklund</cp:lastModifiedBy>
  <cp:revision>2</cp:revision>
  <cp:lastPrinted>2022-03-14T13:07:00Z</cp:lastPrinted>
  <dcterms:created xsi:type="dcterms:W3CDTF">2022-03-21T16:01:00Z</dcterms:created>
  <dcterms:modified xsi:type="dcterms:W3CDTF">2022-03-21T16:01:00Z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Organisation">
    <vt:lpwstr>88;#Infrastrukturdepartementet|b4672fb3-9e8e-45ed-bc79-c9d3daddca02</vt:lpwstr>
  </property>
  <property fmtid="{D5CDD505-2E9C-101B-9397-08002B2CF9AE}" pid="4" name="ActivityCategory">
    <vt:lpwstr/>
  </property>
  <property fmtid="{D5CDD505-2E9C-101B-9397-08002B2CF9AE}" pid="5" name="_dlc_DocIdItemGuid">
    <vt:lpwstr>8552cf7c-5dae-4c5f-9ccc-035e005c19da</vt:lpwstr>
  </property>
</Properties>
</file>